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57" r:id="rId3"/>
    <p:sldId id="259" r:id="rId4"/>
    <p:sldId id="287" r:id="rId5"/>
    <p:sldId id="270" r:id="rId6"/>
    <p:sldId id="280" r:id="rId7"/>
    <p:sldId id="290" r:id="rId8"/>
    <p:sldId id="260" r:id="rId9"/>
    <p:sldId id="281" r:id="rId10"/>
    <p:sldId id="271" r:id="rId11"/>
    <p:sldId id="279" r:id="rId12"/>
    <p:sldId id="283" r:id="rId13"/>
    <p:sldId id="284" r:id="rId14"/>
    <p:sldId id="285" r:id="rId15"/>
    <p:sldId id="272" r:id="rId16"/>
    <p:sldId id="273" r:id="rId17"/>
    <p:sldId id="274" r:id="rId18"/>
    <p:sldId id="288" r:id="rId19"/>
    <p:sldId id="275" r:id="rId20"/>
    <p:sldId id="276" r:id="rId21"/>
    <p:sldId id="278" r:id="rId22"/>
    <p:sldId id="267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955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/>
      <dgm:t>
        <a:bodyPr/>
        <a:lstStyle/>
        <a:p>
          <a:r>
            <a:rPr lang="es-ES" sz="12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/>
        </a:p>
      </dgm:t>
    </dgm:pt>
    <dgm:pt modelId="{BF5203C7-6169-40A2-AD34-049EDACB8491}">
      <dgm:prSet phldrT="[Texto]" custT="1"/>
      <dgm:spPr/>
      <dgm:t>
        <a:bodyPr/>
        <a:lstStyle/>
        <a:p>
          <a:r>
            <a:rPr lang="es-ES" sz="12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/>
      <dgm:t>
        <a:bodyPr/>
        <a:lstStyle/>
        <a:p>
          <a:r>
            <a:rPr lang="es-ES" sz="1200" dirty="0" smtClean="0"/>
            <a:t>DESCUBRIMIENTO EMPRESARIAL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/>
      <dgm:t>
        <a:bodyPr/>
        <a:lstStyle/>
        <a:p>
          <a:r>
            <a:rPr lang="es-ES" sz="12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/>
      <dgm:t>
        <a:bodyPr/>
        <a:lstStyle/>
        <a:p>
          <a:r>
            <a:rPr lang="es-ES" sz="1200" dirty="0" smtClean="0"/>
            <a:t>DISEÑO DE </a:t>
          </a:r>
          <a:r>
            <a:rPr lang="es-ES" sz="1100" dirty="0" smtClean="0"/>
            <a:t>POLÍTICAS</a:t>
          </a:r>
          <a:r>
            <a:rPr lang="es-ES" sz="1200" dirty="0" smtClean="0"/>
            <a:t> Y SISTEMA DE EVALUACIÓN </a:t>
          </a:r>
          <a:endParaRPr lang="es-ES" sz="12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/>
      <dgm:t>
        <a:bodyPr/>
        <a:lstStyle/>
        <a:p>
          <a:r>
            <a:rPr lang="es-ES" sz="16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9034D5-4F92-4C61-9782-ADC41DF4B602}" type="presOf" srcId="{B5843217-460E-4A1C-8EF9-49466922BB34}" destId="{3BD38369-67D4-4345-9986-AC8E21537F43}" srcOrd="0" destOrd="0" presId="urn:microsoft.com/office/officeart/2005/8/layout/cycle3"/>
    <dgm:cxn modelId="{34E03C69-3D2B-4477-8058-1B4CA8074C7D}" type="presOf" srcId="{446BABA6-C0B7-4C67-BEFA-AF08C0C0D0C3}" destId="{61EA7FFE-685D-4512-8AEF-18A7680A287A}" srcOrd="0" destOrd="0" presId="urn:microsoft.com/office/officeart/2005/8/layout/cycle3"/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19FDFAD5-7936-4EF5-8FCA-A6640DE5A043}" type="presOf" srcId="{DA47261E-C443-43D5-9E2B-FDA3184D9920}" destId="{C556B71B-6212-418D-8BB2-99FE0D79E891}" srcOrd="0" destOrd="0" presId="urn:microsoft.com/office/officeart/2005/8/layout/cycle3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61F98849-C65A-4F73-8FAD-6D1D8F75A4B3}" type="presOf" srcId="{3B5A0345-E08F-45B8-92AB-3D2D573B52A5}" destId="{AF4A1712-9664-467A-BA3C-0E4DAAC3CCD9}" srcOrd="0" destOrd="0" presId="urn:microsoft.com/office/officeart/2005/8/layout/cycle3"/>
    <dgm:cxn modelId="{E38C4AF2-BD47-4537-AB0D-5F8C95795000}" type="presOf" srcId="{AFDC3EE2-0869-4D08-85EB-381BB5C5E6BC}" destId="{D1AA9A01-919D-42C3-9B0B-082117D3F319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FAC82AD8-0564-42BD-8419-D8050364C581}" type="presOf" srcId="{BF5203C7-6169-40A2-AD34-049EDACB8491}" destId="{56DE6793-575F-45AD-BD26-71DDF3D439E6}" srcOrd="0" destOrd="0" presId="urn:microsoft.com/office/officeart/2005/8/layout/cycle3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47E72A3B-AC9C-49F6-B80D-2A3C3B842C30}" type="presOf" srcId="{9EB1CF95-F3CF-45EB-A3DC-BB3C9D1BDF68}" destId="{3A66813D-C538-4F16-8C38-036743EB03FF}" srcOrd="0" destOrd="0" presId="urn:microsoft.com/office/officeart/2005/8/layout/cycle3"/>
    <dgm:cxn modelId="{3C83A6F3-D1B3-42BB-9200-F0633EDBC5EF}" type="presOf" srcId="{06447740-E8F4-48F7-A389-C2D32D638FCE}" destId="{C5C57EA9-D144-4496-A65E-9649E6A66C32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9C0BD1F2-83C3-4BC6-AA6F-4ACD54218893}" type="presParOf" srcId="{C5C57EA9-D144-4496-A65E-9649E6A66C32}" destId="{11BDB072-4ACC-40E2-A11E-BCFDBD05F16A}" srcOrd="0" destOrd="0" presId="urn:microsoft.com/office/officeart/2005/8/layout/cycle3"/>
    <dgm:cxn modelId="{3163C3C5-CF37-4C81-9442-27B70971E01C}" type="presParOf" srcId="{11BDB072-4ACC-40E2-A11E-BCFDBD05F16A}" destId="{C556B71B-6212-418D-8BB2-99FE0D79E891}" srcOrd="0" destOrd="0" presId="urn:microsoft.com/office/officeart/2005/8/layout/cycle3"/>
    <dgm:cxn modelId="{A5F0E4D1-FFDB-4935-91A3-1DEE1A301E2C}" type="presParOf" srcId="{11BDB072-4ACC-40E2-A11E-BCFDBD05F16A}" destId="{D1AA9A01-919D-42C3-9B0B-082117D3F319}" srcOrd="1" destOrd="0" presId="urn:microsoft.com/office/officeart/2005/8/layout/cycle3"/>
    <dgm:cxn modelId="{4462993B-184E-4985-9784-AC7AD5E0F0F2}" type="presParOf" srcId="{11BDB072-4ACC-40E2-A11E-BCFDBD05F16A}" destId="{56DE6793-575F-45AD-BD26-71DDF3D439E6}" srcOrd="2" destOrd="0" presId="urn:microsoft.com/office/officeart/2005/8/layout/cycle3"/>
    <dgm:cxn modelId="{369E1E7C-B577-4D5C-8DE6-C6EB0493F4A8}" type="presParOf" srcId="{11BDB072-4ACC-40E2-A11E-BCFDBD05F16A}" destId="{61EA7FFE-685D-4512-8AEF-18A7680A287A}" srcOrd="3" destOrd="0" presId="urn:microsoft.com/office/officeart/2005/8/layout/cycle3"/>
    <dgm:cxn modelId="{9DA9390E-B5C0-48C8-ADE7-0EE519E3E663}" type="presParOf" srcId="{11BDB072-4ACC-40E2-A11E-BCFDBD05F16A}" destId="{3BD38369-67D4-4345-9986-AC8E21537F43}" srcOrd="4" destOrd="0" presId="urn:microsoft.com/office/officeart/2005/8/layout/cycle3"/>
    <dgm:cxn modelId="{E59269BC-A98D-48C7-98B3-E57D6DA5421B}" type="presParOf" srcId="{11BDB072-4ACC-40E2-A11E-BCFDBD05F16A}" destId="{AF4A1712-9664-467A-BA3C-0E4DAAC3CCD9}" srcOrd="5" destOrd="0" presId="urn:microsoft.com/office/officeart/2005/8/layout/cycle3"/>
    <dgm:cxn modelId="{F259C8A6-C6EB-47C3-83A5-50DFBC673110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FF4CE-4956-4D58-AA57-32FDF5165FB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902DD3B-7E77-4F06-9C5C-0901C3C9F1E6}">
      <dgm:prSet custT="1"/>
      <dgm:spPr/>
      <dgm:t>
        <a:bodyPr/>
        <a:lstStyle/>
        <a:p>
          <a:r>
            <a:rPr lang="es-ES" sz="1200" dirty="0" smtClean="0">
              <a:ea typeface="+mn-ea"/>
            </a:rPr>
            <a:t>INDUSTRIAS DE LA MOVILIDAD</a:t>
          </a:r>
          <a:endParaRPr lang="es-ES" sz="1200" dirty="0">
            <a:ea typeface="+mn-ea"/>
          </a:endParaRPr>
        </a:p>
      </dgm:t>
    </dgm:pt>
    <dgm:pt modelId="{A2AFD7D1-0994-4AA7-8277-EA494C159F2B}" type="parTrans" cxnId="{3F0BC7AA-AD72-407D-A296-C4A4890E7D6D}">
      <dgm:prSet/>
      <dgm:spPr/>
      <dgm:t>
        <a:bodyPr/>
        <a:lstStyle/>
        <a:p>
          <a:endParaRPr lang="es-ES" sz="1200"/>
        </a:p>
      </dgm:t>
    </dgm:pt>
    <dgm:pt modelId="{590E7A79-C05B-4EF6-905D-73553A3D7611}" type="sibTrans" cxnId="{3F0BC7AA-AD72-407D-A296-C4A4890E7D6D}">
      <dgm:prSet/>
      <dgm:spPr/>
      <dgm:t>
        <a:bodyPr/>
        <a:lstStyle/>
        <a:p>
          <a:endParaRPr lang="es-ES" sz="1200"/>
        </a:p>
      </dgm:t>
    </dgm:pt>
    <dgm:pt modelId="{F4D5EFD6-7962-41CE-917E-D4ACBD609675}">
      <dgm:prSet custT="1"/>
      <dgm:spPr/>
      <dgm:t>
        <a:bodyPr/>
        <a:lstStyle/>
        <a:p>
          <a:r>
            <a:rPr lang="es-ES_tradnl" sz="1200" dirty="0" smtClean="0">
              <a:ea typeface="+mn-ea"/>
            </a:rPr>
            <a:t>INDUSTRIAS DE LA SOSTENIBILIDAD</a:t>
          </a:r>
        </a:p>
      </dgm:t>
    </dgm:pt>
    <dgm:pt modelId="{33C9E29F-A351-4A60-BFDD-DBF673BF104E}" type="parTrans" cxnId="{EFD751E3-A9AD-4CA6-A679-80707165015C}">
      <dgm:prSet/>
      <dgm:spPr/>
      <dgm:t>
        <a:bodyPr/>
        <a:lstStyle/>
        <a:p>
          <a:endParaRPr lang="es-ES" sz="1200"/>
        </a:p>
      </dgm:t>
    </dgm:pt>
    <dgm:pt modelId="{C36C8746-1B47-4F68-A170-28691F5B74C9}" type="sibTrans" cxnId="{EFD751E3-A9AD-4CA6-A679-80707165015C}">
      <dgm:prSet/>
      <dgm:spPr/>
      <dgm:t>
        <a:bodyPr/>
        <a:lstStyle/>
        <a:p>
          <a:endParaRPr lang="es-ES" sz="1200"/>
        </a:p>
      </dgm:t>
    </dgm:pt>
    <dgm:pt modelId="{CEE9B1ED-56B7-423F-8D59-3FDC569C97D5}">
      <dgm:prSet custT="1"/>
      <dgm:spPr/>
      <dgm:t>
        <a:bodyPr/>
        <a:lstStyle/>
        <a:p>
          <a:r>
            <a:rPr lang="es-ES_tradnl" sz="1200" dirty="0" smtClean="0">
              <a:ea typeface="+mn-ea"/>
            </a:rPr>
            <a:t>VIDA SALUDABLE</a:t>
          </a:r>
        </a:p>
      </dgm:t>
    </dgm:pt>
    <dgm:pt modelId="{CEC3FF16-1B1B-4A55-A752-86DF05D1726E}" type="parTrans" cxnId="{838DB084-5AEF-4051-92DE-EDB89498471C}">
      <dgm:prSet/>
      <dgm:spPr/>
      <dgm:t>
        <a:bodyPr/>
        <a:lstStyle/>
        <a:p>
          <a:endParaRPr lang="es-ES" sz="1200"/>
        </a:p>
      </dgm:t>
    </dgm:pt>
    <dgm:pt modelId="{29AAF774-329F-4348-98AF-D440E0ADE415}" type="sibTrans" cxnId="{838DB084-5AEF-4051-92DE-EDB89498471C}">
      <dgm:prSet/>
      <dgm:spPr/>
      <dgm:t>
        <a:bodyPr/>
        <a:lstStyle/>
        <a:p>
          <a:endParaRPr lang="es-ES" sz="1200"/>
        </a:p>
      </dgm:t>
    </dgm:pt>
    <dgm:pt modelId="{8A02CEAC-C361-46AA-B41D-EA85767C0318}">
      <dgm:prSet custT="1"/>
      <dgm:spPr/>
      <dgm:t>
        <a:bodyPr/>
        <a:lstStyle/>
        <a:p>
          <a:r>
            <a:rPr lang="es-ES_tradnl" sz="1200" smtClean="0">
              <a:ea typeface="+mn-ea"/>
            </a:rPr>
            <a:t>TIC  PARA LA ESPECIALIZACION INTELIGENTE</a:t>
          </a:r>
          <a:endParaRPr lang="es-ES" sz="1200" dirty="0">
            <a:ea typeface="+mn-ea"/>
          </a:endParaRPr>
        </a:p>
      </dgm:t>
    </dgm:pt>
    <dgm:pt modelId="{BE188E86-CB7B-4D87-9E44-287FE7AADB0A}" type="parTrans" cxnId="{5DC133C1-5B78-4EC8-8D38-CE89F9057EEE}">
      <dgm:prSet/>
      <dgm:spPr/>
      <dgm:t>
        <a:bodyPr/>
        <a:lstStyle/>
        <a:p>
          <a:endParaRPr lang="es-ES" sz="1200"/>
        </a:p>
      </dgm:t>
    </dgm:pt>
    <dgm:pt modelId="{E52E4FBD-CCF3-40EF-B3ED-970D0C6C7E7C}" type="sibTrans" cxnId="{5DC133C1-5B78-4EC8-8D38-CE89F9057EEE}">
      <dgm:prSet/>
      <dgm:spPr/>
      <dgm:t>
        <a:bodyPr/>
        <a:lstStyle/>
        <a:p>
          <a:endParaRPr lang="es-ES" sz="1200"/>
        </a:p>
      </dgm:t>
    </dgm:pt>
    <dgm:pt modelId="{5B4B3670-EEE2-4C99-BDAE-D95E0710E8AA}">
      <dgm:prSet custT="1"/>
      <dgm:spPr/>
      <dgm:t>
        <a:bodyPr/>
        <a:lstStyle/>
        <a:p>
          <a:r>
            <a:rPr lang="es-ES_tradnl" sz="1200" dirty="0" smtClean="0">
              <a:ea typeface="+mn-ea"/>
            </a:rPr>
            <a:t>GESTION DEL TALENTO. INNOVACIÓN EN EL SISTEMA DE CIENCIA TECNOLOGIA Y EMPRESA</a:t>
          </a:r>
          <a:endParaRPr lang="es-ES" sz="1200" dirty="0">
            <a:ea typeface="+mn-ea"/>
          </a:endParaRPr>
        </a:p>
      </dgm:t>
    </dgm:pt>
    <dgm:pt modelId="{55BCE819-FBA2-4A41-A24D-A895CA3B7B3B}" type="parTrans" cxnId="{C801D0CE-AB05-44D5-B929-7AA92F8C5382}">
      <dgm:prSet/>
      <dgm:spPr/>
      <dgm:t>
        <a:bodyPr/>
        <a:lstStyle/>
        <a:p>
          <a:endParaRPr lang="es-ES" sz="1200"/>
        </a:p>
      </dgm:t>
    </dgm:pt>
    <dgm:pt modelId="{DE3B5326-114F-4C37-9DAF-1D6BA0E3084C}" type="sibTrans" cxnId="{C801D0CE-AB05-44D5-B929-7AA92F8C5382}">
      <dgm:prSet/>
      <dgm:spPr/>
      <dgm:t>
        <a:bodyPr/>
        <a:lstStyle/>
        <a:p>
          <a:endParaRPr lang="es-ES" sz="1200"/>
        </a:p>
      </dgm:t>
    </dgm:pt>
    <dgm:pt modelId="{F7B31C1E-5FCF-4B9D-B211-4EA052A98781}" type="pres">
      <dgm:prSet presAssocID="{B10FF4CE-4956-4D58-AA57-32FDF5165F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BD9185-1A69-47F4-9F52-307CB5EE7FB8}" type="pres">
      <dgm:prSet presAssocID="{B902DD3B-7E77-4F06-9C5C-0901C3C9F1E6}" presName="parentLin" presStyleCnt="0"/>
      <dgm:spPr/>
    </dgm:pt>
    <dgm:pt modelId="{D1990C6F-CC48-4945-AD07-F9BFA0C5B772}" type="pres">
      <dgm:prSet presAssocID="{B902DD3B-7E77-4F06-9C5C-0901C3C9F1E6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4AF14B1F-5BF7-4A99-B9F3-BE96F491BD73}" type="pres">
      <dgm:prSet presAssocID="{B902DD3B-7E77-4F06-9C5C-0901C3C9F1E6}" presName="parentText" presStyleLbl="node1" presStyleIdx="0" presStyleCnt="5" custLinFactNeighborX="5606" custLinFactNeighborY="-45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4386F7-87A3-4ECA-AD44-4F3786D2754B}" type="pres">
      <dgm:prSet presAssocID="{B902DD3B-7E77-4F06-9C5C-0901C3C9F1E6}" presName="negativeSpace" presStyleCnt="0"/>
      <dgm:spPr/>
    </dgm:pt>
    <dgm:pt modelId="{C98C65A4-B1AE-44AF-8243-AA8D36117DD3}" type="pres">
      <dgm:prSet presAssocID="{B902DD3B-7E77-4F06-9C5C-0901C3C9F1E6}" presName="childText" presStyleLbl="conFgAcc1" presStyleIdx="0" presStyleCnt="5" custLinFactNeighborY="16799">
        <dgm:presLayoutVars>
          <dgm:bulletEnabled val="1"/>
        </dgm:presLayoutVars>
      </dgm:prSet>
      <dgm:spPr/>
    </dgm:pt>
    <dgm:pt modelId="{BF99E8EA-95F6-4F11-901C-5EA9530D13D7}" type="pres">
      <dgm:prSet presAssocID="{590E7A79-C05B-4EF6-905D-73553A3D7611}" presName="spaceBetweenRectangles" presStyleCnt="0"/>
      <dgm:spPr/>
    </dgm:pt>
    <dgm:pt modelId="{446FAE5F-C62B-4695-B643-205ED2823673}" type="pres">
      <dgm:prSet presAssocID="{F4D5EFD6-7962-41CE-917E-D4ACBD609675}" presName="parentLin" presStyleCnt="0"/>
      <dgm:spPr/>
    </dgm:pt>
    <dgm:pt modelId="{54AF1E0A-D5CE-46A2-B251-0FA58D7EDB9D}" type="pres">
      <dgm:prSet presAssocID="{F4D5EFD6-7962-41CE-917E-D4ACBD609675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C4B0CCED-3AA6-4E3F-9CC7-6BEEC26E082C}" type="pres">
      <dgm:prSet presAssocID="{F4D5EFD6-7962-41CE-917E-D4ACBD60967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1C82F3-7A8E-4D8F-AA0E-479D1674E68C}" type="pres">
      <dgm:prSet presAssocID="{F4D5EFD6-7962-41CE-917E-D4ACBD609675}" presName="negativeSpace" presStyleCnt="0"/>
      <dgm:spPr/>
    </dgm:pt>
    <dgm:pt modelId="{F53ECD39-9EA2-4187-9F2B-CBED5B6933D4}" type="pres">
      <dgm:prSet presAssocID="{F4D5EFD6-7962-41CE-917E-D4ACBD609675}" presName="childText" presStyleLbl="conFgAcc1" presStyleIdx="1" presStyleCnt="5">
        <dgm:presLayoutVars>
          <dgm:bulletEnabled val="1"/>
        </dgm:presLayoutVars>
      </dgm:prSet>
      <dgm:spPr/>
    </dgm:pt>
    <dgm:pt modelId="{907B2B35-9726-481C-A824-A9D012D7DE54}" type="pres">
      <dgm:prSet presAssocID="{C36C8746-1B47-4F68-A170-28691F5B74C9}" presName="spaceBetweenRectangles" presStyleCnt="0"/>
      <dgm:spPr/>
    </dgm:pt>
    <dgm:pt modelId="{9D4844F3-0EAF-426F-8EDC-16DDD6A5E419}" type="pres">
      <dgm:prSet presAssocID="{CEE9B1ED-56B7-423F-8D59-3FDC569C97D5}" presName="parentLin" presStyleCnt="0"/>
      <dgm:spPr/>
    </dgm:pt>
    <dgm:pt modelId="{CA2ADFC8-5857-49AB-AC9C-450C8A1F235A}" type="pres">
      <dgm:prSet presAssocID="{CEE9B1ED-56B7-423F-8D59-3FDC569C97D5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AF9DDBDB-8311-435F-9439-2121952CCB5C}" type="pres">
      <dgm:prSet presAssocID="{CEE9B1ED-56B7-423F-8D59-3FDC569C97D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A1BCD-FA28-490D-8A09-BE8A544E9B43}" type="pres">
      <dgm:prSet presAssocID="{CEE9B1ED-56B7-423F-8D59-3FDC569C97D5}" presName="negativeSpace" presStyleCnt="0"/>
      <dgm:spPr/>
    </dgm:pt>
    <dgm:pt modelId="{E7E73AAB-C005-4FD1-B370-41518E09752E}" type="pres">
      <dgm:prSet presAssocID="{CEE9B1ED-56B7-423F-8D59-3FDC569C97D5}" presName="childText" presStyleLbl="conFgAcc1" presStyleIdx="2" presStyleCnt="5">
        <dgm:presLayoutVars>
          <dgm:bulletEnabled val="1"/>
        </dgm:presLayoutVars>
      </dgm:prSet>
      <dgm:spPr/>
    </dgm:pt>
    <dgm:pt modelId="{97014D16-CFA3-4CC9-B6FF-2C139A4545B2}" type="pres">
      <dgm:prSet presAssocID="{29AAF774-329F-4348-98AF-D440E0ADE415}" presName="spaceBetweenRectangles" presStyleCnt="0"/>
      <dgm:spPr/>
    </dgm:pt>
    <dgm:pt modelId="{C8FC1BE9-68FF-4D98-80E5-BFEBBB3F8FD2}" type="pres">
      <dgm:prSet presAssocID="{8A02CEAC-C361-46AA-B41D-EA85767C0318}" presName="parentLin" presStyleCnt="0"/>
      <dgm:spPr/>
    </dgm:pt>
    <dgm:pt modelId="{BE454712-CC9C-45D4-B6C6-E58AAFB40297}" type="pres">
      <dgm:prSet presAssocID="{8A02CEAC-C361-46AA-B41D-EA85767C0318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AF631F1B-2F90-4EC2-B522-48218E7C1764}" type="pres">
      <dgm:prSet presAssocID="{8A02CEAC-C361-46AA-B41D-EA85767C031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8975AE-0F5D-4A47-AFE4-25D7EF914936}" type="pres">
      <dgm:prSet presAssocID="{8A02CEAC-C361-46AA-B41D-EA85767C0318}" presName="negativeSpace" presStyleCnt="0"/>
      <dgm:spPr/>
    </dgm:pt>
    <dgm:pt modelId="{2CFA5166-755A-4B18-A074-8047F5B2129F}" type="pres">
      <dgm:prSet presAssocID="{8A02CEAC-C361-46AA-B41D-EA85767C0318}" presName="childText" presStyleLbl="conFgAcc1" presStyleIdx="3" presStyleCnt="5">
        <dgm:presLayoutVars>
          <dgm:bulletEnabled val="1"/>
        </dgm:presLayoutVars>
      </dgm:prSet>
      <dgm:spPr/>
    </dgm:pt>
    <dgm:pt modelId="{A9A41875-84A6-4D96-90D9-240DE13C2B66}" type="pres">
      <dgm:prSet presAssocID="{E52E4FBD-CCF3-40EF-B3ED-970D0C6C7E7C}" presName="spaceBetweenRectangles" presStyleCnt="0"/>
      <dgm:spPr/>
    </dgm:pt>
    <dgm:pt modelId="{BFD6D9EE-435B-4B48-B3D1-6E6ECD3A70BE}" type="pres">
      <dgm:prSet presAssocID="{5B4B3670-EEE2-4C99-BDAE-D95E0710E8AA}" presName="parentLin" presStyleCnt="0"/>
      <dgm:spPr/>
    </dgm:pt>
    <dgm:pt modelId="{18615C36-07EF-4F71-9F0B-D35641FD095C}" type="pres">
      <dgm:prSet presAssocID="{5B4B3670-EEE2-4C99-BDAE-D95E0710E8AA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9C5A2D66-A900-41C1-A15C-B55289921E81}" type="pres">
      <dgm:prSet presAssocID="{5B4B3670-EEE2-4C99-BDAE-D95E0710E8A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821D1F-5ADF-4571-A25D-847C1BBD3D7B}" type="pres">
      <dgm:prSet presAssocID="{5B4B3670-EEE2-4C99-BDAE-D95E0710E8AA}" presName="negativeSpace" presStyleCnt="0"/>
      <dgm:spPr/>
    </dgm:pt>
    <dgm:pt modelId="{8DD24C0D-350B-45FC-B2EE-80E0A89C6523}" type="pres">
      <dgm:prSet presAssocID="{5B4B3670-EEE2-4C99-BDAE-D95E0710E8A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F0BC7AA-AD72-407D-A296-C4A4890E7D6D}" srcId="{B10FF4CE-4956-4D58-AA57-32FDF5165FB0}" destId="{B902DD3B-7E77-4F06-9C5C-0901C3C9F1E6}" srcOrd="0" destOrd="0" parTransId="{A2AFD7D1-0994-4AA7-8277-EA494C159F2B}" sibTransId="{590E7A79-C05B-4EF6-905D-73553A3D7611}"/>
    <dgm:cxn modelId="{EB113435-84B1-4652-AB2E-676B1E89F669}" type="presOf" srcId="{5B4B3670-EEE2-4C99-BDAE-D95E0710E8AA}" destId="{9C5A2D66-A900-41C1-A15C-B55289921E81}" srcOrd="1" destOrd="0" presId="urn:microsoft.com/office/officeart/2005/8/layout/list1"/>
    <dgm:cxn modelId="{838DB084-5AEF-4051-92DE-EDB89498471C}" srcId="{B10FF4CE-4956-4D58-AA57-32FDF5165FB0}" destId="{CEE9B1ED-56B7-423F-8D59-3FDC569C97D5}" srcOrd="2" destOrd="0" parTransId="{CEC3FF16-1B1B-4A55-A752-86DF05D1726E}" sibTransId="{29AAF774-329F-4348-98AF-D440E0ADE415}"/>
    <dgm:cxn modelId="{5DC133C1-5B78-4EC8-8D38-CE89F9057EEE}" srcId="{B10FF4CE-4956-4D58-AA57-32FDF5165FB0}" destId="{8A02CEAC-C361-46AA-B41D-EA85767C0318}" srcOrd="3" destOrd="0" parTransId="{BE188E86-CB7B-4D87-9E44-287FE7AADB0A}" sibTransId="{E52E4FBD-CCF3-40EF-B3ED-970D0C6C7E7C}"/>
    <dgm:cxn modelId="{C801D0CE-AB05-44D5-B929-7AA92F8C5382}" srcId="{B10FF4CE-4956-4D58-AA57-32FDF5165FB0}" destId="{5B4B3670-EEE2-4C99-BDAE-D95E0710E8AA}" srcOrd="4" destOrd="0" parTransId="{55BCE819-FBA2-4A41-A24D-A895CA3B7B3B}" sibTransId="{DE3B5326-114F-4C37-9DAF-1D6BA0E3084C}"/>
    <dgm:cxn modelId="{27EA7CA7-5C3F-41BF-BAA7-0D3324557C5F}" type="presOf" srcId="{F4D5EFD6-7962-41CE-917E-D4ACBD609675}" destId="{C4B0CCED-3AA6-4E3F-9CC7-6BEEC26E082C}" srcOrd="1" destOrd="0" presId="urn:microsoft.com/office/officeart/2005/8/layout/list1"/>
    <dgm:cxn modelId="{4CF97FBA-9534-4AC1-8BD6-9F45A9C44937}" type="presOf" srcId="{8A02CEAC-C361-46AA-B41D-EA85767C0318}" destId="{BE454712-CC9C-45D4-B6C6-E58AAFB40297}" srcOrd="0" destOrd="0" presId="urn:microsoft.com/office/officeart/2005/8/layout/list1"/>
    <dgm:cxn modelId="{38EF8320-BAF1-4A3E-A2DA-3F95740BC67B}" type="presOf" srcId="{B902DD3B-7E77-4F06-9C5C-0901C3C9F1E6}" destId="{4AF14B1F-5BF7-4A99-B9F3-BE96F491BD73}" srcOrd="1" destOrd="0" presId="urn:microsoft.com/office/officeart/2005/8/layout/list1"/>
    <dgm:cxn modelId="{D068E481-DDE3-45DC-AEB0-B61D069B74B0}" type="presOf" srcId="{B902DD3B-7E77-4F06-9C5C-0901C3C9F1E6}" destId="{D1990C6F-CC48-4945-AD07-F9BFA0C5B772}" srcOrd="0" destOrd="0" presId="urn:microsoft.com/office/officeart/2005/8/layout/list1"/>
    <dgm:cxn modelId="{3424A2CD-95E2-471E-B99D-258AF6F07C33}" type="presOf" srcId="{8A02CEAC-C361-46AA-B41D-EA85767C0318}" destId="{AF631F1B-2F90-4EC2-B522-48218E7C1764}" srcOrd="1" destOrd="0" presId="urn:microsoft.com/office/officeart/2005/8/layout/list1"/>
    <dgm:cxn modelId="{BFFBFAC9-C41F-456C-9372-1B1B41656D0D}" type="presOf" srcId="{B10FF4CE-4956-4D58-AA57-32FDF5165FB0}" destId="{F7B31C1E-5FCF-4B9D-B211-4EA052A98781}" srcOrd="0" destOrd="0" presId="urn:microsoft.com/office/officeart/2005/8/layout/list1"/>
    <dgm:cxn modelId="{EE4DA051-9322-452C-954B-78F273250294}" type="presOf" srcId="{CEE9B1ED-56B7-423F-8D59-3FDC569C97D5}" destId="{AF9DDBDB-8311-435F-9439-2121952CCB5C}" srcOrd="1" destOrd="0" presId="urn:microsoft.com/office/officeart/2005/8/layout/list1"/>
    <dgm:cxn modelId="{EF51E43A-3312-43EA-BC81-FDB1DBC30789}" type="presOf" srcId="{CEE9B1ED-56B7-423F-8D59-3FDC569C97D5}" destId="{CA2ADFC8-5857-49AB-AC9C-450C8A1F235A}" srcOrd="0" destOrd="0" presId="urn:microsoft.com/office/officeart/2005/8/layout/list1"/>
    <dgm:cxn modelId="{2AC387A3-1E10-4F8D-AA89-2F3F29682607}" type="presOf" srcId="{F4D5EFD6-7962-41CE-917E-D4ACBD609675}" destId="{54AF1E0A-D5CE-46A2-B251-0FA58D7EDB9D}" srcOrd="0" destOrd="0" presId="urn:microsoft.com/office/officeart/2005/8/layout/list1"/>
    <dgm:cxn modelId="{EFD751E3-A9AD-4CA6-A679-80707165015C}" srcId="{B10FF4CE-4956-4D58-AA57-32FDF5165FB0}" destId="{F4D5EFD6-7962-41CE-917E-D4ACBD609675}" srcOrd="1" destOrd="0" parTransId="{33C9E29F-A351-4A60-BFDD-DBF673BF104E}" sibTransId="{C36C8746-1B47-4F68-A170-28691F5B74C9}"/>
    <dgm:cxn modelId="{5E8E035B-974B-4104-84FD-CC973BF4CDA6}" type="presOf" srcId="{5B4B3670-EEE2-4C99-BDAE-D95E0710E8AA}" destId="{18615C36-07EF-4F71-9F0B-D35641FD095C}" srcOrd="0" destOrd="0" presId="urn:microsoft.com/office/officeart/2005/8/layout/list1"/>
    <dgm:cxn modelId="{F8E4F5B3-8B5A-41AF-B149-2ED1E49B5712}" type="presParOf" srcId="{F7B31C1E-5FCF-4B9D-B211-4EA052A98781}" destId="{1BBD9185-1A69-47F4-9F52-307CB5EE7FB8}" srcOrd="0" destOrd="0" presId="urn:microsoft.com/office/officeart/2005/8/layout/list1"/>
    <dgm:cxn modelId="{7DA9DA94-388A-40B6-87FA-E77670D4D1E4}" type="presParOf" srcId="{1BBD9185-1A69-47F4-9F52-307CB5EE7FB8}" destId="{D1990C6F-CC48-4945-AD07-F9BFA0C5B772}" srcOrd="0" destOrd="0" presId="urn:microsoft.com/office/officeart/2005/8/layout/list1"/>
    <dgm:cxn modelId="{B59BE813-EA4B-4733-8C42-9BE6CEB980BE}" type="presParOf" srcId="{1BBD9185-1A69-47F4-9F52-307CB5EE7FB8}" destId="{4AF14B1F-5BF7-4A99-B9F3-BE96F491BD73}" srcOrd="1" destOrd="0" presId="urn:microsoft.com/office/officeart/2005/8/layout/list1"/>
    <dgm:cxn modelId="{ACF16F96-EC10-451A-B2D4-C69F90D4C716}" type="presParOf" srcId="{F7B31C1E-5FCF-4B9D-B211-4EA052A98781}" destId="{944386F7-87A3-4ECA-AD44-4F3786D2754B}" srcOrd="1" destOrd="0" presId="urn:microsoft.com/office/officeart/2005/8/layout/list1"/>
    <dgm:cxn modelId="{2E23E507-C064-44DA-A5B9-B871382D56FA}" type="presParOf" srcId="{F7B31C1E-5FCF-4B9D-B211-4EA052A98781}" destId="{C98C65A4-B1AE-44AF-8243-AA8D36117DD3}" srcOrd="2" destOrd="0" presId="urn:microsoft.com/office/officeart/2005/8/layout/list1"/>
    <dgm:cxn modelId="{3018A180-6BA0-4592-92AE-A5B758E0FB1A}" type="presParOf" srcId="{F7B31C1E-5FCF-4B9D-B211-4EA052A98781}" destId="{BF99E8EA-95F6-4F11-901C-5EA9530D13D7}" srcOrd="3" destOrd="0" presId="urn:microsoft.com/office/officeart/2005/8/layout/list1"/>
    <dgm:cxn modelId="{EC9F0978-43EA-4104-94FD-C5AC27A77633}" type="presParOf" srcId="{F7B31C1E-5FCF-4B9D-B211-4EA052A98781}" destId="{446FAE5F-C62B-4695-B643-205ED2823673}" srcOrd="4" destOrd="0" presId="urn:microsoft.com/office/officeart/2005/8/layout/list1"/>
    <dgm:cxn modelId="{E8FB8174-F5CE-4AE1-BED3-3C2C592755B0}" type="presParOf" srcId="{446FAE5F-C62B-4695-B643-205ED2823673}" destId="{54AF1E0A-D5CE-46A2-B251-0FA58D7EDB9D}" srcOrd="0" destOrd="0" presId="urn:microsoft.com/office/officeart/2005/8/layout/list1"/>
    <dgm:cxn modelId="{839274AA-FD50-4AAD-BB7F-BA2E21C7DAE5}" type="presParOf" srcId="{446FAE5F-C62B-4695-B643-205ED2823673}" destId="{C4B0CCED-3AA6-4E3F-9CC7-6BEEC26E082C}" srcOrd="1" destOrd="0" presId="urn:microsoft.com/office/officeart/2005/8/layout/list1"/>
    <dgm:cxn modelId="{7DC6D8A8-0F47-4A57-A037-ED7C0CD1CC95}" type="presParOf" srcId="{F7B31C1E-5FCF-4B9D-B211-4EA052A98781}" destId="{1C1C82F3-7A8E-4D8F-AA0E-479D1674E68C}" srcOrd="5" destOrd="0" presId="urn:microsoft.com/office/officeart/2005/8/layout/list1"/>
    <dgm:cxn modelId="{993555F1-324F-4D0B-8BCB-F8B5EEB80B33}" type="presParOf" srcId="{F7B31C1E-5FCF-4B9D-B211-4EA052A98781}" destId="{F53ECD39-9EA2-4187-9F2B-CBED5B6933D4}" srcOrd="6" destOrd="0" presId="urn:microsoft.com/office/officeart/2005/8/layout/list1"/>
    <dgm:cxn modelId="{9729B0E0-1C92-422F-9C97-14E8CEABE03D}" type="presParOf" srcId="{F7B31C1E-5FCF-4B9D-B211-4EA052A98781}" destId="{907B2B35-9726-481C-A824-A9D012D7DE54}" srcOrd="7" destOrd="0" presId="urn:microsoft.com/office/officeart/2005/8/layout/list1"/>
    <dgm:cxn modelId="{12D887E5-261A-4DC2-8BEE-53238672F6C3}" type="presParOf" srcId="{F7B31C1E-5FCF-4B9D-B211-4EA052A98781}" destId="{9D4844F3-0EAF-426F-8EDC-16DDD6A5E419}" srcOrd="8" destOrd="0" presId="urn:microsoft.com/office/officeart/2005/8/layout/list1"/>
    <dgm:cxn modelId="{B9884834-DBB2-47E8-9F8C-7982B461313C}" type="presParOf" srcId="{9D4844F3-0EAF-426F-8EDC-16DDD6A5E419}" destId="{CA2ADFC8-5857-49AB-AC9C-450C8A1F235A}" srcOrd="0" destOrd="0" presId="urn:microsoft.com/office/officeart/2005/8/layout/list1"/>
    <dgm:cxn modelId="{069EABA6-E19B-41FA-B06A-E62C0FBBD738}" type="presParOf" srcId="{9D4844F3-0EAF-426F-8EDC-16DDD6A5E419}" destId="{AF9DDBDB-8311-435F-9439-2121952CCB5C}" srcOrd="1" destOrd="0" presId="urn:microsoft.com/office/officeart/2005/8/layout/list1"/>
    <dgm:cxn modelId="{F2D1FCF5-D20F-4BE7-8FAC-9E3CEF23A36B}" type="presParOf" srcId="{F7B31C1E-5FCF-4B9D-B211-4EA052A98781}" destId="{23FA1BCD-FA28-490D-8A09-BE8A544E9B43}" srcOrd="9" destOrd="0" presId="urn:microsoft.com/office/officeart/2005/8/layout/list1"/>
    <dgm:cxn modelId="{04471209-246B-4DA3-9A55-1437CF439A56}" type="presParOf" srcId="{F7B31C1E-5FCF-4B9D-B211-4EA052A98781}" destId="{E7E73AAB-C005-4FD1-B370-41518E09752E}" srcOrd="10" destOrd="0" presId="urn:microsoft.com/office/officeart/2005/8/layout/list1"/>
    <dgm:cxn modelId="{B444C7B5-3E95-4C11-BB00-2273234DA08C}" type="presParOf" srcId="{F7B31C1E-5FCF-4B9D-B211-4EA052A98781}" destId="{97014D16-CFA3-4CC9-B6FF-2C139A4545B2}" srcOrd="11" destOrd="0" presId="urn:microsoft.com/office/officeart/2005/8/layout/list1"/>
    <dgm:cxn modelId="{8E5E2032-7456-4E6B-9F94-A996E6147D33}" type="presParOf" srcId="{F7B31C1E-5FCF-4B9D-B211-4EA052A98781}" destId="{C8FC1BE9-68FF-4D98-80E5-BFEBBB3F8FD2}" srcOrd="12" destOrd="0" presId="urn:microsoft.com/office/officeart/2005/8/layout/list1"/>
    <dgm:cxn modelId="{C1B4A8E8-68D5-4953-8E27-0535D7EA695B}" type="presParOf" srcId="{C8FC1BE9-68FF-4D98-80E5-BFEBBB3F8FD2}" destId="{BE454712-CC9C-45D4-B6C6-E58AAFB40297}" srcOrd="0" destOrd="0" presId="urn:microsoft.com/office/officeart/2005/8/layout/list1"/>
    <dgm:cxn modelId="{561A314D-2444-4C0F-9EBB-0028D514D6A9}" type="presParOf" srcId="{C8FC1BE9-68FF-4D98-80E5-BFEBBB3F8FD2}" destId="{AF631F1B-2F90-4EC2-B522-48218E7C1764}" srcOrd="1" destOrd="0" presId="urn:microsoft.com/office/officeart/2005/8/layout/list1"/>
    <dgm:cxn modelId="{DC38C35A-B51F-46C5-A9CC-3D7648699DE8}" type="presParOf" srcId="{F7B31C1E-5FCF-4B9D-B211-4EA052A98781}" destId="{638975AE-0F5D-4A47-AFE4-25D7EF914936}" srcOrd="13" destOrd="0" presId="urn:microsoft.com/office/officeart/2005/8/layout/list1"/>
    <dgm:cxn modelId="{1185F189-E1E4-408E-9C8E-28297AA3BD4F}" type="presParOf" srcId="{F7B31C1E-5FCF-4B9D-B211-4EA052A98781}" destId="{2CFA5166-755A-4B18-A074-8047F5B2129F}" srcOrd="14" destOrd="0" presId="urn:microsoft.com/office/officeart/2005/8/layout/list1"/>
    <dgm:cxn modelId="{4319543D-2291-44B6-8DD5-95E6BC6398AD}" type="presParOf" srcId="{F7B31C1E-5FCF-4B9D-B211-4EA052A98781}" destId="{A9A41875-84A6-4D96-90D9-240DE13C2B66}" srcOrd="15" destOrd="0" presId="urn:microsoft.com/office/officeart/2005/8/layout/list1"/>
    <dgm:cxn modelId="{61DAEA96-36ED-4C08-BE8C-1543F7733A32}" type="presParOf" srcId="{F7B31C1E-5FCF-4B9D-B211-4EA052A98781}" destId="{BFD6D9EE-435B-4B48-B3D1-6E6ECD3A70BE}" srcOrd="16" destOrd="0" presId="urn:microsoft.com/office/officeart/2005/8/layout/list1"/>
    <dgm:cxn modelId="{DAC30366-14D4-4C1D-8E4E-0F437B9D3856}" type="presParOf" srcId="{BFD6D9EE-435B-4B48-B3D1-6E6ECD3A70BE}" destId="{18615C36-07EF-4F71-9F0B-D35641FD095C}" srcOrd="0" destOrd="0" presId="urn:microsoft.com/office/officeart/2005/8/layout/list1"/>
    <dgm:cxn modelId="{E36BBF82-4C3B-4F14-9CA8-3BDA05C3F84B}" type="presParOf" srcId="{BFD6D9EE-435B-4B48-B3D1-6E6ECD3A70BE}" destId="{9C5A2D66-A900-41C1-A15C-B55289921E81}" srcOrd="1" destOrd="0" presId="urn:microsoft.com/office/officeart/2005/8/layout/list1"/>
    <dgm:cxn modelId="{10529FA8-97BD-426B-975B-30C7393767AF}" type="presParOf" srcId="{F7B31C1E-5FCF-4B9D-B211-4EA052A98781}" destId="{EF821D1F-5ADF-4571-A25D-847C1BBD3D7B}" srcOrd="17" destOrd="0" presId="urn:microsoft.com/office/officeart/2005/8/layout/list1"/>
    <dgm:cxn modelId="{D8BC203E-9409-4695-B465-48001004B03D}" type="presParOf" srcId="{F7B31C1E-5FCF-4B9D-B211-4EA052A98781}" destId="{8DD24C0D-350B-45FC-B2EE-80E0A89C652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A9A01-919D-42C3-9B0B-082117D3F319}">
      <dsp:nvSpPr>
        <dsp:cNvPr id="0" name=""/>
        <dsp:cNvSpPr/>
      </dsp:nvSpPr>
      <dsp:spPr>
        <a:xfrm>
          <a:off x="1389216" y="-2866"/>
          <a:ext cx="4062326" cy="4062326"/>
        </a:xfrm>
        <a:prstGeom prst="circularArrow">
          <a:avLst>
            <a:gd name="adj1" fmla="val 5274"/>
            <a:gd name="adj2" fmla="val 312630"/>
            <a:gd name="adj3" fmla="val 14248665"/>
            <a:gd name="adj4" fmla="val 17115013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71B-6212-418D-8BB2-99FE0D79E891}">
      <dsp:nvSpPr>
        <dsp:cNvPr id="0" name=""/>
        <dsp:cNvSpPr/>
      </dsp:nvSpPr>
      <dsp:spPr>
        <a:xfrm>
          <a:off x="2657140" y="2377"/>
          <a:ext cx="1526478" cy="76323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GOBERNANZA</a:t>
          </a:r>
        </a:p>
      </dsp:txBody>
      <dsp:txXfrm>
        <a:off x="2657140" y="2377"/>
        <a:ext cx="1526478" cy="763239"/>
      </dsp:txXfrm>
    </dsp:sp>
    <dsp:sp modelId="{56DE6793-575F-45AD-BD26-71DDF3D439E6}">
      <dsp:nvSpPr>
        <dsp:cNvPr id="0" name=""/>
        <dsp:cNvSpPr/>
      </dsp:nvSpPr>
      <dsp:spPr>
        <a:xfrm>
          <a:off x="4084353" y="826379"/>
          <a:ext cx="1526478" cy="763239"/>
        </a:xfrm>
        <a:prstGeom prst="roundRect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ANALISIS DEL SISTEMA DE INNOVACIÓN </a:t>
          </a:r>
        </a:p>
      </dsp:txBody>
      <dsp:txXfrm>
        <a:off x="4084353" y="826379"/>
        <a:ext cx="1526478" cy="763239"/>
      </dsp:txXfrm>
    </dsp:sp>
    <dsp:sp modelId="{61EA7FFE-685D-4512-8AEF-18A7680A287A}">
      <dsp:nvSpPr>
        <dsp:cNvPr id="0" name=""/>
        <dsp:cNvSpPr/>
      </dsp:nvSpPr>
      <dsp:spPr>
        <a:xfrm>
          <a:off x="4084353" y="2474381"/>
          <a:ext cx="1526478" cy="763239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DESCUBRIMIENTO EMPRESARIAL</a:t>
          </a:r>
        </a:p>
      </dsp:txBody>
      <dsp:txXfrm>
        <a:off x="4084353" y="2474381"/>
        <a:ext cx="1526478" cy="763239"/>
      </dsp:txXfrm>
    </dsp:sp>
    <dsp:sp modelId="{3BD38369-67D4-4345-9986-AC8E21537F43}">
      <dsp:nvSpPr>
        <dsp:cNvPr id="0" name=""/>
        <dsp:cNvSpPr/>
      </dsp:nvSpPr>
      <dsp:spPr>
        <a:xfrm>
          <a:off x="2657140" y="3298383"/>
          <a:ext cx="1526478" cy="763239"/>
        </a:xfrm>
        <a:prstGeom prst="roundRect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VISIÓN</a:t>
          </a:r>
        </a:p>
      </dsp:txBody>
      <dsp:txXfrm>
        <a:off x="2657140" y="3298383"/>
        <a:ext cx="1526478" cy="763239"/>
      </dsp:txXfrm>
    </dsp:sp>
    <dsp:sp modelId="{AF4A1712-9664-467A-BA3C-0E4DAAC3CCD9}">
      <dsp:nvSpPr>
        <dsp:cNvPr id="0" name=""/>
        <dsp:cNvSpPr/>
      </dsp:nvSpPr>
      <dsp:spPr>
        <a:xfrm>
          <a:off x="1229928" y="2474381"/>
          <a:ext cx="1526478" cy="763239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PRIORIZACIÓN</a:t>
          </a:r>
        </a:p>
      </dsp:txBody>
      <dsp:txXfrm>
        <a:off x="1229928" y="2474381"/>
        <a:ext cx="1526478" cy="763239"/>
      </dsp:txXfrm>
    </dsp:sp>
    <dsp:sp modelId="{3A66813D-C538-4F16-8C38-036743EB03FF}">
      <dsp:nvSpPr>
        <dsp:cNvPr id="0" name=""/>
        <dsp:cNvSpPr/>
      </dsp:nvSpPr>
      <dsp:spPr>
        <a:xfrm>
          <a:off x="1229928" y="826379"/>
          <a:ext cx="1526478" cy="763239"/>
        </a:xfrm>
        <a:prstGeom prst="roundRect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DISEÑO DE </a:t>
          </a:r>
          <a:r>
            <a:rPr lang="es-ES" sz="1100" kern="1200" dirty="0" smtClean="0"/>
            <a:t>POLÍTICAS</a:t>
          </a:r>
          <a:r>
            <a:rPr lang="es-ES" sz="1200" kern="1200" dirty="0" smtClean="0"/>
            <a:t> Y SISTEMA DE EVALUACIÓN </a:t>
          </a:r>
          <a:endParaRPr lang="es-ES" sz="1200" kern="1200" dirty="0"/>
        </a:p>
      </dsp:txBody>
      <dsp:txXfrm>
        <a:off x="1229928" y="826379"/>
        <a:ext cx="1526478" cy="7632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8C65A4-B1AE-44AF-8243-AA8D36117DD3}">
      <dsp:nvSpPr>
        <dsp:cNvPr id="0" name=""/>
        <dsp:cNvSpPr/>
      </dsp:nvSpPr>
      <dsp:spPr>
        <a:xfrm>
          <a:off x="0" y="306517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14B1F-5BF7-4A99-B9F3-BE96F491BD73}">
      <dsp:nvSpPr>
        <dsp:cNvPr id="0" name=""/>
        <dsp:cNvSpPr/>
      </dsp:nvSpPr>
      <dsp:spPr>
        <a:xfrm>
          <a:off x="321887" y="85297"/>
          <a:ext cx="426720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ea typeface="+mn-ea"/>
            </a:rPr>
            <a:t>INDUSTRIAS DE LA MOVILIDAD</a:t>
          </a:r>
          <a:endParaRPr lang="es-ES" sz="1200" kern="1200" dirty="0">
            <a:ea typeface="+mn-ea"/>
          </a:endParaRPr>
        </a:p>
      </dsp:txBody>
      <dsp:txXfrm>
        <a:off x="321887" y="85297"/>
        <a:ext cx="4267200" cy="413280"/>
      </dsp:txXfrm>
    </dsp:sp>
    <dsp:sp modelId="{F53ECD39-9EA2-4187-9F2B-CBED5B6933D4}">
      <dsp:nvSpPr>
        <dsp:cNvPr id="0" name=""/>
        <dsp:cNvSpPr/>
      </dsp:nvSpPr>
      <dsp:spPr>
        <a:xfrm>
          <a:off x="0" y="928857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0CCED-3AA6-4E3F-9CC7-6BEEC26E082C}">
      <dsp:nvSpPr>
        <dsp:cNvPr id="0" name=""/>
        <dsp:cNvSpPr/>
      </dsp:nvSpPr>
      <dsp:spPr>
        <a:xfrm>
          <a:off x="304800" y="722217"/>
          <a:ext cx="4267200" cy="41328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ea typeface="+mn-ea"/>
            </a:rPr>
            <a:t>INDUSTRIAS DE LA SOSTENIBILIDAD</a:t>
          </a:r>
        </a:p>
      </dsp:txBody>
      <dsp:txXfrm>
        <a:off x="304800" y="722217"/>
        <a:ext cx="4267200" cy="413280"/>
      </dsp:txXfrm>
    </dsp:sp>
    <dsp:sp modelId="{E7E73AAB-C005-4FD1-B370-41518E09752E}">
      <dsp:nvSpPr>
        <dsp:cNvPr id="0" name=""/>
        <dsp:cNvSpPr/>
      </dsp:nvSpPr>
      <dsp:spPr>
        <a:xfrm>
          <a:off x="0" y="1563897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DDBDB-8311-435F-9439-2121952CCB5C}">
      <dsp:nvSpPr>
        <dsp:cNvPr id="0" name=""/>
        <dsp:cNvSpPr/>
      </dsp:nvSpPr>
      <dsp:spPr>
        <a:xfrm>
          <a:off x="304800" y="1357257"/>
          <a:ext cx="4267200" cy="4132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ea typeface="+mn-ea"/>
            </a:rPr>
            <a:t>VIDA SALUDABLE</a:t>
          </a:r>
        </a:p>
      </dsp:txBody>
      <dsp:txXfrm>
        <a:off x="304800" y="1357257"/>
        <a:ext cx="4267200" cy="413280"/>
      </dsp:txXfrm>
    </dsp:sp>
    <dsp:sp modelId="{2CFA5166-755A-4B18-A074-8047F5B2129F}">
      <dsp:nvSpPr>
        <dsp:cNvPr id="0" name=""/>
        <dsp:cNvSpPr/>
      </dsp:nvSpPr>
      <dsp:spPr>
        <a:xfrm>
          <a:off x="0" y="2198937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31F1B-2F90-4EC2-B522-48218E7C1764}">
      <dsp:nvSpPr>
        <dsp:cNvPr id="0" name=""/>
        <dsp:cNvSpPr/>
      </dsp:nvSpPr>
      <dsp:spPr>
        <a:xfrm>
          <a:off x="304800" y="1992297"/>
          <a:ext cx="4267200" cy="41328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smtClean="0">
              <a:ea typeface="+mn-ea"/>
            </a:rPr>
            <a:t>TIC  PARA LA ESPECIALIZACION INTELIGENTE</a:t>
          </a:r>
          <a:endParaRPr lang="es-ES" sz="1200" kern="1200" dirty="0">
            <a:ea typeface="+mn-ea"/>
          </a:endParaRPr>
        </a:p>
      </dsp:txBody>
      <dsp:txXfrm>
        <a:off x="304800" y="1992297"/>
        <a:ext cx="4267200" cy="413280"/>
      </dsp:txXfrm>
    </dsp:sp>
    <dsp:sp modelId="{8DD24C0D-350B-45FC-B2EE-80E0A89C6523}">
      <dsp:nvSpPr>
        <dsp:cNvPr id="0" name=""/>
        <dsp:cNvSpPr/>
      </dsp:nvSpPr>
      <dsp:spPr>
        <a:xfrm>
          <a:off x="0" y="2833977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A2D66-A900-41C1-A15C-B55289921E81}">
      <dsp:nvSpPr>
        <dsp:cNvPr id="0" name=""/>
        <dsp:cNvSpPr/>
      </dsp:nvSpPr>
      <dsp:spPr>
        <a:xfrm>
          <a:off x="304800" y="2627337"/>
          <a:ext cx="4267200" cy="413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ea typeface="+mn-ea"/>
            </a:rPr>
            <a:t>GESTION DEL TALENTO. INNOVACIÓN EN EL SISTEMA DE CIENCIA TECNOLOGIA Y EMPRESA</a:t>
          </a:r>
          <a:endParaRPr lang="es-ES" sz="1200" kern="1200" dirty="0">
            <a:ea typeface="+mn-ea"/>
          </a:endParaRPr>
        </a:p>
      </dsp:txBody>
      <dsp:txXfrm>
        <a:off x="304800" y="2627337"/>
        <a:ext cx="4267200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F9A9BF-9CBF-4EF6-B551-38F12507F0C2}" type="datetimeFigureOut">
              <a:rPr lang="es-ES"/>
              <a:pPr>
                <a:defRPr/>
              </a:pPr>
              <a:t>27/09/2013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50417A-E229-4E5D-8BEA-4EFC39706B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A4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0563-CDFD-449D-B806-FFFAA41CEA69}" type="datetimeFigureOut">
              <a:rPr lang="es-ES"/>
              <a:pPr>
                <a:defRPr/>
              </a:pPr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BE16-BF1C-4A4C-9773-8576E8E06E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415B-F6DF-4E78-8A68-7C42E11AB428}" type="datetimeFigureOut">
              <a:rPr lang="es-ES"/>
              <a:pPr>
                <a:defRPr/>
              </a:pPr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A056-E6E9-44AF-9D54-60B77092FA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B568-A999-414F-B3E5-0DB2209B4D68}" type="datetimeFigureOut">
              <a:rPr lang="es-ES"/>
              <a:pPr>
                <a:defRPr/>
              </a:pPr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BAC2-988A-4523-A8B6-773413AF7B3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AA8E-8284-4F37-B061-486CFB094533}" type="datetimeFigureOut">
              <a:rPr lang="es-ES"/>
              <a:pPr>
                <a:defRPr/>
              </a:pPr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D402-7CDB-4EDB-BA7C-43FCB7616E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5725-B80C-4C19-8795-5F6CF9AF3477}" type="datetimeFigureOut">
              <a:rPr lang="es-ES"/>
              <a:pPr>
                <a:defRPr/>
              </a:pPr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8B7A-219E-441E-A305-C646EE2E8E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8B66-92E1-4E40-9365-49A847CD0F1F}" type="datetimeFigureOut">
              <a:rPr lang="es-ES"/>
              <a:pPr>
                <a:defRPr/>
              </a:pPr>
              <a:t>27/09/2013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1AA7-753A-4ACE-8537-31FD24DE79A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AD07-3A90-4C41-A1B7-4E2AF625B5D0}" type="datetimeFigureOut">
              <a:rPr lang="es-ES"/>
              <a:pPr>
                <a:defRPr/>
              </a:pPr>
              <a:t>27/09/2013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B597-2D25-45F8-84D7-450150982C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944B-7316-47FA-ACB6-F0EA15D2D2BF}" type="datetimeFigureOut">
              <a:rPr lang="es-ES"/>
              <a:pPr>
                <a:defRPr/>
              </a:pPr>
              <a:t>27/09/2013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9E02-5420-44E2-BAC1-8A1F406423C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6ADD2-9A75-4AE6-99B4-6312C60ECA97}" type="datetimeFigureOut">
              <a:rPr lang="es-ES"/>
              <a:pPr>
                <a:defRPr/>
              </a:pPr>
              <a:t>27/09/2013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7EF9-F0A9-4B51-B7F0-BB57E87045E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5B5A-1AC0-4E49-853A-EA95F747326C}" type="datetimeFigureOut">
              <a:rPr lang="es-ES"/>
              <a:pPr>
                <a:defRPr/>
              </a:pPr>
              <a:t>27/09/2013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6EC1-5F75-4636-A23B-D6687B5E13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8F24-00DB-4C79-9537-96E5834FD562}" type="datetimeFigureOut">
              <a:rPr lang="es-ES"/>
              <a:pPr>
                <a:defRPr/>
              </a:pPr>
              <a:t>27/09/2013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D5CB-8CF0-4E49-B7E2-CCBC1069CC2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2D24A3-D0A1-42F0-B897-68D46803729E}" type="datetimeFigureOut">
              <a:rPr lang="es-ES"/>
              <a:pPr>
                <a:defRPr/>
              </a:pPr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9314B5-E96C-4310-BA3A-53B177C7FD0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rim-europa.e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b="1" dirty="0" smtClean="0">
                <a:solidFill>
                  <a:srgbClr val="003366"/>
                </a:solidFill>
                <a:latin typeface="Arial Narrow" pitchFamily="34" charset="0"/>
              </a:rPr>
              <a:t/>
            </a:r>
            <a:br>
              <a:rPr lang="es-ES" b="1" dirty="0" smtClean="0">
                <a:solidFill>
                  <a:srgbClr val="003366"/>
                </a:solidFill>
                <a:latin typeface="Arial Narrow" pitchFamily="34" charset="0"/>
              </a:rPr>
            </a:b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5508104" y="4005064"/>
            <a:ext cx="2664296" cy="1440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1600" b="1" dirty="0" smtClean="0">
                <a:solidFill>
                  <a:srgbClr val="003366"/>
                </a:solidFill>
                <a:latin typeface="Arial Narrow" pitchFamily="34" charset="0"/>
              </a:rPr>
              <a:t>Antonio Valverde</a:t>
            </a:r>
          </a:p>
          <a:p>
            <a:pPr algn="just">
              <a:buNone/>
            </a:pPr>
            <a:r>
              <a:rPr lang="es-ES" sz="1600" b="1" dirty="0" smtClean="0">
                <a:solidFill>
                  <a:srgbClr val="003366"/>
                </a:solidFill>
                <a:latin typeface="Arial Narrow" pitchFamily="34" charset="0"/>
              </a:rPr>
              <a:t>Director General </a:t>
            </a:r>
          </a:p>
          <a:p>
            <a:pPr algn="just">
              <a:buNone/>
            </a:pPr>
            <a:endParaRPr lang="es-ES" sz="1600" b="1" dirty="0" smtClean="0">
              <a:solidFill>
                <a:srgbClr val="003366"/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lang="es-ES" sz="1600" b="1" dirty="0" smtClean="0">
                <a:solidFill>
                  <a:srgbClr val="003366"/>
                </a:solidFill>
                <a:latin typeface="Arial Narrow" pitchFamily="34" charset="0"/>
              </a:rPr>
              <a:t>Málaga 2 de octubre de 2013</a:t>
            </a:r>
          </a:p>
          <a:p>
            <a:pPr algn="just">
              <a:buNone/>
            </a:pPr>
            <a:endParaRPr lang="es-ES" sz="1600" b="1" dirty="0" smtClean="0">
              <a:solidFill>
                <a:srgbClr val="003366"/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es-ES" sz="1600" b="1" dirty="0" smtClean="0">
              <a:solidFill>
                <a:srgbClr val="003366"/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es-ES" sz="1600" b="1" dirty="0" smtClean="0">
              <a:solidFill>
                <a:srgbClr val="003366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1600" dirty="0"/>
          </a:p>
        </p:txBody>
      </p:sp>
      <p:grpSp>
        <p:nvGrpSpPr>
          <p:cNvPr id="8" name="11 Grupo"/>
          <p:cNvGrpSpPr/>
          <p:nvPr/>
        </p:nvGrpSpPr>
        <p:grpSpPr>
          <a:xfrm>
            <a:off x="3707904" y="260647"/>
            <a:ext cx="3312368" cy="836280"/>
            <a:chOff x="3707904" y="260647"/>
            <a:chExt cx="3312368" cy="836280"/>
          </a:xfrm>
        </p:grpSpPr>
        <p:pic>
          <p:nvPicPr>
            <p:cNvPr id="5" name="4 Imagen" descr="logo RIS 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7904" y="260647"/>
              <a:ext cx="1080120" cy="832685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4788024" y="260648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solidFill>
                    <a:srgbClr val="CC0000"/>
                  </a:solidFill>
                </a:rPr>
                <a:t>Estrategia de Innovación de Andalucía 2014-2020</a:t>
              </a:r>
              <a:endParaRPr lang="en-US" sz="1200" dirty="0">
                <a:solidFill>
                  <a:srgbClr val="CC0000"/>
                </a:solidFill>
              </a:endParaRPr>
            </a:p>
          </p:txBody>
        </p:sp>
        <p:pic>
          <p:nvPicPr>
            <p:cNvPr id="7" name="6 Imagen" descr="Andalucia se muev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8144" y="692696"/>
              <a:ext cx="818604" cy="404231"/>
            </a:xfrm>
            <a:prstGeom prst="rect">
              <a:avLst/>
            </a:prstGeom>
          </p:spPr>
        </p:pic>
      </p:grpSp>
      <p:grpSp>
        <p:nvGrpSpPr>
          <p:cNvPr id="11" name="12 Grupo"/>
          <p:cNvGrpSpPr/>
          <p:nvPr/>
        </p:nvGrpSpPr>
        <p:grpSpPr>
          <a:xfrm>
            <a:off x="7369942" y="401993"/>
            <a:ext cx="1522538" cy="578735"/>
            <a:chOff x="7369942" y="401993"/>
            <a:chExt cx="1522538" cy="578735"/>
          </a:xfrm>
        </p:grpSpPr>
        <p:pic>
          <p:nvPicPr>
            <p:cNvPr id="9" name="8 Imagen" descr="LOGO JUNTA fondo blanc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9942" y="404664"/>
              <a:ext cx="802458" cy="570993"/>
            </a:xfrm>
            <a:prstGeom prst="rect">
              <a:avLst/>
            </a:prstGeom>
          </p:spPr>
        </p:pic>
        <p:pic>
          <p:nvPicPr>
            <p:cNvPr id="10" name="9 Imagen" descr="Logo UE-FEDER letras abaj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866" y="401993"/>
              <a:ext cx="677614" cy="578735"/>
            </a:xfrm>
            <a:prstGeom prst="rect">
              <a:avLst/>
            </a:prstGeom>
          </p:spPr>
        </p:pic>
      </p:grpSp>
      <p:pic>
        <p:nvPicPr>
          <p:cNvPr id="12" name="11 Imagen" descr="LogoAgenc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589240"/>
            <a:ext cx="4536504" cy="930139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3203848" y="2060848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3366"/>
                </a:solidFill>
                <a:latin typeface="Arial Narrow" pitchFamily="34" charset="0"/>
              </a:rPr>
              <a:t>RIS3 ANDALUCÍA: </a:t>
            </a:r>
            <a:br>
              <a:rPr lang="es-ES" sz="3600" b="1" dirty="0" smtClean="0">
                <a:solidFill>
                  <a:srgbClr val="003366"/>
                </a:solidFill>
                <a:latin typeface="Arial Narrow" pitchFamily="34" charset="0"/>
              </a:rPr>
            </a:br>
            <a:r>
              <a:rPr lang="es-ES" sz="3600" b="1" dirty="0" smtClean="0">
                <a:solidFill>
                  <a:srgbClr val="003366"/>
                </a:solidFill>
                <a:latin typeface="Arial Narrow" pitchFamily="34" charset="0"/>
              </a:rPr>
              <a:t>OPORTUNIDADES PARA EL FUTURO</a:t>
            </a:r>
            <a:endParaRPr lang="es-ES_trad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555776" y="2445856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Incentivos concedidos 2007-2013 </a:t>
            </a:r>
          </a:p>
          <a:p>
            <a:endParaRPr lang="es-E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12.837 proyectos de innovación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857 M€ en ayudas publicas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4.669 M€ en inversiones  </a:t>
            </a:r>
            <a:endParaRPr lang="es-E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860032" y="429309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Fondos Reembolsables</a:t>
            </a:r>
          </a:p>
          <a:p>
            <a:r>
              <a:rPr lang="es-E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disposición de las empresas </a:t>
            </a:r>
          </a:p>
          <a:p>
            <a:endParaRPr lang="es-E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1.095  M€ de los cuales:</a:t>
            </a: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Jeremie</a:t>
            </a: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246 M€  </a:t>
            </a:r>
            <a:endParaRPr lang="es-E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260648"/>
            <a:ext cx="83884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Incentivos a la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Innovación Empresarial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3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Agencia IDEA</a:t>
            </a:r>
          </a:p>
        </p:txBody>
      </p:sp>
      <p:pic>
        <p:nvPicPr>
          <p:cNvPr id="10" name="Picture 68" descr="C:\Documents and Settings\LORENZO\Mis documentos\Mis imágenes\agencia ide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339" y="2117576"/>
            <a:ext cx="20304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 Imagen" descr="Logo UE Fed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LogoAgen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46356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619672" y="620688"/>
            <a:ext cx="7229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Intensidad I+D</a:t>
            </a:r>
          </a:p>
        </p:txBody>
      </p:sp>
      <p:pic>
        <p:nvPicPr>
          <p:cNvPr id="9217" name="Imagen 1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41446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 Imagen" descr="Logo UE Fede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LogoAgen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539552" y="558924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611560" y="1847140"/>
            <a:ext cx="8460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86.000 millones de euros para innovación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Falta de interacción entre niveles de gobernanza 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Estrategias sin perspectiva externa, duplicación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Medidas sólo para Ciencia e Innovación, no políticas de demanda ni de introducción en el mercado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Foco en temas “de moda” o proyectos de prestigio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Foco en industria y no en sectores emergentes y/o servicios </a:t>
            </a:r>
          </a:p>
          <a:p>
            <a:pPr algn="ctr"/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2"/>
              </a:rPr>
              <a:t>www.rim-europa.eu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es-ES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1 Imagen" descr="Logo UE Fed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LogoAgen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123728" y="54868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Política de Cohesión </a:t>
            </a:r>
          </a:p>
          <a:p>
            <a:pPr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2007-2013</a:t>
            </a:r>
            <a:endParaRPr lang="es-ES_tradnl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76064" y="1988840"/>
            <a:ext cx="84604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buClrTx/>
              <a:buSzTx/>
              <a:buFont typeface="Arial" pitchFamily="34" charset="0"/>
              <a:buChar char="•"/>
              <a:tabLst/>
              <a:defRPr/>
            </a:pPr>
            <a:endParaRPr lang="fr-BE" sz="30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0" defTabSz="914400" eaLnBrk="0" latinLnBrk="0" hangingPunct="0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Cumplir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con los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objetivos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de la Estrategia Europa 2020 de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crecimiento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inteligente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sostenible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integrador</a:t>
            </a:r>
            <a:endParaRPr lang="fr-BE" sz="30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0" defTabSz="914400" eaLnBrk="0" latinLnBrk="0" hangingPunct="0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Enfoque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en los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resultados</a:t>
            </a:r>
            <a:endParaRPr lang="fr-BE" sz="30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0" defTabSz="914400" eaLnBrk="0" latinLnBrk="0" hangingPunct="0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Maximizar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el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impacto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de la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financiación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de la UE</a:t>
            </a:r>
          </a:p>
          <a:p>
            <a:pPr marL="0" marR="0" lvl="0" indent="0" defTabSz="914400" eaLnBrk="0" latinLnBrk="0" hangingPunct="0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Simplificación</a:t>
            </a:r>
            <a:endParaRPr kumimoji="0" lang="fr-BE" sz="3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83968" y="620688"/>
            <a:ext cx="4565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BE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Objetivos</a:t>
            </a:r>
            <a:r>
              <a:rPr lang="fr-BE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2014-2020</a:t>
            </a:r>
            <a:endParaRPr lang="es-ES" sz="4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9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539552" y="558924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2060848"/>
            <a:ext cx="561657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Editada por el CCI junto a la DG REGIO con contribuciones de:</a:t>
            </a: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D. </a:t>
            </a:r>
            <a:r>
              <a:rPr kumimoji="0" lang="es-ES_trad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Foray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P. </a:t>
            </a:r>
            <a:r>
              <a:rPr kumimoji="0" lang="es-ES_trad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McCann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J. </a:t>
            </a:r>
            <a:r>
              <a:rPr kumimoji="0" lang="es-ES_trad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Goddard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>
                <a:tab pos="266700" algn="l"/>
              </a:tabLst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K. Morgan, C. </a:t>
            </a:r>
            <a:r>
              <a:rPr kumimoji="0" lang="es-ES_trad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Nauwelaers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R. Ortega.</a:t>
            </a: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>
                <a:tab pos="266700" algn="l"/>
              </a:tabLst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Otras Direcciones Generales de la Comisión     Europea.</a:t>
            </a: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>
                <a:tab pos="266700" algn="l"/>
              </a:tabLst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Equipo de investigación de la Plataforma S</a:t>
            </a:r>
            <a:r>
              <a:rPr kumimoji="0" lang="es-ES_tradnl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</a:t>
            </a: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6"/>
          <p:cNvSpPr txBox="1">
            <a:spLocks noChangeArrowheads="1"/>
          </p:cNvSpPr>
          <p:nvPr/>
        </p:nvSpPr>
        <p:spPr bwMode="auto">
          <a:xfrm>
            <a:off x="395536" y="18864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guía RIS3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6186" y="1988840"/>
            <a:ext cx="2894286" cy="4104456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9" name="1 Imagen" descr="Logo UE Fed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LogoAgen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3301752" y="235307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</a:rPr>
              <a:t>SRI</a:t>
            </a:r>
          </a:p>
        </p:txBody>
      </p:sp>
      <p:grpSp>
        <p:nvGrpSpPr>
          <p:cNvPr id="27" name="11 Grupo"/>
          <p:cNvGrpSpPr/>
          <p:nvPr/>
        </p:nvGrpSpPr>
        <p:grpSpPr>
          <a:xfrm>
            <a:off x="5111552" y="476672"/>
            <a:ext cx="4032448" cy="1152128"/>
            <a:chOff x="3707904" y="260647"/>
            <a:chExt cx="3312368" cy="832685"/>
          </a:xfrm>
        </p:grpSpPr>
        <p:pic>
          <p:nvPicPr>
            <p:cNvPr id="28" name="27 Imagen" descr="logo RIS 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7904" y="260647"/>
              <a:ext cx="1080120" cy="832685"/>
            </a:xfrm>
            <a:prstGeom prst="rect">
              <a:avLst/>
            </a:prstGeom>
          </p:spPr>
        </p:pic>
        <p:sp>
          <p:nvSpPr>
            <p:cNvPr id="29" name="28 CuadroTexto"/>
            <p:cNvSpPr txBox="1"/>
            <p:nvPr/>
          </p:nvSpPr>
          <p:spPr>
            <a:xfrm>
              <a:off x="4788024" y="260648"/>
              <a:ext cx="2232248" cy="37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srgbClr val="CC0000"/>
                  </a:solidFill>
                </a:rPr>
                <a:t>Estrategia de Innovación de Andalucía 2014-2020</a:t>
              </a:r>
              <a:endParaRPr lang="en-US" sz="1400" dirty="0">
                <a:solidFill>
                  <a:srgbClr val="CC0000"/>
                </a:solidFill>
              </a:endParaRPr>
            </a:p>
          </p:txBody>
        </p:sp>
      </p:grpSp>
      <p:graphicFrame>
        <p:nvGraphicFramePr>
          <p:cNvPr id="31" name="30 Diagrama"/>
          <p:cNvGraphicFramePr/>
          <p:nvPr/>
        </p:nvGraphicFramePr>
        <p:xfrm>
          <a:off x="827584" y="1700808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1 Imagen" descr="Logo UE Feder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LogoAgenci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35 Imagen" descr="LogoAge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grpSp>
        <p:nvGrpSpPr>
          <p:cNvPr id="34" name="33 Grupo"/>
          <p:cNvGrpSpPr/>
          <p:nvPr/>
        </p:nvGrpSpPr>
        <p:grpSpPr>
          <a:xfrm>
            <a:off x="971600" y="476672"/>
            <a:ext cx="7920880" cy="5688632"/>
            <a:chOff x="971600" y="197932"/>
            <a:chExt cx="7920880" cy="5688632"/>
          </a:xfrm>
        </p:grpSpPr>
        <p:sp>
          <p:nvSpPr>
            <p:cNvPr id="7" name="6 Rectángulo redondeado"/>
            <p:cNvSpPr/>
            <p:nvPr/>
          </p:nvSpPr>
          <p:spPr>
            <a:xfrm>
              <a:off x="1043608" y="1998132"/>
              <a:ext cx="7560840" cy="1080120"/>
            </a:xfrm>
            <a:prstGeom prst="roundRect">
              <a:avLst/>
            </a:prstGeom>
            <a:noFill/>
            <a:ln w="28575">
              <a:solidFill>
                <a:srgbClr val="CBB9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763688" y="4302388"/>
              <a:ext cx="6696744" cy="15841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779912" y="2132856"/>
              <a:ext cx="4608512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427984" y="197932"/>
              <a:ext cx="44644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40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j-lt"/>
                </a:rPr>
                <a:t> RIS3 Gobernanza</a:t>
              </a:r>
              <a:endParaRPr lang="es-E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203848" y="1268760"/>
              <a:ext cx="3528392" cy="52322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 Comisión de Política Económica</a:t>
              </a:r>
            </a:p>
            <a:p>
              <a:pPr algn="ctr"/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Political</a:t>
              </a:r>
              <a:r>
                <a:rPr lang="es-ES" sz="1000" dirty="0" smtClean="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Leadership</a:t>
              </a:r>
              <a:endParaRPr lang="es-ES" sz="1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331640" y="2134017"/>
              <a:ext cx="2160240" cy="8002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Comité de Dirección</a:t>
              </a:r>
            </a:p>
            <a:p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Steering</a:t>
              </a:r>
              <a:r>
                <a:rPr lang="es-ES" sz="1000" dirty="0" smtClean="0">
                  <a:solidFill>
                    <a:schemeClr val="bg1"/>
                  </a:solidFill>
                  <a:latin typeface="Comic Sans MS" pitchFamily="66" charset="0"/>
                </a:rPr>
                <a:t>  </a:t>
              </a:r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Group</a:t>
              </a:r>
              <a:endParaRPr lang="es-ES" dirty="0" smtClean="0">
                <a:solidFill>
                  <a:schemeClr val="bg1"/>
                </a:solidFill>
                <a:latin typeface="Comic Sans MS" pitchFamily="66" charset="0"/>
              </a:endParaRPr>
            </a:p>
            <a:p>
              <a:endParaRPr lang="es-E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779912" y="2114764"/>
              <a:ext cx="2160240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Grupo de Referencia</a:t>
              </a:r>
            </a:p>
            <a:p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Mirror</a:t>
              </a:r>
              <a:r>
                <a:rPr lang="es-ES" sz="1000" dirty="0" smtClean="0">
                  <a:solidFill>
                    <a:schemeClr val="bg1"/>
                  </a:solidFill>
                  <a:latin typeface="Comic Sans MS" pitchFamily="66" charset="0"/>
                </a:rPr>
                <a:t>  </a:t>
              </a:r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Group</a:t>
              </a:r>
              <a:endParaRPr lang="es-ES" sz="1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907704" y="4419020"/>
              <a:ext cx="20162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Grupo de Expertos</a:t>
              </a:r>
            </a:p>
            <a:p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Working</a:t>
              </a:r>
              <a:r>
                <a:rPr lang="es-ES" sz="1000" dirty="0" smtClean="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Group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547664" y="3438292"/>
              <a:ext cx="3960440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Equipo Técnico</a:t>
              </a:r>
            </a:p>
            <a:p>
              <a:r>
                <a:rPr lang="es-ES" sz="1000" dirty="0" smtClean="0">
                  <a:solidFill>
                    <a:schemeClr val="bg1"/>
                  </a:solidFill>
                  <a:latin typeface="Comic Sans MS" pitchFamily="66" charset="0"/>
                </a:rPr>
                <a:t>Management </a:t>
              </a:r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Team</a:t>
              </a:r>
              <a:endParaRPr lang="es-ES" sz="1000" dirty="0" smtClean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228184" y="2276872"/>
              <a:ext cx="1584176" cy="507831"/>
            </a:xfrm>
            <a:prstGeom prst="rect">
              <a:avLst/>
            </a:prstGeom>
            <a:solidFill>
              <a:schemeClr val="bg1"/>
            </a:solidFill>
            <a:ln cap="rnd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chemeClr val="accent3">
                      <a:lumMod val="50000"/>
                    </a:schemeClr>
                  </a:solidFill>
                </a:rPr>
                <a:t>Grandes Empresas</a:t>
              </a:r>
            </a:p>
            <a:p>
              <a:pPr algn="ctr"/>
              <a:r>
                <a:rPr lang="es-ES" sz="900" dirty="0" smtClean="0">
                  <a:solidFill>
                    <a:schemeClr val="accent3">
                      <a:lumMod val="50000"/>
                    </a:schemeClr>
                  </a:solidFill>
                </a:rPr>
                <a:t>PYMES</a:t>
              </a:r>
            </a:p>
            <a:p>
              <a:pPr algn="ctr"/>
              <a:r>
                <a:rPr lang="es-ES" sz="900" dirty="0" smtClean="0">
                  <a:solidFill>
                    <a:schemeClr val="accent3">
                      <a:lumMod val="50000"/>
                    </a:schemeClr>
                  </a:solidFill>
                </a:rPr>
                <a:t>Emprendedores</a:t>
              </a:r>
              <a:endParaRPr lang="es-ES" sz="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283968" y="4365104"/>
              <a:ext cx="4032448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283968" y="5157192"/>
              <a:ext cx="4032448" cy="648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Nube"/>
            <p:cNvSpPr/>
            <p:nvPr/>
          </p:nvSpPr>
          <p:spPr>
            <a:xfrm>
              <a:off x="7092280" y="3510300"/>
              <a:ext cx="1152128" cy="576064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 smtClean="0">
                  <a:solidFill>
                    <a:schemeClr val="accent4">
                      <a:lumMod val="50000"/>
                    </a:schemeClr>
                  </a:solidFill>
                </a:rPr>
                <a:t>Proceso de descubrimiento emprendedor</a:t>
              </a:r>
              <a:endParaRPr lang="es-ES" sz="7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5940152" y="2214156"/>
              <a:ext cx="2376264" cy="2808312"/>
            </a:xfrm>
            <a:prstGeom prst="round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6084168" y="3438292"/>
              <a:ext cx="1440160" cy="815608"/>
            </a:xfrm>
            <a:prstGeom prst="rect">
              <a:avLst/>
            </a:prstGeom>
            <a:noFill/>
            <a:ln w="12700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marL="3175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s-ES" sz="800" dirty="0" smtClean="0">
                  <a:solidFill>
                    <a:schemeClr val="accent4">
                      <a:lumMod val="50000"/>
                    </a:schemeClr>
                  </a:solidFill>
                </a:rPr>
                <a:t> Orden de Incentivos</a:t>
              </a:r>
            </a:p>
            <a:p>
              <a:pPr marL="3175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s-ES" sz="800" dirty="0" smtClean="0">
                  <a:solidFill>
                    <a:schemeClr val="accent4">
                      <a:lumMod val="50000"/>
                    </a:schemeClr>
                  </a:solidFill>
                </a:rPr>
                <a:t> Iniciativa </a:t>
              </a:r>
              <a:r>
                <a:rPr lang="es-ES" sz="800" dirty="0" err="1" smtClean="0">
                  <a:solidFill>
                    <a:schemeClr val="accent4">
                      <a:lumMod val="50000"/>
                    </a:schemeClr>
                  </a:solidFill>
                </a:rPr>
                <a:t>Jeremie</a:t>
              </a:r>
              <a:endParaRPr lang="es-ES" sz="800" dirty="0" smtClean="0">
                <a:solidFill>
                  <a:schemeClr val="accent4">
                    <a:lumMod val="50000"/>
                  </a:schemeClr>
                </a:solidFill>
              </a:endParaRPr>
            </a:p>
            <a:p>
              <a:pPr marL="3175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s-ES" sz="800" dirty="0" smtClean="0">
                  <a:solidFill>
                    <a:schemeClr val="accent4">
                      <a:lumMod val="50000"/>
                    </a:schemeClr>
                  </a:solidFill>
                </a:rPr>
                <a:t> 7º Programa Marco</a:t>
              </a:r>
            </a:p>
            <a:p>
              <a:pPr marL="3175" lvl="1">
                <a:buFont typeface="Arial" pitchFamily="34" charset="0"/>
                <a:buChar char="•"/>
              </a:pPr>
              <a:r>
                <a:rPr lang="es-ES" sz="800" dirty="0" err="1" smtClean="0">
                  <a:solidFill>
                    <a:schemeClr val="accent4">
                      <a:lumMod val="50000"/>
                    </a:schemeClr>
                  </a:solidFill>
                </a:rPr>
                <a:t>Innterconecta</a:t>
              </a:r>
              <a:r>
                <a:rPr lang="es-ES" sz="800" dirty="0" smtClean="0">
                  <a:solidFill>
                    <a:schemeClr val="accent4">
                      <a:lumMod val="50000"/>
                    </a:schemeClr>
                  </a:solidFill>
                </a:rPr>
                <a:t> Andalucía</a:t>
              </a:r>
              <a:endParaRPr lang="es-ES" sz="8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6012160" y="3068960"/>
              <a:ext cx="22322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900" dirty="0" smtClean="0">
                  <a:solidFill>
                    <a:schemeClr val="accent4">
                      <a:lumMod val="50000"/>
                    </a:schemeClr>
                  </a:solidFill>
                </a:rPr>
                <a:t>Experiencia y trayectoria empresarial (inversión en proyectos de innovación)</a:t>
              </a:r>
              <a:endParaRPr lang="es-E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300192" y="4446404"/>
              <a:ext cx="1584176" cy="507831"/>
            </a:xfrm>
            <a:prstGeom prst="rect">
              <a:avLst/>
            </a:prstGeom>
            <a:solidFill>
              <a:schemeClr val="bg1"/>
            </a:solidFill>
            <a:ln cap="rnd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385D8A"/>
                  </a:solidFill>
                </a:rPr>
                <a:t>Grandes Empresas</a:t>
              </a:r>
            </a:p>
            <a:p>
              <a:pPr algn="ctr"/>
              <a:r>
                <a:rPr lang="es-ES" sz="900" dirty="0" smtClean="0">
                  <a:solidFill>
                    <a:srgbClr val="385D8A"/>
                  </a:solidFill>
                </a:rPr>
                <a:t>PYMES</a:t>
              </a:r>
            </a:p>
            <a:p>
              <a:pPr algn="ctr"/>
              <a:r>
                <a:rPr lang="es-ES" sz="900" dirty="0" smtClean="0">
                  <a:solidFill>
                    <a:srgbClr val="385D8A"/>
                  </a:solidFill>
                </a:rPr>
                <a:t>Emprendedores</a:t>
              </a:r>
              <a:endParaRPr lang="es-ES" sz="900" dirty="0">
                <a:solidFill>
                  <a:srgbClr val="385D8A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55976" y="4509120"/>
              <a:ext cx="15841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Sector Empresarial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355976" y="5238492"/>
              <a:ext cx="3168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Sistema Andaluz </a:t>
              </a:r>
            </a:p>
            <a:p>
              <a:r>
                <a:rPr lang="es-ES" sz="1400" dirty="0" smtClean="0">
                  <a:solidFill>
                    <a:schemeClr val="bg1"/>
                  </a:solidFill>
                </a:rPr>
                <a:t>del  Conocimiento</a:t>
              </a:r>
            </a:p>
          </p:txBody>
        </p:sp>
        <p:sp>
          <p:nvSpPr>
            <p:cNvPr id="26" name="25 Flecha izquierda y derecha"/>
            <p:cNvSpPr/>
            <p:nvPr/>
          </p:nvSpPr>
          <p:spPr>
            <a:xfrm rot="4500000">
              <a:off x="2287120" y="2943257"/>
              <a:ext cx="533783" cy="476992"/>
            </a:xfrm>
            <a:prstGeom prst="leftRightArrow">
              <a:avLst>
                <a:gd name="adj1" fmla="val 38308"/>
                <a:gd name="adj2" fmla="val 2895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lecha izquierda y derecha"/>
            <p:cNvSpPr/>
            <p:nvPr/>
          </p:nvSpPr>
          <p:spPr>
            <a:xfrm rot="6300000">
              <a:off x="4085711" y="2936566"/>
              <a:ext cx="515146" cy="501923"/>
            </a:xfrm>
            <a:prstGeom prst="leftRightArrow">
              <a:avLst>
                <a:gd name="adj1" fmla="val 38308"/>
                <a:gd name="adj2" fmla="val 2895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lecha izquierda y derecha"/>
            <p:cNvSpPr/>
            <p:nvPr/>
          </p:nvSpPr>
          <p:spPr>
            <a:xfrm rot="5400000">
              <a:off x="3035615" y="3918131"/>
              <a:ext cx="360040" cy="408474"/>
            </a:xfrm>
            <a:prstGeom prst="leftRightArrow">
              <a:avLst>
                <a:gd name="adj1" fmla="val 38308"/>
                <a:gd name="adj2" fmla="val 2895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lecha abajo"/>
            <p:cNvSpPr/>
            <p:nvPr/>
          </p:nvSpPr>
          <p:spPr>
            <a:xfrm rot="1701426">
              <a:off x="2880036" y="1616922"/>
              <a:ext cx="290466" cy="517010"/>
            </a:xfrm>
            <a:prstGeom prst="down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lecha abajo"/>
            <p:cNvSpPr/>
            <p:nvPr/>
          </p:nvSpPr>
          <p:spPr>
            <a:xfrm rot="20408380">
              <a:off x="6789165" y="1669369"/>
              <a:ext cx="298173" cy="505208"/>
            </a:xfrm>
            <a:prstGeom prst="down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300192" y="5234717"/>
              <a:ext cx="1584176" cy="507831"/>
            </a:xfrm>
            <a:prstGeom prst="rect">
              <a:avLst/>
            </a:prstGeom>
            <a:solidFill>
              <a:schemeClr val="bg1"/>
            </a:solidFill>
            <a:ln cap="rnd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385D8A"/>
                  </a:solidFill>
                </a:rPr>
                <a:t>Universidad</a:t>
              </a:r>
            </a:p>
            <a:p>
              <a:pPr algn="ctr"/>
              <a:r>
                <a:rPr lang="es-ES" sz="900" dirty="0" smtClean="0">
                  <a:solidFill>
                    <a:srgbClr val="385D8A"/>
                  </a:solidFill>
                </a:rPr>
                <a:t>Centros Tecnológicos</a:t>
              </a:r>
            </a:p>
            <a:p>
              <a:pPr algn="ctr"/>
              <a:r>
                <a:rPr lang="es-ES" sz="900" dirty="0" smtClean="0">
                  <a:solidFill>
                    <a:srgbClr val="385D8A"/>
                  </a:solidFill>
                </a:rPr>
                <a:t>Expertos</a:t>
              </a:r>
              <a:endParaRPr lang="es-ES" sz="900" dirty="0">
                <a:solidFill>
                  <a:srgbClr val="385D8A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971600" y="1710100"/>
              <a:ext cx="20882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Liderazgo colaborativo</a:t>
              </a:r>
              <a:endParaRPr lang="es-ES" sz="1200" dirty="0"/>
            </a:p>
          </p:txBody>
        </p:sp>
      </p:grpSp>
      <p:pic>
        <p:nvPicPr>
          <p:cNvPr id="35" name="1 Imagen" descr="Logo UE Fed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36 Imagen" descr="logo RI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04664"/>
            <a:ext cx="936104" cy="820205"/>
          </a:xfrm>
          <a:prstGeom prst="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611560" y="6237312"/>
            <a:ext cx="7920880" cy="4001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Proceso de comunicación pública a través de REDES SOCIALES  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78120"/>
            <a:ext cx="4078548" cy="27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4158655" cy="277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355976" y="184482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11 de abril de 2013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868144" y="377369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Reunión de lanzamiento</a:t>
            </a:r>
            <a:endParaRPr lang="es-ES_tradnl" sz="40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0" name="9 Imagen" descr="logo RI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64579"/>
            <a:ext cx="936104" cy="820205"/>
          </a:xfrm>
          <a:prstGeom prst="rect">
            <a:avLst/>
          </a:prstGeom>
        </p:spPr>
      </p:pic>
      <p:pic>
        <p:nvPicPr>
          <p:cNvPr id="11" name="10 Imagen" descr="LogoAgen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pic>
        <p:nvPicPr>
          <p:cNvPr id="12" name="1 Imagen" descr="Logo UE Feder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539552" y="558924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pic>
        <p:nvPicPr>
          <p:cNvPr id="8" name="7 Imagen" descr="logo RI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04664"/>
            <a:ext cx="936104" cy="820205"/>
          </a:xfrm>
          <a:prstGeom prst="rect">
            <a:avLst/>
          </a:prstGeom>
        </p:spPr>
      </p:pic>
      <p:pic>
        <p:nvPicPr>
          <p:cNvPr id="9" name="8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pic>
        <p:nvPicPr>
          <p:cNvPr id="10" name="1 Imagen" descr="Logo UE Fede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07504" y="548680"/>
          <a:ext cx="892899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4176464"/>
              </a:tblGrid>
              <a:tr h="3168352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DEBILIDADES</a:t>
                      </a:r>
                    </a:p>
                    <a:p>
                      <a:endParaRPr lang="es-E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Región periférica</a:t>
                      </a:r>
                      <a:endParaRPr lang="es-E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Estructura productiva poco especializada. </a:t>
                      </a:r>
                    </a:p>
                    <a:p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Alto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nivel de desempleo</a:t>
                      </a:r>
                    </a:p>
                    <a:p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Empresas de pequeño tamaño con escasa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 apuesta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por la I+D 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Escasa participación del sector privado en la financiación de la I+</a:t>
                      </a:r>
                      <a:endParaRPr lang="es-E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Escaso </a:t>
                      </a: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reconocimiento por parte de la sociedad del papel del empresario y del </a:t>
                      </a: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emprendedor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Baja integración de los diferentes elementos del STE especialmente en los que intervienen en la transformación de la investigación en innovación.</a:t>
                      </a:r>
                      <a:endParaRPr lang="es-E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AMENAZAS </a:t>
                      </a:r>
                    </a:p>
                    <a:p>
                      <a:pPr marL="0" algn="l" defTabSz="914400" rtl="0" eaLnBrk="1" latinLnBrk="0" hangingPunct="1"/>
                      <a:endParaRPr lang="es-E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Mayor incidencia de la crisis económica en los países del arco mediterráneo de la Unión Europea.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Disminución financiación para el Sistema de Ciencia, Tecnología e Innovación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Riesgos ambientales asociados al Cambio Climático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Reconocimiento insuficiente de la investigación en general y de la figura del investigador en particular por parte del tejido empresarial.</a:t>
                      </a:r>
                      <a:endParaRPr lang="es-E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880320"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FORTALEZAS</a:t>
                      </a:r>
                    </a:p>
                    <a:p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Posición geoestratégica</a:t>
                      </a:r>
                      <a:endParaRPr lang="es-ES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Potente 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red de ciudades medias, territorio 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Equilibrado</a:t>
                      </a:r>
                    </a:p>
                    <a:p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Dinamismo 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demográfico</a:t>
                      </a:r>
                    </a:p>
                    <a:p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Apuesta 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pública por la I+D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Andalucía 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dispone de una amplia experiencia en proyectos que implican, gestión medioambiental y energética, cohesión social y viabilidad económica, como es el caso de la rehabilitación de ciudades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OPORTUNIDADES</a:t>
                      </a:r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Incremento </a:t>
                      </a:r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 la circulación de personas y mercancías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Andalucía está bien posicionada a nivel mundial y dispone de grupos de investigación y empresas: salud, energías renovables, logística, alimentación saludable, turismo y bienestar social, </a:t>
                      </a:r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etc.) </a:t>
                      </a:r>
                    </a:p>
                    <a:p>
                      <a:pPr marL="0" algn="l" defTabSz="914400" rtl="0" eaLnBrk="1" latinLnBrk="0" hangingPunct="1"/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 potencial de las industrias culturales y creativas </a:t>
                      </a:r>
                    </a:p>
                    <a:p>
                      <a:pPr marL="0" algn="l" defTabSz="914400" rtl="0" eaLnBrk="1" latinLnBrk="0" hangingPunct="1"/>
                      <a:endParaRPr lang="es-ES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 nuevas </a:t>
                      </a:r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 mayores demandas de ocio</a:t>
                      </a:r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400" dirty="0"/>
                    </a:p>
                  </a:txBody>
                  <a:tcPr>
                    <a:solidFill>
                      <a:srgbClr val="B8D2C1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707904" y="0"/>
            <a:ext cx="54360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Algunos elementos del DAFO</a:t>
            </a:r>
            <a:endParaRPr lang="es-ES_tradnl" sz="32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"/>
          <p:cNvGraphicFramePr/>
          <p:nvPr>
            <p:extLst>
              <p:ext uri="{D42A27DB-BD31-4B8C-83A1-F6EECF244321}">
                <p14:modId xmlns:p14="http://schemas.microsoft.com/office/powerpoint/2010/main" xmlns="" val="1283723222"/>
              </p:ext>
            </p:extLst>
          </p:nvPr>
        </p:nvGraphicFramePr>
        <p:xfrm>
          <a:off x="1500336" y="2819341"/>
          <a:ext cx="6096000" cy="327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5436096" y="260648"/>
            <a:ext cx="34915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Descubrimiento</a:t>
            </a:r>
          </a:p>
          <a:p>
            <a:pPr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Emprendedor</a:t>
            </a:r>
            <a:endParaRPr lang="es-ES" sz="40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07096" y="1523197"/>
            <a:ext cx="7453336" cy="566936"/>
          </a:xfrm>
          <a:prstGeom prst="rect">
            <a:avLst/>
          </a:prstGeom>
        </p:spPr>
        <p:txBody>
          <a:bodyPr/>
          <a:lstStyle/>
          <a:p>
            <a: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dirty="0" smtClean="0">
                <a:solidFill>
                  <a:srgbClr val="CC0066"/>
                </a:solidFill>
                <a:latin typeface="+mj-lt"/>
                <a:ea typeface="+mj-ea"/>
                <a:cs typeface="+mj-cs"/>
              </a:rPr>
              <a:t>Cuestionarios y </a:t>
            </a:r>
          </a:p>
          <a:p>
            <a: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dirty="0" smtClean="0">
                <a:solidFill>
                  <a:srgbClr val="CC0066"/>
                </a:solidFill>
                <a:latin typeface="+mj-lt"/>
                <a:ea typeface="+mj-ea"/>
                <a:cs typeface="+mj-cs"/>
              </a:rPr>
              <a:t>Talleres de descubrimiento emprendedor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827584" y="225770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En este momento se han identificado ya 60 posibles oportunidades en cuya caracterización y valoración  se va a trabajar en los talleres con los expertos. </a:t>
            </a:r>
            <a:r>
              <a:rPr lang="es-ES" sz="1400" dirty="0" err="1" smtClean="0"/>
              <a:t>Jun-Jul</a:t>
            </a:r>
            <a:r>
              <a:rPr lang="es-ES" sz="1400" dirty="0" smtClean="0"/>
              <a:t> 2013. </a:t>
            </a:r>
            <a:endParaRPr lang="es-ES" sz="1400" dirty="0"/>
          </a:p>
        </p:txBody>
      </p:sp>
      <p:pic>
        <p:nvPicPr>
          <p:cNvPr id="10" name="9 Imagen" descr="LogoAgenc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pic>
        <p:nvPicPr>
          <p:cNvPr id="11" name="1 Imagen" descr="Logo UE Feder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logo RIS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404664"/>
            <a:ext cx="936104" cy="82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-179512" y="57364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Smart Specialisation Strategy</a:t>
            </a:r>
          </a:p>
          <a:p>
            <a:pPr algn="r">
              <a:spcBef>
                <a:spcPct val="50000"/>
              </a:spcBef>
            </a:pPr>
            <a:r>
              <a:rPr lang="en-GB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El </a:t>
            </a:r>
            <a:r>
              <a:rPr lang="en-GB" sz="36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concepto</a:t>
            </a:r>
            <a:endParaRPr lang="en-GB" sz="36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1520" y="2188021"/>
            <a:ext cx="84248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EU 2020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Iniciativa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Emblemática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Union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por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la 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Innovacion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Comunicacion “Regional Policy Contributing to Smart Growth in Europe”</a:t>
            </a:r>
            <a:endParaRPr lang="en-GB" dirty="0" smtClean="0">
              <a:latin typeface="+mn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03648" y="3650248"/>
            <a:ext cx="6048672" cy="193899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Las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regiones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tendrán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que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identificar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los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sectores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los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entornos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tecnológicos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y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áreas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de probable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ventaja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competitiva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y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focalizar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políticas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de forma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que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se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promueva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la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innovación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en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esos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campos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5724128" y="2322746"/>
            <a:ext cx="266429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FORO ANDALUCES GLOBALES 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724128" y="3546882"/>
            <a:ext cx="2808312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COOPERACION TERRITORIAL EUROPEA: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KINOW IN TARGET</a:t>
            </a:r>
          </a:p>
          <a:p>
            <a:pPr algn="ctr"/>
            <a:r>
              <a:rPr lang="es-ES" dirty="0" smtClean="0"/>
              <a:t>SMART IN MED</a:t>
            </a:r>
          </a:p>
          <a:p>
            <a:pPr algn="ctr"/>
            <a:r>
              <a:rPr lang="es-ES" dirty="0" smtClean="0"/>
              <a:t>FINEN 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59632" y="57332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www.ris3andalucia.es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9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pic>
        <p:nvPicPr>
          <p:cNvPr id="11" name="1 Imagen" descr="Logo UE Fede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4932040" y="56087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Comunicación</a:t>
            </a:r>
            <a:endParaRPr lang="es-ES_tradnl" sz="40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3" name="12 Imagen" descr="logo RIS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04664"/>
            <a:ext cx="936104" cy="82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084168" y="47667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Desafíos</a:t>
            </a:r>
          </a:p>
        </p:txBody>
      </p:sp>
      <p:pic>
        <p:nvPicPr>
          <p:cNvPr id="8" name="7 Imagen" descr="logo RI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48555"/>
            <a:ext cx="936104" cy="820205"/>
          </a:xfrm>
          <a:prstGeom prst="rect">
            <a:avLst/>
          </a:prstGeom>
        </p:spPr>
      </p:pic>
      <p:pic>
        <p:nvPicPr>
          <p:cNvPr id="10" name="9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pic>
        <p:nvPicPr>
          <p:cNvPr id="11" name="1 Imagen" descr="Logo UE Fede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39552" y="112474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Generar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capacidad de respuesta ante el cambio en Andalucía como clave para un nuevo modelo económico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social  inclusivo y sostenible, basado en: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la innovación,  el espíritu emprendedor, el trabajo en redes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abiertas y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la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creatividad.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Este proceso  supone  la integración  de los esfuerzos del conocimiento,  las Administraciones,  la industria y la ciudadanía,  contando con sus administraciones más próximas: los municipios</a:t>
            </a:r>
            <a:endParaRPr lang="es-ES" sz="240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Establecer el marco de referencia para un ecosistema de acompañamiento eficaz para el emprendimiento innovador y el crecimiento de la empresas en Andalucía.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Fomentar el liderazgo y la competitividad empresarial en el nuevo escenario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mundial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endParaRPr lang="es-ES" sz="240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1 Título"/>
          <p:cNvSpPr>
            <a:spLocks noGrp="1"/>
          </p:cNvSpPr>
          <p:nvPr>
            <p:ph type="ctrTitle" idx="4294967295"/>
          </p:nvPr>
        </p:nvSpPr>
        <p:spPr>
          <a:xfrm>
            <a:off x="684213" y="1628775"/>
            <a:ext cx="7054850" cy="792163"/>
          </a:xfrm>
        </p:spPr>
        <p:txBody>
          <a:bodyPr/>
          <a:lstStyle/>
          <a:p>
            <a:pPr eaLnBrk="1" hangingPunct="1"/>
            <a:r>
              <a:rPr lang="es-ES" sz="2800" dirty="0" smtClean="0">
                <a:solidFill>
                  <a:schemeClr val="accent1"/>
                </a:solidFill>
              </a:rPr>
              <a:t/>
            </a:r>
            <a:br>
              <a:rPr lang="es-ES" sz="2800" dirty="0" smtClean="0">
                <a:solidFill>
                  <a:schemeClr val="accent1"/>
                </a:solidFill>
              </a:rPr>
            </a:br>
            <a:r>
              <a:rPr lang="es-ES" sz="2800" dirty="0" smtClean="0">
                <a:solidFill>
                  <a:schemeClr val="accent1"/>
                </a:solidFill>
              </a:rPr>
              <a:t/>
            </a:r>
            <a:br>
              <a:rPr lang="es-ES" sz="2800" dirty="0" smtClean="0">
                <a:solidFill>
                  <a:schemeClr val="accent1"/>
                </a:solidFill>
              </a:rPr>
            </a:br>
            <a:r>
              <a:rPr lang="es-ES" sz="4000" b="1" dirty="0" smtClean="0">
                <a:solidFill>
                  <a:schemeClr val="accent1"/>
                </a:solidFill>
              </a:rPr>
              <a:t>GRACIAS</a:t>
            </a:r>
            <a:br>
              <a:rPr lang="es-ES" sz="4000" b="1" dirty="0" smtClean="0">
                <a:solidFill>
                  <a:schemeClr val="accent1"/>
                </a:solidFill>
              </a:rPr>
            </a:br>
            <a:endParaRPr lang="es-ES" sz="2800" b="1" dirty="0" smtClean="0">
              <a:solidFill>
                <a:schemeClr val="accent1"/>
              </a:solidFill>
            </a:endParaRPr>
          </a:p>
        </p:txBody>
      </p:sp>
      <p:pic>
        <p:nvPicPr>
          <p:cNvPr id="14341" name="2 Imagen" descr="Andalucia se mueve con eur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16832"/>
            <a:ext cx="11144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6156" y="2996952"/>
            <a:ext cx="5778212" cy="118473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563888" y="47251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www.ris3andalucia.es</a:t>
            </a:r>
            <a:endParaRPr lang="es-ES" b="1" dirty="0"/>
          </a:p>
        </p:txBody>
      </p:sp>
      <p:pic>
        <p:nvPicPr>
          <p:cNvPr id="10" name="9 Imagen" descr="logo RI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48555"/>
            <a:ext cx="936104" cy="820205"/>
          </a:xfrm>
          <a:prstGeom prst="rect">
            <a:avLst/>
          </a:prstGeom>
        </p:spPr>
      </p:pic>
      <p:pic>
        <p:nvPicPr>
          <p:cNvPr id="11" name="1 Imagen" descr="Logo UE Feder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06354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-108520" y="36749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Smart Specialisation Strategy</a:t>
            </a:r>
            <a:endParaRPr lang="en-GB" sz="3000" dirty="0" smtClean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pPr algn="r">
              <a:spcBef>
                <a:spcPts val="0"/>
              </a:spcBef>
            </a:pPr>
            <a:r>
              <a:rPr lang="en-GB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Origen del </a:t>
            </a:r>
            <a:r>
              <a:rPr lang="en-GB" sz="36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concepto</a:t>
            </a:r>
            <a:endParaRPr lang="en-GB" sz="36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5849977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sp>
        <p:nvSpPr>
          <p:cNvPr id="22" name="21 CuadroTexto"/>
          <p:cNvSpPr txBox="1"/>
          <p:nvPr/>
        </p:nvSpPr>
        <p:spPr>
          <a:xfrm>
            <a:off x="5364088" y="227687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Concentrar</a:t>
            </a:r>
            <a:r>
              <a:rPr lang="en-GB" sz="1600" dirty="0" smtClean="0"/>
              <a:t> en </a:t>
            </a:r>
            <a:r>
              <a:rPr lang="en-GB" sz="1600" dirty="0" err="1" smtClean="0"/>
              <a:t>entornos</a:t>
            </a:r>
            <a:r>
              <a:rPr lang="en-GB" sz="1600" dirty="0" smtClean="0"/>
              <a:t> </a:t>
            </a:r>
            <a:r>
              <a:rPr lang="en-GB" sz="1600" dirty="0" err="1" smtClean="0"/>
              <a:t>específicos</a:t>
            </a:r>
            <a:r>
              <a:rPr lang="en-GB" sz="1600" dirty="0" smtClean="0"/>
              <a:t>, </a:t>
            </a:r>
            <a:r>
              <a:rPr lang="en-GB" sz="1600" dirty="0" err="1" smtClean="0"/>
              <a:t>explotando</a:t>
            </a:r>
            <a:r>
              <a:rPr lang="en-GB" sz="1600" dirty="0" smtClean="0"/>
              <a:t> </a:t>
            </a:r>
            <a:r>
              <a:rPr lang="en-GB" sz="1600" dirty="0" err="1" smtClean="0"/>
              <a:t>las</a:t>
            </a:r>
            <a:r>
              <a:rPr lang="en-GB" sz="1600" dirty="0" smtClean="0"/>
              <a:t> </a:t>
            </a:r>
            <a:r>
              <a:rPr lang="en-GB" sz="1600" dirty="0" err="1" smtClean="0"/>
              <a:t>capacidades</a:t>
            </a:r>
            <a:r>
              <a:rPr lang="en-GB" sz="1600" dirty="0" smtClean="0"/>
              <a:t> </a:t>
            </a:r>
            <a:r>
              <a:rPr lang="en-GB" sz="1600" dirty="0" err="1" smtClean="0"/>
              <a:t>regionales</a:t>
            </a:r>
            <a:r>
              <a:rPr lang="en-GB" sz="1600" dirty="0" smtClean="0"/>
              <a:t> y </a:t>
            </a:r>
            <a:r>
              <a:rPr lang="en-GB" sz="1600" dirty="0" err="1" smtClean="0"/>
              <a:t>las</a:t>
            </a:r>
            <a:r>
              <a:rPr lang="en-GB" sz="1600" dirty="0" smtClean="0"/>
              <a:t> </a:t>
            </a:r>
            <a:r>
              <a:rPr lang="en-GB" sz="1600" dirty="0" err="1" smtClean="0"/>
              <a:t>posibles</a:t>
            </a:r>
            <a:r>
              <a:rPr lang="en-GB" sz="1600" dirty="0" smtClean="0"/>
              <a:t> </a:t>
            </a:r>
            <a:r>
              <a:rPr lang="en-GB" sz="1600" dirty="0" err="1" smtClean="0"/>
              <a:t>ventajas</a:t>
            </a:r>
            <a:r>
              <a:rPr lang="en-GB" sz="1600" dirty="0" smtClean="0"/>
              <a:t> </a:t>
            </a:r>
            <a:r>
              <a:rPr lang="en-GB" sz="1600" dirty="0" err="1" smtClean="0"/>
              <a:t>competitivas</a:t>
            </a:r>
            <a:r>
              <a:rPr lang="en-GB" sz="1600" dirty="0" smtClean="0"/>
              <a:t> en </a:t>
            </a:r>
            <a:r>
              <a:rPr lang="en-GB" sz="1600" dirty="0" err="1" smtClean="0"/>
              <a:t>innovación</a:t>
            </a:r>
            <a:r>
              <a:rPr lang="en-GB" sz="1600" dirty="0" smtClean="0"/>
              <a:t>. </a:t>
            </a:r>
            <a:r>
              <a:rPr lang="en-GB" sz="1600" dirty="0" err="1" smtClean="0"/>
              <a:t>Tamaño</a:t>
            </a:r>
            <a:r>
              <a:rPr lang="en-GB" sz="1600" dirty="0" smtClean="0"/>
              <a:t> </a:t>
            </a:r>
            <a:r>
              <a:rPr lang="en-GB" sz="1600" dirty="0" err="1" smtClean="0"/>
              <a:t>relevante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364088" y="4841865"/>
            <a:ext cx="349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Sistemas</a:t>
            </a:r>
            <a:r>
              <a:rPr lang="en-GB" sz="1600" dirty="0" smtClean="0"/>
              <a:t> de </a:t>
            </a:r>
            <a:r>
              <a:rPr lang="en-GB" sz="1600" dirty="0" err="1" smtClean="0"/>
              <a:t>Gobernanza</a:t>
            </a:r>
            <a:r>
              <a:rPr lang="en-GB" sz="1600" dirty="0" smtClean="0"/>
              <a:t> </a:t>
            </a:r>
            <a:r>
              <a:rPr lang="en-GB" sz="1600" dirty="0" err="1" smtClean="0"/>
              <a:t>más</a:t>
            </a:r>
            <a:r>
              <a:rPr lang="en-GB" sz="1600" dirty="0" smtClean="0"/>
              <a:t> </a:t>
            </a:r>
            <a:r>
              <a:rPr lang="en-GB" sz="1600" dirty="0" err="1" smtClean="0"/>
              <a:t>complejos</a:t>
            </a:r>
            <a:r>
              <a:rPr lang="en-GB" sz="1600" dirty="0" smtClean="0"/>
              <a:t>, </a:t>
            </a:r>
            <a:r>
              <a:rPr lang="en-GB" sz="1600" dirty="0" err="1" smtClean="0"/>
              <a:t>coordinación</a:t>
            </a:r>
            <a:r>
              <a:rPr lang="en-GB" sz="1600" dirty="0" smtClean="0"/>
              <a:t> </a:t>
            </a:r>
            <a:r>
              <a:rPr lang="en-GB" sz="1600" dirty="0" err="1" smtClean="0"/>
              <a:t>descentralizada</a:t>
            </a:r>
            <a:r>
              <a:rPr lang="en-GB" sz="1600" dirty="0" smtClean="0"/>
              <a:t>, </a:t>
            </a:r>
            <a:r>
              <a:rPr lang="en-GB" sz="1600" dirty="0" err="1" smtClean="0"/>
              <a:t>interinstitucional</a:t>
            </a:r>
            <a:r>
              <a:rPr lang="en-GB" sz="1600" dirty="0" smtClean="0"/>
              <a:t>, </a:t>
            </a:r>
            <a:r>
              <a:rPr lang="en-GB" sz="1600" dirty="0" err="1" smtClean="0"/>
              <a:t>intersectorial</a:t>
            </a:r>
            <a:r>
              <a:rPr lang="en-GB" sz="1600" dirty="0" smtClean="0"/>
              <a:t>, </a:t>
            </a:r>
            <a:r>
              <a:rPr lang="en-GB" sz="1600" dirty="0" err="1" smtClean="0"/>
              <a:t>transfronteriza</a:t>
            </a:r>
            <a:r>
              <a:rPr lang="en-GB" sz="1600" dirty="0" smtClean="0"/>
              <a:t>, interregional</a:t>
            </a:r>
            <a:endParaRPr lang="en-GB" sz="1600" dirty="0"/>
          </a:p>
        </p:txBody>
      </p:sp>
      <p:sp>
        <p:nvSpPr>
          <p:cNvPr id="24" name="23 Rectángulo"/>
          <p:cNvSpPr/>
          <p:nvPr/>
        </p:nvSpPr>
        <p:spPr>
          <a:xfrm>
            <a:off x="251520" y="196154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A50021"/>
                </a:solidFill>
              </a:rPr>
              <a:t>Knowledge for Growth Group (K4G) “Transatlantic productivity gap ”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7544" y="2564904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Fragmentation del </a:t>
            </a:r>
            <a:r>
              <a:rPr lang="en-GB" sz="1600" dirty="0" err="1" smtClean="0"/>
              <a:t>mercado</a:t>
            </a:r>
            <a:r>
              <a:rPr lang="en-GB" sz="1600" dirty="0" smtClean="0"/>
              <a:t> </a:t>
            </a:r>
            <a:r>
              <a:rPr lang="en-GB" sz="1600" dirty="0" err="1" smtClean="0"/>
              <a:t>europeo</a:t>
            </a:r>
            <a:endParaRPr lang="en-GB" sz="1600" dirty="0"/>
          </a:p>
        </p:txBody>
      </p:sp>
      <p:sp>
        <p:nvSpPr>
          <p:cNvPr id="26" name="25 Flecha derecha"/>
          <p:cNvSpPr/>
          <p:nvPr/>
        </p:nvSpPr>
        <p:spPr>
          <a:xfrm>
            <a:off x="4788024" y="3140968"/>
            <a:ext cx="360040" cy="144016"/>
          </a:xfrm>
          <a:prstGeom prst="rightArrow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26 Flecha derecha"/>
          <p:cNvSpPr/>
          <p:nvPr/>
        </p:nvSpPr>
        <p:spPr>
          <a:xfrm>
            <a:off x="4716016" y="414908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27 Flecha derecha"/>
          <p:cNvSpPr/>
          <p:nvPr/>
        </p:nvSpPr>
        <p:spPr>
          <a:xfrm>
            <a:off x="4716016" y="501317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28 Rectángulo"/>
          <p:cNvSpPr/>
          <p:nvPr/>
        </p:nvSpPr>
        <p:spPr>
          <a:xfrm>
            <a:off x="467544" y="3068960"/>
            <a:ext cx="4392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/>
              <a:t>Repetición</a:t>
            </a:r>
            <a:r>
              <a:rPr lang="en-GB" sz="1600" dirty="0" smtClean="0"/>
              <a:t> y </a:t>
            </a:r>
            <a:r>
              <a:rPr lang="en-GB" sz="1600" dirty="0" err="1" smtClean="0"/>
              <a:t>dispersion.Todas</a:t>
            </a:r>
            <a:r>
              <a:rPr lang="en-GB" sz="1600" dirty="0" smtClean="0"/>
              <a:t> </a:t>
            </a:r>
            <a:r>
              <a:rPr lang="en-GB" sz="1600" dirty="0" err="1" smtClean="0"/>
              <a:t>las</a:t>
            </a:r>
            <a:r>
              <a:rPr lang="en-GB" sz="1600" dirty="0" smtClean="0"/>
              <a:t> </a:t>
            </a:r>
            <a:r>
              <a:rPr lang="en-GB" sz="1600" dirty="0" err="1" smtClean="0"/>
              <a:t>regiones</a:t>
            </a:r>
            <a:r>
              <a:rPr lang="en-GB" sz="1600" dirty="0" smtClean="0"/>
              <a:t> </a:t>
            </a:r>
            <a:r>
              <a:rPr lang="en-GB" sz="1600" dirty="0" err="1" smtClean="0"/>
              <a:t>europeas</a:t>
            </a:r>
            <a:r>
              <a:rPr lang="en-GB" sz="1600" dirty="0" smtClean="0"/>
              <a:t> </a:t>
            </a:r>
            <a:r>
              <a:rPr lang="en-GB" sz="1600" dirty="0" err="1" smtClean="0"/>
              <a:t>abordan</a:t>
            </a:r>
            <a:r>
              <a:rPr lang="en-GB" sz="1600" dirty="0" smtClean="0"/>
              <a:t> los </a:t>
            </a:r>
            <a:r>
              <a:rPr lang="en-GB" sz="1600" dirty="0" err="1" smtClean="0"/>
              <a:t>mismos</a:t>
            </a:r>
            <a:r>
              <a:rPr lang="en-GB" sz="1600" dirty="0" smtClean="0"/>
              <a:t> </a:t>
            </a:r>
            <a:r>
              <a:rPr lang="en-GB" sz="1600" dirty="0" err="1" smtClean="0"/>
              <a:t>sectores</a:t>
            </a:r>
            <a:r>
              <a:rPr lang="en-GB" sz="1600" dirty="0" smtClean="0"/>
              <a:t> </a:t>
            </a:r>
            <a:r>
              <a:rPr lang="en-GB" sz="1600" dirty="0" err="1" smtClean="0"/>
              <a:t>tecnológicos</a:t>
            </a:r>
            <a:r>
              <a:rPr lang="en-GB" sz="1600" dirty="0" smtClean="0"/>
              <a:t>, sin </a:t>
            </a:r>
            <a:r>
              <a:rPr lang="en-GB" sz="1600" dirty="0" err="1" smtClean="0"/>
              <a:t>alcanzar</a:t>
            </a:r>
            <a:r>
              <a:rPr lang="en-GB" sz="1600" dirty="0" smtClean="0"/>
              <a:t> </a:t>
            </a:r>
            <a:r>
              <a:rPr lang="en-GB" sz="1600" dirty="0" err="1" smtClean="0"/>
              <a:t>masa</a:t>
            </a:r>
            <a:r>
              <a:rPr lang="en-GB" sz="1600" dirty="0" smtClean="0"/>
              <a:t> </a:t>
            </a:r>
            <a:r>
              <a:rPr lang="en-GB" sz="1600" dirty="0" err="1" smtClean="0"/>
              <a:t>crítica</a:t>
            </a:r>
            <a:r>
              <a:rPr lang="en-GB" sz="1600" dirty="0" smtClean="0"/>
              <a:t>. </a:t>
            </a:r>
          </a:p>
          <a:p>
            <a:endParaRPr lang="en-GB" sz="1600" dirty="0" smtClean="0"/>
          </a:p>
          <a:p>
            <a:r>
              <a:rPr lang="en-GB" sz="1600" dirty="0" smtClean="0"/>
              <a:t>Los clusters </a:t>
            </a:r>
            <a:r>
              <a:rPr lang="en-GB" sz="1600" dirty="0" err="1" smtClean="0"/>
              <a:t>europeos</a:t>
            </a:r>
            <a:r>
              <a:rPr lang="en-GB" sz="1600" dirty="0" smtClean="0"/>
              <a:t> no </a:t>
            </a:r>
            <a:r>
              <a:rPr lang="en-GB" sz="1600" dirty="0" err="1" smtClean="0"/>
              <a:t>están</a:t>
            </a:r>
            <a:r>
              <a:rPr lang="en-GB" sz="1600" dirty="0" smtClean="0"/>
              <a:t> </a:t>
            </a:r>
            <a:r>
              <a:rPr lang="en-GB" sz="1600" dirty="0" err="1" smtClean="0"/>
              <a:t>ranqueados</a:t>
            </a:r>
            <a:r>
              <a:rPr lang="en-GB" sz="1600" dirty="0" smtClean="0"/>
              <a:t> en el </a:t>
            </a:r>
            <a:r>
              <a:rPr lang="en-GB" sz="1600" dirty="0" err="1" smtClean="0"/>
              <a:t>mercado</a:t>
            </a:r>
            <a:r>
              <a:rPr lang="en-GB" sz="1600" dirty="0" smtClean="0"/>
              <a:t> global </a:t>
            </a:r>
            <a:r>
              <a:rPr lang="en-GB" sz="1600" dirty="0" err="1" smtClean="0"/>
              <a:t>por</a:t>
            </a:r>
            <a:r>
              <a:rPr lang="en-GB" sz="1600" dirty="0" smtClean="0"/>
              <a:t> </a:t>
            </a:r>
            <a:r>
              <a:rPr lang="en-GB" sz="1600" dirty="0" err="1" smtClean="0"/>
              <a:t>su</a:t>
            </a:r>
            <a:r>
              <a:rPr lang="en-GB" sz="1600" dirty="0" smtClean="0"/>
              <a:t> </a:t>
            </a:r>
            <a:r>
              <a:rPr lang="en-GB" sz="1600" dirty="0" err="1" smtClean="0"/>
              <a:t>baja</a:t>
            </a:r>
            <a:r>
              <a:rPr lang="en-GB" sz="1600" dirty="0" smtClean="0"/>
              <a:t> </a:t>
            </a:r>
            <a:r>
              <a:rPr lang="en-GB" sz="1600" dirty="0" err="1" smtClean="0"/>
              <a:t>competitividad</a:t>
            </a:r>
            <a:r>
              <a:rPr lang="en-GB" sz="1600" dirty="0" smtClean="0"/>
              <a:t> e </a:t>
            </a:r>
            <a:r>
              <a:rPr lang="en-GB" sz="1600" dirty="0" err="1" smtClean="0"/>
              <a:t>integración</a:t>
            </a:r>
            <a:r>
              <a:rPr lang="en-GB" sz="1600" dirty="0" smtClean="0"/>
              <a:t> </a:t>
            </a:r>
            <a:r>
              <a:rPr lang="en-GB" sz="1600" dirty="0" err="1" smtClean="0"/>
              <a:t>internacional</a:t>
            </a:r>
            <a:r>
              <a:rPr lang="en-GB" sz="1600" dirty="0" smtClean="0"/>
              <a:t>  </a:t>
            </a:r>
          </a:p>
          <a:p>
            <a:endParaRPr lang="es-ES" sz="1600" dirty="0" smtClean="0"/>
          </a:p>
        </p:txBody>
      </p:sp>
      <p:sp>
        <p:nvSpPr>
          <p:cNvPr id="30" name="29 Rectángulo"/>
          <p:cNvSpPr/>
          <p:nvPr/>
        </p:nvSpPr>
        <p:spPr>
          <a:xfrm>
            <a:off x="467544" y="50131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En EEUU el </a:t>
            </a:r>
            <a:r>
              <a:rPr lang="en-GB" sz="1600" dirty="0" err="1" smtClean="0"/>
              <a:t>desarrollo</a:t>
            </a:r>
            <a:r>
              <a:rPr lang="en-GB" sz="1600" dirty="0" smtClean="0"/>
              <a:t> de </a:t>
            </a:r>
            <a:r>
              <a:rPr lang="en-GB" sz="1600" dirty="0" err="1" smtClean="0"/>
              <a:t>las</a:t>
            </a:r>
            <a:r>
              <a:rPr lang="en-GB" sz="1600" dirty="0" smtClean="0"/>
              <a:t> TICs ha </a:t>
            </a:r>
            <a:r>
              <a:rPr lang="en-GB" sz="1600" dirty="0" err="1" smtClean="0"/>
              <a:t>sido</a:t>
            </a:r>
            <a:r>
              <a:rPr lang="en-GB" sz="1600" dirty="0" smtClean="0"/>
              <a:t> </a:t>
            </a:r>
            <a:r>
              <a:rPr lang="en-GB" sz="1600" dirty="0" err="1" smtClean="0"/>
              <a:t>trasladado</a:t>
            </a:r>
            <a:r>
              <a:rPr lang="en-GB" sz="1600" dirty="0" smtClean="0"/>
              <a:t> y </a:t>
            </a:r>
            <a:r>
              <a:rPr lang="en-GB" sz="1600" dirty="0" err="1" smtClean="0"/>
              <a:t>asimilado</a:t>
            </a:r>
            <a:r>
              <a:rPr lang="en-GB" sz="1600" dirty="0" smtClean="0"/>
              <a:t> mucho </a:t>
            </a:r>
            <a:r>
              <a:rPr lang="en-GB" sz="1600" dirty="0" err="1" smtClean="0"/>
              <a:t>más</a:t>
            </a:r>
            <a:r>
              <a:rPr lang="en-GB" sz="1600" dirty="0" smtClean="0"/>
              <a:t> </a:t>
            </a:r>
            <a:r>
              <a:rPr lang="en-GB" sz="1600" dirty="0" err="1" smtClean="0"/>
              <a:t>rápida</a:t>
            </a:r>
            <a:r>
              <a:rPr lang="en-GB" sz="1600" dirty="0" smtClean="0"/>
              <a:t> y </a:t>
            </a:r>
            <a:r>
              <a:rPr lang="en-GB" sz="1600" dirty="0" err="1" smtClean="0"/>
              <a:t>eficazmente</a:t>
            </a:r>
            <a:r>
              <a:rPr lang="en-GB" sz="1600" dirty="0" smtClean="0"/>
              <a:t> </a:t>
            </a:r>
            <a:r>
              <a:rPr lang="en-GB" sz="1600" dirty="0" err="1" smtClean="0"/>
              <a:t>por</a:t>
            </a:r>
            <a:r>
              <a:rPr lang="en-GB" sz="1600" dirty="0" smtClean="0"/>
              <a:t> los </a:t>
            </a:r>
            <a:r>
              <a:rPr lang="en-GB" sz="1600" dirty="0" err="1" smtClean="0"/>
              <a:t>sectores</a:t>
            </a:r>
            <a:r>
              <a:rPr lang="en-GB" sz="1600" dirty="0" smtClean="0"/>
              <a:t> </a:t>
            </a:r>
            <a:r>
              <a:rPr lang="en-GB" sz="1600" dirty="0" err="1" smtClean="0"/>
              <a:t>productivos</a:t>
            </a:r>
            <a:r>
              <a:rPr lang="en-GB" sz="1600" dirty="0" smtClean="0"/>
              <a:t> 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364088" y="364502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El papel crítico de la adopción y adaptación de nuevos conocimientos, tecnologías y conceptos. KET. Open </a:t>
            </a:r>
            <a:r>
              <a:rPr lang="es-ES" sz="1600" dirty="0" err="1" smtClean="0"/>
              <a:t>innovation</a:t>
            </a:r>
            <a:r>
              <a:rPr lang="es-ES" sz="1600" dirty="0" smtClean="0"/>
              <a:t> 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763688" y="3573016"/>
            <a:ext cx="6048672" cy="369332"/>
          </a:xfrm>
          <a:prstGeom prst="rect">
            <a:avLst/>
          </a:prstGeom>
          <a:solidFill>
            <a:schemeClr val="bg1">
              <a:alpha val="99000"/>
            </a:schemeClr>
          </a:solidFill>
          <a:ln w="28575"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Proceso</a:t>
            </a:r>
            <a:r>
              <a:rPr lang="en-GB" b="1" dirty="0" smtClean="0"/>
              <a:t> de </a:t>
            </a:r>
            <a:r>
              <a:rPr lang="en-GB" b="1" dirty="0" err="1" smtClean="0"/>
              <a:t>descubrimiento</a:t>
            </a:r>
            <a:r>
              <a:rPr lang="en-GB" b="1" dirty="0" smtClean="0"/>
              <a:t> </a:t>
            </a:r>
            <a:r>
              <a:rPr lang="en-GB" b="1" dirty="0" err="1" smtClean="0"/>
              <a:t>emprendedor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539552" y="594928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79512" y="1700808"/>
            <a:ext cx="87129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buClrTx/>
              <a:buSzTx/>
              <a:buFont typeface="Arial" pitchFamily="34" charset="0"/>
              <a:buChar char="•"/>
              <a:tabLst/>
              <a:defRPr/>
            </a:pPr>
            <a:endParaRPr lang="fr-BE" sz="3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664654" y="620688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s-ES" sz="4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27784" y="332656"/>
            <a:ext cx="60486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Terminología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S3</a:t>
            </a:r>
          </a:p>
          <a:p>
            <a:pPr algn="r">
              <a:spcBef>
                <a:spcPts val="600"/>
              </a:spcBef>
            </a:pP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en el </a:t>
            </a:r>
            <a:r>
              <a:rPr lang="en-GB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entorno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regional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96344" y="1772816"/>
            <a:ext cx="5148064" cy="92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PRIORIZACIÓN</a:t>
            </a:r>
            <a:r>
              <a:rPr lang="en-GB" b="1" dirty="0" smtClean="0">
                <a:solidFill>
                  <a:srgbClr val="5F5F5F"/>
                </a:solidFill>
              </a:rPr>
              <a:t>, CONCENTRACION DE RECURSOS EN LA EXPLOTACIÓN DE LAS </a:t>
            </a:r>
            <a:r>
              <a:rPr lang="en-GB" b="1" u="sng" dirty="0" smtClean="0">
                <a:solidFill>
                  <a:srgbClr val="002060"/>
                </a:solidFill>
              </a:rPr>
              <a:t>VENTAJAS COMPETITIVAS </a:t>
            </a:r>
            <a:r>
              <a:rPr lang="en-GB" b="1" dirty="0" smtClean="0">
                <a:solidFill>
                  <a:srgbClr val="5F5F5F"/>
                </a:solidFill>
              </a:rPr>
              <a:t>REGIONALES EN EL </a:t>
            </a:r>
            <a:r>
              <a:rPr lang="en-GB" b="1" dirty="0" smtClean="0">
                <a:solidFill>
                  <a:srgbClr val="A50021"/>
                </a:solidFill>
              </a:rPr>
              <a:t>CONTEXTO GLOBAL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096344" y="3212976"/>
            <a:ext cx="5148064" cy="9233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A50021"/>
                </a:solidFill>
              </a:rPr>
              <a:t>CONECTIVIDAD </a:t>
            </a:r>
            <a:r>
              <a:rPr lang="en-GB" b="1" dirty="0" smtClean="0">
                <a:solidFill>
                  <a:srgbClr val="5F5F5F"/>
                </a:solidFill>
              </a:rPr>
              <a:t>AL MERCADO, CON EL CONOCIMIENTO: ALIANZAS, COOPERACIÓN, CADENAS DE VALOR GLOBAL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096344" y="2768154"/>
            <a:ext cx="5148064" cy="3693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A50021"/>
                </a:solidFill>
              </a:rPr>
              <a:t>DIFERENCIACIÓN</a:t>
            </a:r>
            <a:r>
              <a:rPr lang="en-GB" b="1" dirty="0" smtClean="0">
                <a:solidFill>
                  <a:srgbClr val="5F5F5F"/>
                </a:solidFill>
              </a:rPr>
              <a:t>: CADA REGIÓN SU MODELO </a:t>
            </a:r>
            <a:endParaRPr lang="en-GB" b="1" dirty="0" smtClean="0">
              <a:solidFill>
                <a:srgbClr val="A5002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96344" y="4208314"/>
            <a:ext cx="5148064" cy="646331"/>
          </a:xfrm>
          <a:prstGeom prst="rect">
            <a:avLst/>
          </a:prstGeom>
          <a:noFill/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5F5F5F"/>
                </a:solidFill>
              </a:rPr>
              <a:t>TODOS LOS ACTORES</a:t>
            </a:r>
            <a:r>
              <a:rPr lang="en-GB" b="1" dirty="0" smtClean="0">
                <a:solidFill>
                  <a:srgbClr val="C00000"/>
                </a:solidFill>
              </a:rPr>
              <a:t> INVOLUCRADOS: COMPETENCIAS Y CAPACIDADES</a:t>
            </a:r>
            <a:endParaRPr lang="en-GB" b="1" dirty="0" smtClean="0">
              <a:solidFill>
                <a:srgbClr val="A5002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96344" y="4928394"/>
            <a:ext cx="5148064" cy="646331"/>
          </a:xfrm>
          <a:prstGeom prst="rect">
            <a:avLst/>
          </a:prstGeom>
          <a:noFill/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TODAS LAS FORMAS DE INNOVACIÓN</a:t>
            </a:r>
            <a:r>
              <a:rPr lang="en-GB" b="1" dirty="0" smtClean="0">
                <a:solidFill>
                  <a:srgbClr val="5F5F5F"/>
                </a:solidFill>
              </a:rPr>
              <a:t>; NO SÓLO TECNOLÓGICA</a:t>
            </a:r>
            <a:endParaRPr lang="en-GB" b="1" dirty="0" smtClean="0">
              <a:solidFill>
                <a:srgbClr val="A50021"/>
              </a:solidFill>
            </a:endParaRPr>
          </a:p>
        </p:txBody>
      </p:sp>
      <p:pic>
        <p:nvPicPr>
          <p:cNvPr id="18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096344" y="5648474"/>
            <a:ext cx="5148064" cy="369332"/>
          </a:xfrm>
          <a:prstGeom prst="rect">
            <a:avLst/>
          </a:prstGeom>
          <a:noFill/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A50021"/>
                </a:solidFill>
              </a:rPr>
              <a:t>EVALUACIÓN  </a:t>
            </a:r>
            <a:r>
              <a:rPr lang="en-GB" b="1" dirty="0" smtClean="0">
                <a:solidFill>
                  <a:srgbClr val="5F5F5F"/>
                </a:solidFill>
              </a:rPr>
              <a:t>EN BASE A RESULTADOS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32048" y="1889388"/>
            <a:ext cx="2304256" cy="41319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750" b="1" dirty="0" smtClean="0">
                <a:solidFill>
                  <a:srgbClr val="5F5F5F"/>
                </a:solidFill>
              </a:rPr>
              <a:t>ESPECIALIZACIÓN </a:t>
            </a:r>
          </a:p>
          <a:p>
            <a:pPr>
              <a:spcBef>
                <a:spcPts val="0"/>
              </a:spcBef>
            </a:pPr>
            <a:endParaRPr lang="en-GB" sz="1750" b="1" dirty="0" smtClean="0">
              <a:solidFill>
                <a:srgbClr val="5F5F5F"/>
              </a:solidFill>
            </a:endParaRPr>
          </a:p>
          <a:p>
            <a:pPr>
              <a:spcBef>
                <a:spcPts val="0"/>
              </a:spcBef>
            </a:pPr>
            <a:r>
              <a:rPr lang="en-GB" sz="1750" b="1" dirty="0" smtClean="0">
                <a:solidFill>
                  <a:srgbClr val="5F5F5F"/>
                </a:solidFill>
              </a:rPr>
              <a:t>CONTEXTO E HISTORIA</a:t>
            </a:r>
          </a:p>
          <a:p>
            <a:pPr>
              <a:spcBef>
                <a:spcPts val="0"/>
              </a:spcBef>
            </a:pPr>
            <a:endParaRPr lang="en-GB" sz="1750" b="1" dirty="0" smtClean="0">
              <a:solidFill>
                <a:srgbClr val="5F5F5F"/>
              </a:solidFill>
            </a:endParaRPr>
          </a:p>
          <a:p>
            <a:pPr>
              <a:spcBef>
                <a:spcPts val="0"/>
              </a:spcBef>
            </a:pPr>
            <a:r>
              <a:rPr lang="en-GB" sz="1750" b="1" dirty="0" smtClean="0">
                <a:solidFill>
                  <a:srgbClr val="5F5F5F"/>
                </a:solidFill>
              </a:rPr>
              <a:t>EVIDENCIA</a:t>
            </a:r>
          </a:p>
          <a:p>
            <a:pPr>
              <a:spcBef>
                <a:spcPts val="0"/>
              </a:spcBef>
            </a:pPr>
            <a:endParaRPr lang="en-GB" sz="1750" b="1" dirty="0" smtClean="0">
              <a:solidFill>
                <a:srgbClr val="5F5F5F"/>
              </a:solidFill>
            </a:endParaRPr>
          </a:p>
          <a:p>
            <a:pPr>
              <a:spcBef>
                <a:spcPts val="0"/>
              </a:spcBef>
            </a:pPr>
            <a:r>
              <a:rPr lang="en-GB" sz="1750" b="1" dirty="0" smtClean="0">
                <a:solidFill>
                  <a:srgbClr val="5F5F5F"/>
                </a:solidFill>
              </a:rPr>
              <a:t>ARRAIGO</a:t>
            </a:r>
          </a:p>
          <a:p>
            <a:pPr>
              <a:spcBef>
                <a:spcPts val="0"/>
              </a:spcBef>
            </a:pPr>
            <a:endParaRPr lang="en-GB" sz="1750" b="1" dirty="0" smtClean="0">
              <a:solidFill>
                <a:srgbClr val="5F5F5F"/>
              </a:solidFill>
            </a:endParaRPr>
          </a:p>
          <a:p>
            <a:pPr>
              <a:spcBef>
                <a:spcPts val="0"/>
              </a:spcBef>
            </a:pPr>
            <a:r>
              <a:rPr lang="en-GB" sz="1750" b="1" u="sng" dirty="0" smtClean="0">
                <a:solidFill>
                  <a:srgbClr val="002060"/>
                </a:solidFill>
              </a:rPr>
              <a:t>DESCUBRIMIENTO DE LOS EMPRENDEDORES</a:t>
            </a:r>
          </a:p>
          <a:p>
            <a:pPr>
              <a:spcBef>
                <a:spcPts val="0"/>
              </a:spcBef>
            </a:pPr>
            <a:endParaRPr lang="en-GB" sz="1750" b="1" dirty="0" smtClean="0">
              <a:solidFill>
                <a:srgbClr val="5F5F5F"/>
              </a:solidFill>
            </a:endParaRPr>
          </a:p>
          <a:p>
            <a:pPr>
              <a:spcBef>
                <a:spcPts val="0"/>
              </a:spcBef>
            </a:pPr>
            <a:r>
              <a:rPr lang="en-GB" sz="1750" b="1" dirty="0" smtClean="0">
                <a:solidFill>
                  <a:srgbClr val="5F5F5F"/>
                </a:solidFill>
              </a:rPr>
              <a:t>PROXIMIDAD RELACIONADA</a:t>
            </a:r>
          </a:p>
          <a:p>
            <a:pPr>
              <a:spcBef>
                <a:spcPts val="0"/>
              </a:spcBef>
            </a:pPr>
            <a:endParaRPr lang="en-GB" sz="1750" b="1" dirty="0" smtClean="0">
              <a:solidFill>
                <a:srgbClr val="5F5F5F"/>
              </a:solidFill>
            </a:endParaRPr>
          </a:p>
          <a:p>
            <a:pPr>
              <a:spcBef>
                <a:spcPts val="0"/>
              </a:spcBef>
            </a:pPr>
            <a:r>
              <a:rPr lang="en-GB" sz="1750" b="1" dirty="0" smtClean="0">
                <a:solidFill>
                  <a:srgbClr val="5F5F5F"/>
                </a:solidFill>
              </a:rPr>
              <a:t>RAMIFICACIÓN</a:t>
            </a:r>
            <a:endParaRPr lang="en-GB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08520" y="26064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Especialización Inteligente </a:t>
            </a:r>
          </a:p>
          <a:p>
            <a:pPr algn="r">
              <a:buNone/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en regiones periféricas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3528" y="191683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Procesos de emprendimiento menos exitosos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347864" y="19168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Pocas conexiones internas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940152" y="19168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Mercados internos pequeños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23528" y="29969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Muy especializados en sectores tradicionales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275856" y="29249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Pocas opciones para la diversificación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156176" y="292494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Bajo nivel de integración internacional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23528" y="429309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Mejorar los vínculos con las regiones más industrializadas y con las regiones más competentes en la generación de conocimiento</a:t>
            </a:r>
          </a:p>
        </p:txBody>
      </p:sp>
      <p:sp>
        <p:nvSpPr>
          <p:cNvPr id="23" name="22 Más"/>
          <p:cNvSpPr/>
          <p:nvPr/>
        </p:nvSpPr>
        <p:spPr>
          <a:xfrm>
            <a:off x="2915816" y="5013176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3491880" y="436510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Enfocar las políticas regionales para la mejora de las capacidades de los RRHH en las nuevas necesidades de conocimiento </a:t>
            </a:r>
          </a:p>
        </p:txBody>
      </p:sp>
      <p:sp>
        <p:nvSpPr>
          <p:cNvPr id="25" name="24 Igual que"/>
          <p:cNvSpPr/>
          <p:nvPr/>
        </p:nvSpPr>
        <p:spPr>
          <a:xfrm>
            <a:off x="6012160" y="5157192"/>
            <a:ext cx="504056" cy="2880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660232" y="483025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La región más atrasada accede al </a:t>
            </a:r>
            <a:r>
              <a:rPr lang="es-ES" sz="1600" i="1" dirty="0" err="1" smtClean="0"/>
              <a:t>expertise</a:t>
            </a:r>
            <a:endParaRPr lang="es-ES" sz="1600" i="1" dirty="0" smtClean="0"/>
          </a:p>
        </p:txBody>
      </p:sp>
      <p:sp>
        <p:nvSpPr>
          <p:cNvPr id="27" name="26 CuadroTexto"/>
          <p:cNvSpPr txBox="1"/>
          <p:nvPr/>
        </p:nvSpPr>
        <p:spPr>
          <a:xfrm>
            <a:off x="1619672" y="2708920"/>
            <a:ext cx="561662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DIVERSIFICAR ALREDEDOR DE LAS INDUSTRIAS MÁS ARRAIGADAS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619672" y="3789040"/>
            <a:ext cx="561662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b="1" dirty="0" smtClean="0"/>
              <a:t>DIVERSIFICACIÓN ESPECIALIZADA</a:t>
            </a:r>
          </a:p>
        </p:txBody>
      </p:sp>
      <p:pic>
        <p:nvPicPr>
          <p:cNvPr id="19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 animBg="1"/>
      <p:bldP spid="26" grpId="0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539552" y="5157192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sp>
        <p:nvSpPr>
          <p:cNvPr id="44" name="4 Marcador de contenido"/>
          <p:cNvSpPr txBox="1">
            <a:spLocks/>
          </p:cNvSpPr>
          <p:nvPr/>
        </p:nvSpPr>
        <p:spPr bwMode="auto">
          <a:xfrm>
            <a:off x="457200" y="1844824"/>
            <a:ext cx="8229600" cy="42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2339752" y="1700808"/>
            <a:ext cx="2520280" cy="1152128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CLIENTES </a:t>
            </a:r>
          </a:p>
          <a:p>
            <a:pPr algn="ctr"/>
            <a:r>
              <a:rPr lang="es-ES" dirty="0" smtClean="0"/>
              <a:t>MERCADOS</a:t>
            </a:r>
            <a:endParaRPr lang="es-ES" dirty="0"/>
          </a:p>
        </p:txBody>
      </p:sp>
      <p:sp>
        <p:nvSpPr>
          <p:cNvPr id="46" name="45 Elipse"/>
          <p:cNvSpPr/>
          <p:nvPr/>
        </p:nvSpPr>
        <p:spPr>
          <a:xfrm>
            <a:off x="2627784" y="2708920"/>
            <a:ext cx="2160240" cy="216024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EMPRESAS</a:t>
            </a:r>
            <a:endParaRPr lang="es-ES" dirty="0"/>
          </a:p>
        </p:txBody>
      </p:sp>
      <p:sp>
        <p:nvSpPr>
          <p:cNvPr id="47" name="46 Elipse"/>
          <p:cNvSpPr/>
          <p:nvPr/>
        </p:nvSpPr>
        <p:spPr>
          <a:xfrm>
            <a:off x="4139952" y="2276872"/>
            <a:ext cx="2304256" cy="108012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COOPERACIÓN </a:t>
            </a:r>
          </a:p>
          <a:p>
            <a:pPr algn="ctr"/>
            <a:r>
              <a:rPr lang="es-ES" dirty="0" smtClean="0"/>
              <a:t>CADENAS DE VALOR</a:t>
            </a:r>
            <a:endParaRPr lang="es-ES" dirty="0"/>
          </a:p>
        </p:txBody>
      </p:sp>
      <p:sp>
        <p:nvSpPr>
          <p:cNvPr id="48" name="47 Elipse"/>
          <p:cNvSpPr/>
          <p:nvPr/>
        </p:nvSpPr>
        <p:spPr>
          <a:xfrm>
            <a:off x="1115616" y="1988840"/>
            <a:ext cx="1800200" cy="2736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DINERO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1547664" y="4437112"/>
            <a:ext cx="2592288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INVESTIGACION Y CONOCIMIENTO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4355976" y="3212976"/>
            <a:ext cx="1944216" cy="115212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SERVICIOS</a:t>
            </a:r>
            <a:endParaRPr lang="es-ES" dirty="0"/>
          </a:p>
        </p:txBody>
      </p:sp>
      <p:sp>
        <p:nvSpPr>
          <p:cNvPr id="51" name="50 Elipse"/>
          <p:cNvSpPr/>
          <p:nvPr/>
        </p:nvSpPr>
        <p:spPr>
          <a:xfrm>
            <a:off x="3779912" y="4221088"/>
            <a:ext cx="2016224" cy="9361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TALENTOS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CREATIVIDAD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1259632" y="188640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Descubrimiento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 algn="r"/>
            <a:r>
              <a:rPr lang="en-GB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emprendedor</a:t>
            </a:r>
            <a:endParaRPr lang="en-GB" sz="4000" dirty="0" smtClean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6732240" y="2100912"/>
            <a:ext cx="2016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Qué necesitan?</a:t>
            </a:r>
          </a:p>
          <a:p>
            <a:endParaRPr lang="es-ES" dirty="0" smtClean="0"/>
          </a:p>
          <a:p>
            <a:r>
              <a:rPr lang="es-ES" dirty="0" smtClean="0"/>
              <a:t>Con quién cooperan?</a:t>
            </a:r>
          </a:p>
          <a:p>
            <a:endParaRPr lang="es-ES" dirty="0" smtClean="0"/>
          </a:p>
          <a:p>
            <a:r>
              <a:rPr lang="es-ES" dirty="0" smtClean="0"/>
              <a:t>Cuáles son sus competidores y sus clientes?</a:t>
            </a:r>
          </a:p>
          <a:p>
            <a:endParaRPr lang="es-ES" dirty="0" smtClean="0"/>
          </a:p>
          <a:p>
            <a:r>
              <a:rPr lang="es-ES" dirty="0" smtClean="0"/>
              <a:t>Hay masa crítica?</a:t>
            </a:r>
          </a:p>
          <a:p>
            <a:endParaRPr lang="es-ES" dirty="0" smtClean="0"/>
          </a:p>
          <a:p>
            <a:r>
              <a:rPr lang="es-ES" dirty="0" smtClean="0"/>
              <a:t>Hay excelencia?  </a:t>
            </a:r>
          </a:p>
        </p:txBody>
      </p:sp>
      <p:pic>
        <p:nvPicPr>
          <p:cNvPr id="16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2555776" y="476672"/>
            <a:ext cx="622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RIS3 E INNOVACIÓN </a:t>
            </a: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SOCIAL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51520" y="20608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Construir, fortalecer y articular capacidades en el territorio para la innovación social como pilar de una estrategia de inteligente, integradora y sostenible.  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251520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papel</a:t>
            </a:r>
            <a:r>
              <a:rPr lang="en-US" dirty="0" smtClean="0"/>
              <a:t> tractor de la </a:t>
            </a:r>
            <a:r>
              <a:rPr lang="en-US" dirty="0" err="1" smtClean="0"/>
              <a:t>Administración</a:t>
            </a:r>
            <a:r>
              <a:rPr lang="en-US" dirty="0" smtClean="0"/>
              <a:t> </a:t>
            </a:r>
            <a:r>
              <a:rPr lang="en-US" dirty="0" err="1" smtClean="0"/>
              <a:t>publica</a:t>
            </a:r>
            <a:r>
              <a:rPr lang="en-US" dirty="0" smtClean="0"/>
              <a:t>  en el </a:t>
            </a:r>
            <a:r>
              <a:rPr lang="en-US" dirty="0" err="1" smtClean="0"/>
              <a:t>mercado</a:t>
            </a:r>
            <a:r>
              <a:rPr lang="en-US" dirty="0" smtClean="0"/>
              <a:t> de la </a:t>
            </a:r>
            <a:r>
              <a:rPr lang="en-US" dirty="0" err="1" smtClean="0"/>
              <a:t>innovación</a:t>
            </a:r>
            <a:r>
              <a:rPr lang="en-US" dirty="0" smtClean="0"/>
              <a:t> social a </a:t>
            </a:r>
            <a:r>
              <a:rPr lang="en-US" dirty="0" err="1" smtClean="0"/>
              <a:t>través</a:t>
            </a:r>
            <a:r>
              <a:rPr lang="en-US" dirty="0" smtClean="0"/>
              <a:t> de la </a:t>
            </a:r>
            <a:r>
              <a:rPr lang="en-US" dirty="0" err="1" smtClean="0"/>
              <a:t>compra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21" name="20 Rectángulo"/>
          <p:cNvSpPr/>
          <p:nvPr/>
        </p:nvSpPr>
        <p:spPr>
          <a:xfrm>
            <a:off x="5436096" y="458112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Clave GLO-CAL. </a:t>
            </a:r>
            <a:r>
              <a:rPr lang="es-ES" dirty="0" err="1" smtClean="0"/>
              <a:t>Ìmportancia</a:t>
            </a:r>
            <a:r>
              <a:rPr lang="es-ES" dirty="0" smtClean="0"/>
              <a:t> de la </a:t>
            </a:r>
            <a:r>
              <a:rPr lang="es-ES" dirty="0" err="1" smtClean="0"/>
              <a:t>administracion</a:t>
            </a:r>
            <a:r>
              <a:rPr lang="es-ES" dirty="0" smtClean="0"/>
              <a:t> local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4283968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err="1" smtClean="0"/>
              <a:t>Promover</a:t>
            </a:r>
            <a:r>
              <a:rPr lang="en-US" dirty="0" smtClean="0"/>
              <a:t> la </a:t>
            </a:r>
            <a:r>
              <a:rPr lang="en-US" dirty="0" err="1" smtClean="0"/>
              <a:t>cultura</a:t>
            </a:r>
            <a:r>
              <a:rPr lang="en-US" dirty="0" smtClean="0"/>
              <a:t> de la </a:t>
            </a:r>
            <a:r>
              <a:rPr lang="en-US" dirty="0" err="1" smtClean="0"/>
              <a:t>innovación</a:t>
            </a:r>
            <a:r>
              <a:rPr lang="en-US" dirty="0" smtClean="0"/>
              <a:t> </a:t>
            </a:r>
            <a:r>
              <a:rPr lang="en-US" dirty="0" err="1" smtClean="0"/>
              <a:t>abierta</a:t>
            </a:r>
            <a:r>
              <a:rPr lang="en-US" dirty="0" smtClean="0"/>
              <a:t>, </a:t>
            </a:r>
            <a:r>
              <a:rPr lang="en-US" dirty="0" err="1" smtClean="0"/>
              <a:t>haciendo</a:t>
            </a:r>
            <a:r>
              <a:rPr lang="en-US" dirty="0" smtClean="0"/>
              <a:t> </a:t>
            </a:r>
            <a:r>
              <a:rPr lang="en-US" dirty="0" err="1" smtClean="0"/>
              <a:t>posibles</a:t>
            </a:r>
            <a:r>
              <a:rPr lang="en-US" dirty="0" smtClean="0"/>
              <a:t> </a:t>
            </a: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, </a:t>
            </a:r>
            <a:r>
              <a:rPr lang="en-US" dirty="0" err="1" smtClean="0"/>
              <a:t>tanto</a:t>
            </a:r>
            <a:r>
              <a:rPr lang="en-US" dirty="0" smtClean="0"/>
              <a:t> en el </a:t>
            </a:r>
            <a:r>
              <a:rPr lang="en-US" dirty="0" err="1" smtClean="0"/>
              <a:t>entorno</a:t>
            </a:r>
            <a:r>
              <a:rPr lang="en-US" dirty="0" smtClean="0"/>
              <a:t> </a:t>
            </a:r>
            <a:r>
              <a:rPr lang="en-US" dirty="0" err="1" smtClean="0"/>
              <a:t>privado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en los sector </a:t>
            </a:r>
            <a:r>
              <a:rPr lang="en-US" dirty="0" err="1" smtClean="0"/>
              <a:t>público</a:t>
            </a:r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>
            <a:off x="3563888" y="1412776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/>
              <a:t>Afrontar</a:t>
            </a:r>
            <a:r>
              <a:rPr lang="en-US" dirty="0" smtClean="0"/>
              <a:t> los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retos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r>
              <a:rPr lang="en-US" dirty="0" smtClean="0"/>
              <a:t> </a:t>
            </a:r>
            <a:r>
              <a:rPr lang="en-US" dirty="0" err="1" smtClean="0"/>
              <a:t>requiere</a:t>
            </a:r>
            <a:r>
              <a:rPr lang="en-US" dirty="0" smtClean="0"/>
              <a:t> </a:t>
            </a:r>
            <a:r>
              <a:rPr lang="en-US" dirty="0" err="1" smtClean="0"/>
              <a:t>pensamiento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r>
              <a:rPr lang="en-US" dirty="0" smtClean="0"/>
              <a:t>, ideas </a:t>
            </a:r>
            <a:r>
              <a:rPr lang="en-US" dirty="0" err="1" smtClean="0"/>
              <a:t>nuevas</a:t>
            </a:r>
            <a:r>
              <a:rPr lang="en-US" dirty="0" smtClean="0"/>
              <a:t> y   </a:t>
            </a:r>
            <a:r>
              <a:rPr lang="en-US" dirty="0" err="1" smtClean="0"/>
              <a:t>alianzas</a:t>
            </a:r>
            <a:r>
              <a:rPr lang="en-US" dirty="0" smtClean="0"/>
              <a:t> </a:t>
            </a:r>
            <a:r>
              <a:rPr lang="en-US" dirty="0" err="1" smtClean="0"/>
              <a:t>inteligentes</a:t>
            </a:r>
            <a:r>
              <a:rPr lang="en-US" dirty="0" smtClean="0"/>
              <a:t> “win-win”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2"/>
          <p:cNvSpPr>
            <a:spLocks noChangeArrowheads="1"/>
          </p:cNvSpPr>
          <p:nvPr/>
        </p:nvSpPr>
        <p:spPr bwMode="auto">
          <a:xfrm>
            <a:off x="3301752" y="2459360"/>
            <a:ext cx="1600200" cy="537592"/>
          </a:xfrm>
          <a:prstGeom prst="ellipse">
            <a:avLst/>
          </a:prstGeom>
          <a:gradFill rotWithShape="0">
            <a:gsLst>
              <a:gs pos="0">
                <a:srgbClr val="FF7C80">
                  <a:gamma/>
                  <a:shade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" name="37 CuadroTexto"/>
          <p:cNvSpPr txBox="1">
            <a:spLocks noChangeArrowheads="1"/>
          </p:cNvSpPr>
          <p:nvPr/>
        </p:nvSpPr>
        <p:spPr bwMode="auto">
          <a:xfrm>
            <a:off x="4597152" y="3426223"/>
            <a:ext cx="3200400" cy="37623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FFEFD1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s-ES" sz="1800" b="1" dirty="0">
                <a:latin typeface="Arial Narrow" pitchFamily="34" charset="0"/>
              </a:rPr>
              <a:t>Innovación y Empresa</a:t>
            </a:r>
          </a:p>
        </p:txBody>
      </p:sp>
      <p:sp>
        <p:nvSpPr>
          <p:cNvPr id="49" name="37 CuadroTexto"/>
          <p:cNvSpPr txBox="1">
            <a:spLocks noChangeArrowheads="1"/>
          </p:cNvSpPr>
          <p:nvPr/>
        </p:nvSpPr>
        <p:spPr bwMode="auto">
          <a:xfrm>
            <a:off x="787152" y="3426223"/>
            <a:ext cx="2743200" cy="376238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8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s-ES" sz="1800" b="1" dirty="0">
                <a:latin typeface="Arial Narrow" pitchFamily="34" charset="0"/>
              </a:rPr>
              <a:t>Investigación y Desarrollo</a:t>
            </a: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787152" y="3902473"/>
            <a:ext cx="2819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chemeClr val="accent1"/>
                </a:solidFill>
                <a:latin typeface="Arial Narrow" pitchFamily="34" charset="0"/>
              </a:rPr>
              <a:t>Plan Andaluz de Investigación, Desarrollo e Innovación (PAIDI)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825752" y="4038998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996633"/>
                </a:solidFill>
                <a:latin typeface="Arial Narrow" pitchFamily="34" charset="0"/>
              </a:rPr>
              <a:t>Plan Andaluz de Desarrollo Industrial (PADI)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558552" y="5248673"/>
            <a:ext cx="1371600" cy="5175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163458"/>
                </a:solidFill>
                <a:latin typeface="Arial Narrow" pitchFamily="34" charset="0"/>
              </a:rPr>
              <a:t>Grupos de Investigación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2311152" y="5248673"/>
            <a:ext cx="1371600" cy="5175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163458"/>
                </a:solidFill>
                <a:latin typeface="Arial Narrow" pitchFamily="34" charset="0"/>
              </a:rPr>
              <a:t>Agentes del conocimiento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4292352" y="5315348"/>
            <a:ext cx="1371600" cy="304800"/>
          </a:xfrm>
          <a:prstGeom prst="rect">
            <a:avLst/>
          </a:prstGeom>
          <a:solidFill>
            <a:srgbClr val="FFCC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382512"/>
                </a:solidFill>
                <a:latin typeface="Arial Narrow" pitchFamily="34" charset="0"/>
              </a:rPr>
              <a:t>Sectorial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5740152" y="5305823"/>
            <a:ext cx="1371600" cy="304800"/>
          </a:xfrm>
          <a:prstGeom prst="rect">
            <a:avLst/>
          </a:prstGeom>
          <a:solidFill>
            <a:srgbClr val="FFCC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382512"/>
                </a:solidFill>
                <a:latin typeface="Arial Narrow" pitchFamily="34" charset="0"/>
              </a:rPr>
              <a:t>Territorial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7340352" y="5305823"/>
            <a:ext cx="1371600" cy="304800"/>
          </a:xfrm>
          <a:prstGeom prst="rect">
            <a:avLst/>
          </a:prstGeom>
          <a:solidFill>
            <a:srgbClr val="FFCC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382512"/>
                </a:solidFill>
                <a:latin typeface="Arial Narrow" pitchFamily="34" charset="0"/>
              </a:rPr>
              <a:t>Transversal</a:t>
            </a:r>
          </a:p>
        </p:txBody>
      </p:sp>
      <p:cxnSp>
        <p:nvCxnSpPr>
          <p:cNvPr id="57" name="AutoShape 12"/>
          <p:cNvCxnSpPr>
            <a:cxnSpLocks noChangeShapeType="1"/>
            <a:stCxn id="49" idx="2"/>
            <a:endCxn id="52" idx="0"/>
          </p:cNvCxnSpPr>
          <p:nvPr/>
        </p:nvCxnSpPr>
        <p:spPr bwMode="auto">
          <a:xfrm rot="5400000">
            <a:off x="978446" y="4068367"/>
            <a:ext cx="1446212" cy="914400"/>
          </a:xfrm>
          <a:prstGeom prst="bentConnector3">
            <a:avLst>
              <a:gd name="adj1" fmla="val 49944"/>
            </a:avLst>
          </a:prstGeom>
          <a:noFill/>
          <a:ln w="9525">
            <a:solidFill>
              <a:schemeClr val="tx2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58" name="AutoShape 13"/>
          <p:cNvCxnSpPr>
            <a:cxnSpLocks noChangeShapeType="1"/>
            <a:stCxn id="49" idx="2"/>
            <a:endCxn id="53" idx="0"/>
          </p:cNvCxnSpPr>
          <p:nvPr/>
        </p:nvCxnSpPr>
        <p:spPr bwMode="auto">
          <a:xfrm rot="16200000" flipH="1">
            <a:off x="1854746" y="4106467"/>
            <a:ext cx="1446212" cy="838200"/>
          </a:xfrm>
          <a:prstGeom prst="bentConnector3">
            <a:avLst>
              <a:gd name="adj1" fmla="val 49944"/>
            </a:avLst>
          </a:prstGeom>
          <a:noFill/>
          <a:ln w="9525">
            <a:solidFill>
              <a:schemeClr val="tx2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59" name="AutoShape 14"/>
          <p:cNvCxnSpPr>
            <a:cxnSpLocks noChangeShapeType="1"/>
            <a:stCxn id="48" idx="2"/>
            <a:endCxn id="54" idx="0"/>
          </p:cNvCxnSpPr>
          <p:nvPr/>
        </p:nvCxnSpPr>
        <p:spPr bwMode="auto">
          <a:xfrm rot="5400000">
            <a:off x="4831308" y="3949305"/>
            <a:ext cx="1512887" cy="1219200"/>
          </a:xfrm>
          <a:prstGeom prst="bentConnector3">
            <a:avLst>
              <a:gd name="adj1" fmla="val 49949"/>
            </a:avLst>
          </a:prstGeom>
          <a:noFill/>
          <a:ln w="9525">
            <a:solidFill>
              <a:srgbClr val="CC9900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60" name="AutoShape 15"/>
          <p:cNvCxnSpPr>
            <a:cxnSpLocks noChangeShapeType="1"/>
            <a:stCxn id="48" idx="2"/>
            <a:endCxn id="56" idx="0"/>
          </p:cNvCxnSpPr>
          <p:nvPr/>
        </p:nvCxnSpPr>
        <p:spPr bwMode="auto">
          <a:xfrm rot="16200000" flipH="1">
            <a:off x="6360071" y="3639742"/>
            <a:ext cx="1503362" cy="1828800"/>
          </a:xfrm>
          <a:prstGeom prst="bentConnector3">
            <a:avLst>
              <a:gd name="adj1" fmla="val 49949"/>
            </a:avLst>
          </a:prstGeom>
          <a:noFill/>
          <a:ln w="9525">
            <a:solidFill>
              <a:srgbClr val="CC9900"/>
            </a:solidFill>
            <a:prstDash val="sysDot"/>
            <a:miter lim="800000"/>
            <a:headEnd/>
            <a:tailEnd/>
          </a:ln>
          <a:effectLst/>
        </p:spPr>
      </p:cxn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3336032" y="2492896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</a:rPr>
              <a:t>SRI</a:t>
            </a:r>
          </a:p>
        </p:txBody>
      </p:sp>
      <p:cxnSp>
        <p:nvCxnSpPr>
          <p:cNvPr id="62" name="AutoShape 17"/>
          <p:cNvCxnSpPr>
            <a:cxnSpLocks noChangeShapeType="1"/>
            <a:stCxn id="47" idx="2"/>
            <a:endCxn id="49" idx="0"/>
          </p:cNvCxnSpPr>
          <p:nvPr/>
        </p:nvCxnSpPr>
        <p:spPr bwMode="auto">
          <a:xfrm rot="10800000" flipV="1">
            <a:off x="2158752" y="2728155"/>
            <a:ext cx="1143000" cy="698067"/>
          </a:xfrm>
          <a:prstGeom prst="bentConnector2">
            <a:avLst/>
          </a:prstGeom>
          <a:noFill/>
          <a:ln w="9525">
            <a:solidFill>
              <a:srgbClr val="A50021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63" name="AutoShape 18"/>
          <p:cNvCxnSpPr>
            <a:cxnSpLocks noChangeShapeType="1"/>
            <a:stCxn id="47" idx="6"/>
            <a:endCxn id="48" idx="0"/>
          </p:cNvCxnSpPr>
          <p:nvPr/>
        </p:nvCxnSpPr>
        <p:spPr bwMode="auto">
          <a:xfrm>
            <a:off x="4901952" y="2728156"/>
            <a:ext cx="1295400" cy="698067"/>
          </a:xfrm>
          <a:prstGeom prst="bentConnector2">
            <a:avLst/>
          </a:prstGeom>
          <a:noFill/>
          <a:ln w="9525">
            <a:solidFill>
              <a:srgbClr val="A50021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64" name="AutoShape 19"/>
          <p:cNvCxnSpPr>
            <a:cxnSpLocks noChangeShapeType="1"/>
            <a:stCxn id="48" idx="2"/>
            <a:endCxn id="55" idx="0"/>
          </p:cNvCxnSpPr>
          <p:nvPr/>
        </p:nvCxnSpPr>
        <p:spPr bwMode="auto">
          <a:xfrm rot="16200000" flipH="1">
            <a:off x="5559971" y="4439842"/>
            <a:ext cx="1503362" cy="228600"/>
          </a:xfrm>
          <a:prstGeom prst="bentConnector3">
            <a:avLst>
              <a:gd name="adj1" fmla="val 49949"/>
            </a:avLst>
          </a:prstGeom>
          <a:noFill/>
          <a:ln w="9525">
            <a:solidFill>
              <a:srgbClr val="CC9900"/>
            </a:solidFill>
            <a:prstDash val="sysDot"/>
            <a:miter lim="800000"/>
            <a:headEnd/>
            <a:tailEnd/>
          </a:ln>
          <a:effectLst/>
        </p:spPr>
      </p:cxn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2843808" y="1340768"/>
            <a:ext cx="61561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En el marco de la Estrategia de Competitividad de Andalucía 2007-2013, dos planes han contribuido a conformar el Sistema Regional de Innovación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1 Título"/>
          <p:cNvSpPr txBox="1">
            <a:spLocks/>
          </p:cNvSpPr>
          <p:nvPr/>
        </p:nvSpPr>
        <p:spPr>
          <a:xfrm>
            <a:off x="3815408" y="620689"/>
            <a:ext cx="5194920" cy="85010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Sistema de Innovación</a:t>
            </a:r>
          </a:p>
        </p:txBody>
      </p:sp>
      <p:pic>
        <p:nvPicPr>
          <p:cNvPr id="26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/>
        </p:nvSpPr>
        <p:spPr>
          <a:xfrm>
            <a:off x="2807296" y="548680"/>
            <a:ext cx="6059016" cy="940966"/>
          </a:xfrm>
          <a:prstGeom prst="rect">
            <a:avLst/>
          </a:prstGeom>
        </p:spPr>
        <p:txBody>
          <a:bodyPr/>
          <a:lstStyle/>
          <a:p>
            <a: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Agentes del Conocimiento</a:t>
            </a:r>
            <a:endParaRPr lang="es-ES" sz="40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Imagen 1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22" y="1484785"/>
            <a:ext cx="41146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539552" y="4581128"/>
          <a:ext cx="3384376" cy="1512168"/>
        </p:xfrm>
        <a:graphic>
          <a:graphicData uri="http://schemas.openxmlformats.org/drawingml/2006/table">
            <a:tbl>
              <a:tblPr/>
              <a:tblGrid>
                <a:gridCol w="969400"/>
                <a:gridCol w="2414976"/>
              </a:tblGrid>
              <a:tr h="252028"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Universidades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9 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Escuelas de negocio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300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centros de formación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400" b="1" kern="1200" dirty="0" smtClean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245.875. </a:t>
                      </a:r>
                      <a:endParaRPr lang="en-US" sz="1400" b="1" kern="1200" dirty="0">
                        <a:solidFill>
                          <a:srgbClr val="6666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estudiantes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34.200 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graduados universitarios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2.000 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grupos de investigación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" name="Imagen 1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376" y="1484784"/>
            <a:ext cx="44741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716016" y="4437112"/>
          <a:ext cx="4104456" cy="152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67992"/>
                <a:gridCol w="103646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/>
                        <a:t>Agentes del Conocimiento Tecnológico Acreditado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36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Centro de creación y consolidación de Empresas de Base Tecnológica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6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Centro de Innovación y Tecnología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10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/>
                        <a:t>Centro e Instituto de Investigación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3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Centro Tecnológico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18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Centro Tecnológico Avanzado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6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Entidades de Transferencia de y el Conocimiento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37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Parque Científico-Tecnológico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11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Parques de Innovación Empresarial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/>
                        <a:t>5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" name="1 Imagen" descr="Logo UE Fede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LogoAgen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1358</Words>
  <Application>Microsoft Office PowerPoint</Application>
  <PresentationFormat>Presentación en pantalla (4:3)</PresentationFormat>
  <Paragraphs>271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  GRACIAS </vt:lpstr>
    </vt:vector>
  </TitlesOfParts>
  <Company>INERCO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contenido</dc:title>
  <dc:creator>Bernardo</dc:creator>
  <cp:lastModifiedBy>csillero</cp:lastModifiedBy>
  <cp:revision>180</cp:revision>
  <dcterms:created xsi:type="dcterms:W3CDTF">2011-10-05T15:53:05Z</dcterms:created>
  <dcterms:modified xsi:type="dcterms:W3CDTF">2013-09-27T14:33:47Z</dcterms:modified>
</cp:coreProperties>
</file>