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Lst>
  <p:notesMasterIdLst>
    <p:notesMasterId r:id="rId64"/>
  </p:notesMasterIdLst>
  <p:sldIdLst>
    <p:sldId id="257" r:id="rId5"/>
    <p:sldId id="258" r:id="rId6"/>
    <p:sldId id="259" r:id="rId7"/>
    <p:sldId id="260" r:id="rId8"/>
    <p:sldId id="261" r:id="rId9"/>
    <p:sldId id="262"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19" r:id="rId26"/>
    <p:sldId id="281" r:id="rId27"/>
    <p:sldId id="320"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4" r:id="rId50"/>
    <p:sldId id="305" r:id="rId51"/>
    <p:sldId id="306" r:id="rId52"/>
    <p:sldId id="307" r:id="rId53"/>
    <p:sldId id="308" r:id="rId54"/>
    <p:sldId id="309" r:id="rId55"/>
    <p:sldId id="310" r:id="rId56"/>
    <p:sldId id="312" r:id="rId57"/>
    <p:sldId id="313" r:id="rId58"/>
    <p:sldId id="314" r:id="rId59"/>
    <p:sldId id="315" r:id="rId60"/>
    <p:sldId id="316" r:id="rId61"/>
    <p:sldId id="317" r:id="rId62"/>
    <p:sldId id="318" r:id="rId6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1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8C6DB-B58D-403B-887A-D08929E3435B}" type="doc">
      <dgm:prSet loTypeId="urn:microsoft.com/office/officeart/2005/8/layout/hProcess9" loCatId="process" qsTypeId="urn:microsoft.com/office/officeart/2005/8/quickstyle/simple1" qsCatId="simple" csTypeId="urn:microsoft.com/office/officeart/2005/8/colors/colorful1#1" csCatId="colorful" phldr="1"/>
      <dgm:spPr/>
      <dgm:t>
        <a:bodyPr/>
        <a:lstStyle/>
        <a:p>
          <a:endParaRPr lang="es-ES"/>
        </a:p>
      </dgm:t>
    </dgm:pt>
    <dgm:pt modelId="{B9ADE557-0849-4EE9-9C7A-5C0FBC04029B}">
      <dgm:prSet custT="1"/>
      <dgm:spPr>
        <a:solidFill>
          <a:srgbClr val="FF9933"/>
        </a:solidFill>
      </dgm:spPr>
      <dgm:t>
        <a:bodyPr/>
        <a:lstStyle/>
        <a:p>
          <a:pPr rtl="0"/>
          <a:r>
            <a:rPr lang="es-ES_tradnl" sz="2000" b="1" dirty="0" smtClean="0">
              <a:solidFill>
                <a:schemeClr val="accent1">
                  <a:lumMod val="75000"/>
                </a:schemeClr>
              </a:solidFill>
              <a:latin typeface="+mj-lt"/>
            </a:rPr>
            <a:t>DAFO</a:t>
          </a:r>
          <a:endParaRPr lang="es-ES" sz="2000" b="1" dirty="0">
            <a:solidFill>
              <a:schemeClr val="accent1">
                <a:lumMod val="75000"/>
              </a:schemeClr>
            </a:solidFill>
            <a:latin typeface="+mj-lt"/>
          </a:endParaRPr>
        </a:p>
      </dgm:t>
    </dgm:pt>
    <dgm:pt modelId="{DE079EF7-B04D-4D0A-B97E-633DF905DB34}" type="parTrans" cxnId="{6110B2BA-EA4D-4609-BE0D-625A47AE12A4}">
      <dgm:prSet/>
      <dgm:spPr/>
      <dgm:t>
        <a:bodyPr/>
        <a:lstStyle/>
        <a:p>
          <a:endParaRPr lang="es-ES"/>
        </a:p>
      </dgm:t>
    </dgm:pt>
    <dgm:pt modelId="{C8DD0F14-95F6-47A7-A706-56586D00B6F6}" type="sibTrans" cxnId="{6110B2BA-EA4D-4609-BE0D-625A47AE12A4}">
      <dgm:prSet/>
      <dgm:spPr/>
      <dgm:t>
        <a:bodyPr/>
        <a:lstStyle/>
        <a:p>
          <a:endParaRPr lang="es-ES"/>
        </a:p>
      </dgm:t>
    </dgm:pt>
    <dgm:pt modelId="{F03E0FA3-F27D-46CB-B482-514413730CD0}">
      <dgm:prSet custT="1"/>
      <dgm:spPr/>
      <dgm:t>
        <a:bodyPr/>
        <a:lstStyle/>
        <a:p>
          <a:pPr rtl="0"/>
          <a:r>
            <a:rPr lang="es-ES_tradnl" sz="2000" b="1" dirty="0" smtClean="0">
              <a:solidFill>
                <a:schemeClr val="accent1">
                  <a:lumMod val="75000"/>
                </a:schemeClr>
              </a:solidFill>
              <a:latin typeface="+mj-lt"/>
            </a:rPr>
            <a:t>RETOS A ABORDAR</a:t>
          </a:r>
          <a:endParaRPr lang="es-ES" sz="2000" b="1" dirty="0">
            <a:solidFill>
              <a:schemeClr val="accent1">
                <a:lumMod val="75000"/>
              </a:schemeClr>
            </a:solidFill>
            <a:latin typeface="+mj-lt"/>
          </a:endParaRPr>
        </a:p>
      </dgm:t>
    </dgm:pt>
    <dgm:pt modelId="{E79C7ED9-2A62-4104-B88E-60E8AA903627}" type="parTrans" cxnId="{244A0926-6672-4B3C-BDBA-072721561807}">
      <dgm:prSet/>
      <dgm:spPr/>
      <dgm:t>
        <a:bodyPr/>
        <a:lstStyle/>
        <a:p>
          <a:endParaRPr lang="es-ES"/>
        </a:p>
      </dgm:t>
    </dgm:pt>
    <dgm:pt modelId="{FA3F3312-D50E-4A19-B7DF-3642C11CC5EE}" type="sibTrans" cxnId="{244A0926-6672-4B3C-BDBA-072721561807}">
      <dgm:prSet/>
      <dgm:spPr/>
      <dgm:t>
        <a:bodyPr/>
        <a:lstStyle/>
        <a:p>
          <a:endParaRPr lang="es-ES"/>
        </a:p>
      </dgm:t>
    </dgm:pt>
    <dgm:pt modelId="{B1ADA8E2-18AE-4E66-A3A9-1EC24B360E95}">
      <dgm:prSet custT="1"/>
      <dgm:spPr/>
      <dgm:t>
        <a:bodyPr/>
        <a:lstStyle/>
        <a:p>
          <a:pPr rtl="0"/>
          <a:r>
            <a:rPr lang="es-ES_tradnl" sz="2000" b="1" dirty="0" smtClean="0">
              <a:solidFill>
                <a:schemeClr val="accent1">
                  <a:lumMod val="75000"/>
                </a:schemeClr>
              </a:solidFill>
              <a:latin typeface="+mj-lt"/>
            </a:rPr>
            <a:t>RESULTADO ESPERADO</a:t>
          </a:r>
          <a:endParaRPr lang="es-ES" sz="2000" b="1" dirty="0">
            <a:solidFill>
              <a:schemeClr val="accent1">
                <a:lumMod val="75000"/>
              </a:schemeClr>
            </a:solidFill>
            <a:latin typeface="+mj-lt"/>
          </a:endParaRPr>
        </a:p>
      </dgm:t>
    </dgm:pt>
    <dgm:pt modelId="{4AC33DD5-055C-4E22-836D-FDB79B3C3461}" type="parTrans" cxnId="{EA9BAE84-FCD7-4FB4-9EF6-98C4F4FD6942}">
      <dgm:prSet/>
      <dgm:spPr/>
      <dgm:t>
        <a:bodyPr/>
        <a:lstStyle/>
        <a:p>
          <a:endParaRPr lang="es-ES"/>
        </a:p>
      </dgm:t>
    </dgm:pt>
    <dgm:pt modelId="{B21A7B23-28E7-4902-8CFB-7911396597C1}" type="sibTrans" cxnId="{EA9BAE84-FCD7-4FB4-9EF6-98C4F4FD6942}">
      <dgm:prSet/>
      <dgm:spPr/>
      <dgm:t>
        <a:bodyPr/>
        <a:lstStyle/>
        <a:p>
          <a:endParaRPr lang="es-ES"/>
        </a:p>
      </dgm:t>
    </dgm:pt>
    <dgm:pt modelId="{AEF0A6FF-6005-49B4-B0E6-88B2467C4A97}">
      <dgm:prSet custT="1"/>
      <dgm:spPr/>
      <dgm:t>
        <a:bodyPr/>
        <a:lstStyle/>
        <a:p>
          <a:pPr rtl="0"/>
          <a:r>
            <a:rPr lang="es-ES_tradnl" sz="2000" b="1" dirty="0" smtClean="0">
              <a:solidFill>
                <a:schemeClr val="accent1">
                  <a:lumMod val="75000"/>
                </a:schemeClr>
              </a:solidFill>
              <a:latin typeface="+mj-lt"/>
            </a:rPr>
            <a:t>LÍNEAS DE ACTUACIÓN </a:t>
          </a:r>
          <a:endParaRPr lang="es-ES" sz="2000" b="1" dirty="0">
            <a:solidFill>
              <a:schemeClr val="accent1">
                <a:lumMod val="75000"/>
              </a:schemeClr>
            </a:solidFill>
            <a:latin typeface="+mj-lt"/>
          </a:endParaRPr>
        </a:p>
      </dgm:t>
    </dgm:pt>
    <dgm:pt modelId="{31CFCB5E-8F8D-4C94-8F9C-6CBC1C9F5BC0}" type="parTrans" cxnId="{797A81D1-1EB9-4C84-8AE2-9C5CA2E75030}">
      <dgm:prSet/>
      <dgm:spPr/>
      <dgm:t>
        <a:bodyPr/>
        <a:lstStyle/>
        <a:p>
          <a:endParaRPr lang="es-ES"/>
        </a:p>
      </dgm:t>
    </dgm:pt>
    <dgm:pt modelId="{F11E4EE1-011C-4CB7-AB3F-0DDF7BA53360}" type="sibTrans" cxnId="{797A81D1-1EB9-4C84-8AE2-9C5CA2E75030}">
      <dgm:prSet/>
      <dgm:spPr/>
      <dgm:t>
        <a:bodyPr/>
        <a:lstStyle/>
        <a:p>
          <a:endParaRPr lang="es-ES"/>
        </a:p>
      </dgm:t>
    </dgm:pt>
    <dgm:pt modelId="{00E099D4-C599-427F-B64A-397E9174A5FC}" type="pres">
      <dgm:prSet presAssocID="{79D8C6DB-B58D-403B-887A-D08929E3435B}" presName="CompostProcess" presStyleCnt="0">
        <dgm:presLayoutVars>
          <dgm:dir/>
          <dgm:resizeHandles val="exact"/>
        </dgm:presLayoutVars>
      </dgm:prSet>
      <dgm:spPr/>
      <dgm:t>
        <a:bodyPr/>
        <a:lstStyle/>
        <a:p>
          <a:endParaRPr lang="es-ES"/>
        </a:p>
      </dgm:t>
    </dgm:pt>
    <dgm:pt modelId="{84750364-A0DB-4F6B-9681-1DD9F9438969}" type="pres">
      <dgm:prSet presAssocID="{79D8C6DB-B58D-403B-887A-D08929E3435B}" presName="arrow" presStyleLbl="bgShp" presStyleIdx="0" presStyleCnt="1"/>
      <dgm:spPr/>
    </dgm:pt>
    <dgm:pt modelId="{F15A0093-64C9-49BC-8882-C4249DEC3147}" type="pres">
      <dgm:prSet presAssocID="{79D8C6DB-B58D-403B-887A-D08929E3435B}" presName="linearProcess" presStyleCnt="0"/>
      <dgm:spPr/>
    </dgm:pt>
    <dgm:pt modelId="{7621235F-85F2-4811-AB59-669D2E870BB7}" type="pres">
      <dgm:prSet presAssocID="{B9ADE557-0849-4EE9-9C7A-5C0FBC04029B}" presName="textNode" presStyleLbl="node1" presStyleIdx="0" presStyleCnt="4" custScaleX="80114" custLinFactNeighborX="-25552">
        <dgm:presLayoutVars>
          <dgm:bulletEnabled val="1"/>
        </dgm:presLayoutVars>
      </dgm:prSet>
      <dgm:spPr/>
      <dgm:t>
        <a:bodyPr/>
        <a:lstStyle/>
        <a:p>
          <a:endParaRPr lang="es-ES"/>
        </a:p>
      </dgm:t>
    </dgm:pt>
    <dgm:pt modelId="{87940328-9A7B-4164-8065-D89CCCDAD46D}" type="pres">
      <dgm:prSet presAssocID="{C8DD0F14-95F6-47A7-A706-56586D00B6F6}" presName="sibTrans" presStyleCnt="0"/>
      <dgm:spPr/>
    </dgm:pt>
    <dgm:pt modelId="{9B26E98A-38AE-4473-9AC0-B59CFEA49FE3}" type="pres">
      <dgm:prSet presAssocID="{F03E0FA3-F27D-46CB-B482-514413730CD0}" presName="textNode" presStyleLbl="node1" presStyleIdx="1" presStyleCnt="4" custScaleX="100718" custLinFactNeighborX="-11610">
        <dgm:presLayoutVars>
          <dgm:bulletEnabled val="1"/>
        </dgm:presLayoutVars>
      </dgm:prSet>
      <dgm:spPr/>
      <dgm:t>
        <a:bodyPr/>
        <a:lstStyle/>
        <a:p>
          <a:endParaRPr lang="es-ES"/>
        </a:p>
      </dgm:t>
    </dgm:pt>
    <dgm:pt modelId="{FB47B483-DBBF-44F7-8DF0-A51E00773E8C}" type="pres">
      <dgm:prSet presAssocID="{FA3F3312-D50E-4A19-B7DF-3642C11CC5EE}" presName="sibTrans" presStyleCnt="0"/>
      <dgm:spPr/>
    </dgm:pt>
    <dgm:pt modelId="{F7857C90-27BE-4532-A452-4B70E2F99239}" type="pres">
      <dgm:prSet presAssocID="{B1ADA8E2-18AE-4E66-A3A9-1EC24B360E95}" presName="textNode" presStyleLbl="node1" presStyleIdx="2" presStyleCnt="4" custScaleX="111372">
        <dgm:presLayoutVars>
          <dgm:bulletEnabled val="1"/>
        </dgm:presLayoutVars>
      </dgm:prSet>
      <dgm:spPr/>
      <dgm:t>
        <a:bodyPr/>
        <a:lstStyle/>
        <a:p>
          <a:endParaRPr lang="es-ES"/>
        </a:p>
      </dgm:t>
    </dgm:pt>
    <dgm:pt modelId="{F9BFBB5C-3630-4E6F-B442-234DE4431CF0}" type="pres">
      <dgm:prSet presAssocID="{B21A7B23-28E7-4902-8CFB-7911396597C1}" presName="sibTrans" presStyleCnt="0"/>
      <dgm:spPr/>
    </dgm:pt>
    <dgm:pt modelId="{914C1F98-7B7D-47E6-AD8B-024EFFBAF80E}" type="pres">
      <dgm:prSet presAssocID="{AEF0A6FF-6005-49B4-B0E6-88B2467C4A97}" presName="textNode" presStyleLbl="node1" presStyleIdx="3" presStyleCnt="4" custScaleX="109685">
        <dgm:presLayoutVars>
          <dgm:bulletEnabled val="1"/>
        </dgm:presLayoutVars>
      </dgm:prSet>
      <dgm:spPr/>
      <dgm:t>
        <a:bodyPr/>
        <a:lstStyle/>
        <a:p>
          <a:endParaRPr lang="es-ES"/>
        </a:p>
      </dgm:t>
    </dgm:pt>
  </dgm:ptLst>
  <dgm:cxnLst>
    <dgm:cxn modelId="{46499AA3-C3DC-411B-9080-848D1730B469}" type="presOf" srcId="{F03E0FA3-F27D-46CB-B482-514413730CD0}" destId="{9B26E98A-38AE-4473-9AC0-B59CFEA49FE3}" srcOrd="0" destOrd="0" presId="urn:microsoft.com/office/officeart/2005/8/layout/hProcess9"/>
    <dgm:cxn modelId="{244A0926-6672-4B3C-BDBA-072721561807}" srcId="{79D8C6DB-B58D-403B-887A-D08929E3435B}" destId="{F03E0FA3-F27D-46CB-B482-514413730CD0}" srcOrd="1" destOrd="0" parTransId="{E79C7ED9-2A62-4104-B88E-60E8AA903627}" sibTransId="{FA3F3312-D50E-4A19-B7DF-3642C11CC5EE}"/>
    <dgm:cxn modelId="{B2F4B549-E04E-4CA1-B3C3-A5517BD4B772}" type="presOf" srcId="{B9ADE557-0849-4EE9-9C7A-5C0FBC04029B}" destId="{7621235F-85F2-4811-AB59-669D2E870BB7}" srcOrd="0" destOrd="0" presId="urn:microsoft.com/office/officeart/2005/8/layout/hProcess9"/>
    <dgm:cxn modelId="{6110B2BA-EA4D-4609-BE0D-625A47AE12A4}" srcId="{79D8C6DB-B58D-403B-887A-D08929E3435B}" destId="{B9ADE557-0849-4EE9-9C7A-5C0FBC04029B}" srcOrd="0" destOrd="0" parTransId="{DE079EF7-B04D-4D0A-B97E-633DF905DB34}" sibTransId="{C8DD0F14-95F6-47A7-A706-56586D00B6F6}"/>
    <dgm:cxn modelId="{EA9BAE84-FCD7-4FB4-9EF6-98C4F4FD6942}" srcId="{79D8C6DB-B58D-403B-887A-D08929E3435B}" destId="{B1ADA8E2-18AE-4E66-A3A9-1EC24B360E95}" srcOrd="2" destOrd="0" parTransId="{4AC33DD5-055C-4E22-836D-FDB79B3C3461}" sibTransId="{B21A7B23-28E7-4902-8CFB-7911396597C1}"/>
    <dgm:cxn modelId="{797A81D1-1EB9-4C84-8AE2-9C5CA2E75030}" srcId="{79D8C6DB-B58D-403B-887A-D08929E3435B}" destId="{AEF0A6FF-6005-49B4-B0E6-88B2467C4A97}" srcOrd="3" destOrd="0" parTransId="{31CFCB5E-8F8D-4C94-8F9C-6CBC1C9F5BC0}" sibTransId="{F11E4EE1-011C-4CB7-AB3F-0DDF7BA53360}"/>
    <dgm:cxn modelId="{60F563F0-50D9-40B1-A9B5-B0377F8E0CF7}" type="presOf" srcId="{AEF0A6FF-6005-49B4-B0E6-88B2467C4A97}" destId="{914C1F98-7B7D-47E6-AD8B-024EFFBAF80E}" srcOrd="0" destOrd="0" presId="urn:microsoft.com/office/officeart/2005/8/layout/hProcess9"/>
    <dgm:cxn modelId="{B97C2FD4-36FF-4B88-AFC0-41388942D4D4}" type="presOf" srcId="{B1ADA8E2-18AE-4E66-A3A9-1EC24B360E95}" destId="{F7857C90-27BE-4532-A452-4B70E2F99239}" srcOrd="0" destOrd="0" presId="urn:microsoft.com/office/officeart/2005/8/layout/hProcess9"/>
    <dgm:cxn modelId="{48F0B8C8-1406-429C-BF01-8AD023C8354A}" type="presOf" srcId="{79D8C6DB-B58D-403B-887A-D08929E3435B}" destId="{00E099D4-C599-427F-B64A-397E9174A5FC}" srcOrd="0" destOrd="0" presId="urn:microsoft.com/office/officeart/2005/8/layout/hProcess9"/>
    <dgm:cxn modelId="{1090D2F4-F843-4FE0-9658-72D4C765F024}" type="presParOf" srcId="{00E099D4-C599-427F-B64A-397E9174A5FC}" destId="{84750364-A0DB-4F6B-9681-1DD9F9438969}" srcOrd="0" destOrd="0" presId="urn:microsoft.com/office/officeart/2005/8/layout/hProcess9"/>
    <dgm:cxn modelId="{F9B596A9-DFC6-45D2-BCA9-0BFCC982025F}" type="presParOf" srcId="{00E099D4-C599-427F-B64A-397E9174A5FC}" destId="{F15A0093-64C9-49BC-8882-C4249DEC3147}" srcOrd="1" destOrd="0" presId="urn:microsoft.com/office/officeart/2005/8/layout/hProcess9"/>
    <dgm:cxn modelId="{AD3E68B0-A084-4D06-AAC2-C200D5E02123}" type="presParOf" srcId="{F15A0093-64C9-49BC-8882-C4249DEC3147}" destId="{7621235F-85F2-4811-AB59-669D2E870BB7}" srcOrd="0" destOrd="0" presId="urn:microsoft.com/office/officeart/2005/8/layout/hProcess9"/>
    <dgm:cxn modelId="{7899C899-33AC-4272-82E7-31361A5F257C}" type="presParOf" srcId="{F15A0093-64C9-49BC-8882-C4249DEC3147}" destId="{87940328-9A7B-4164-8065-D89CCCDAD46D}" srcOrd="1" destOrd="0" presId="urn:microsoft.com/office/officeart/2005/8/layout/hProcess9"/>
    <dgm:cxn modelId="{D9C2BAF5-112F-4B14-80E4-597FF0C085E8}" type="presParOf" srcId="{F15A0093-64C9-49BC-8882-C4249DEC3147}" destId="{9B26E98A-38AE-4473-9AC0-B59CFEA49FE3}" srcOrd="2" destOrd="0" presId="urn:microsoft.com/office/officeart/2005/8/layout/hProcess9"/>
    <dgm:cxn modelId="{B653F9BF-227C-4CBD-AAE0-B60DC5FB0959}" type="presParOf" srcId="{F15A0093-64C9-49BC-8882-C4249DEC3147}" destId="{FB47B483-DBBF-44F7-8DF0-A51E00773E8C}" srcOrd="3" destOrd="0" presId="urn:microsoft.com/office/officeart/2005/8/layout/hProcess9"/>
    <dgm:cxn modelId="{9337D334-A1C7-45D8-B31D-00A633038343}" type="presParOf" srcId="{F15A0093-64C9-49BC-8882-C4249DEC3147}" destId="{F7857C90-27BE-4532-A452-4B70E2F99239}" srcOrd="4" destOrd="0" presId="urn:microsoft.com/office/officeart/2005/8/layout/hProcess9"/>
    <dgm:cxn modelId="{90816E4F-D48D-4B05-BEC8-DAD6A69B19DB}" type="presParOf" srcId="{F15A0093-64C9-49BC-8882-C4249DEC3147}" destId="{F9BFBB5C-3630-4E6F-B442-234DE4431CF0}" srcOrd="5" destOrd="0" presId="urn:microsoft.com/office/officeart/2005/8/layout/hProcess9"/>
    <dgm:cxn modelId="{3E02F40B-19CE-4884-9E9C-CB2528044726}" type="presParOf" srcId="{F15A0093-64C9-49BC-8882-C4249DEC3147}" destId="{914C1F98-7B7D-47E6-AD8B-024EFFBAF80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E93B8-E0B8-4AC9-BABF-BA8E0810E027}"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s-ES"/>
        </a:p>
      </dgm:t>
    </dgm:pt>
    <dgm:pt modelId="{4368F45B-AC13-43B6-BAA8-C264851C82D1}">
      <dgm:prSet custT="1"/>
      <dgm:spPr/>
      <dgm:t>
        <a:bodyPr/>
        <a:lstStyle/>
        <a:p>
          <a:pPr rtl="0"/>
          <a:r>
            <a:rPr lang="es-ES" sz="2800" b="1" noProof="0" dirty="0" smtClean="0">
              <a:solidFill>
                <a:schemeClr val="bg2">
                  <a:lumMod val="10000"/>
                </a:schemeClr>
              </a:solidFill>
              <a:latin typeface="+mj-lt"/>
            </a:rPr>
            <a:t>Objetivos temáticos</a:t>
          </a:r>
          <a:endParaRPr lang="es-ES" sz="2800" b="1" noProof="0" dirty="0">
            <a:solidFill>
              <a:schemeClr val="bg2">
                <a:lumMod val="10000"/>
              </a:schemeClr>
            </a:solidFill>
            <a:latin typeface="+mj-lt"/>
          </a:endParaRPr>
        </a:p>
      </dgm:t>
    </dgm:pt>
    <dgm:pt modelId="{AF0C6E56-FD38-46DB-B2B0-0A9AB64A7A22}" type="parTrans" cxnId="{421CFD73-91AF-4F39-85A5-8D97B78A008A}">
      <dgm:prSet/>
      <dgm:spPr/>
      <dgm:t>
        <a:bodyPr/>
        <a:lstStyle/>
        <a:p>
          <a:endParaRPr lang="es-ES"/>
        </a:p>
      </dgm:t>
    </dgm:pt>
    <dgm:pt modelId="{9CC82824-2D27-49EB-888E-BF50474FCE6F}" type="sibTrans" cxnId="{421CFD73-91AF-4F39-85A5-8D97B78A008A}">
      <dgm:prSet/>
      <dgm:spPr/>
      <dgm:t>
        <a:bodyPr/>
        <a:lstStyle/>
        <a:p>
          <a:endParaRPr lang="es-ES"/>
        </a:p>
      </dgm:t>
    </dgm:pt>
    <dgm:pt modelId="{F5F92F44-271C-46E6-ADBF-636E0AD1241B}">
      <dgm:prSet custT="1"/>
      <dgm:spPr/>
      <dgm:t>
        <a:bodyPr/>
        <a:lstStyle/>
        <a:p>
          <a:pPr rtl="0"/>
          <a:r>
            <a:rPr lang="es-ES" sz="2400" b="1" noProof="0" dirty="0" smtClean="0">
              <a:solidFill>
                <a:schemeClr val="bg2">
                  <a:lumMod val="10000"/>
                </a:schemeClr>
              </a:solidFill>
              <a:latin typeface="+mj-lt"/>
            </a:rPr>
            <a:t>Prioridades de inversión</a:t>
          </a:r>
          <a:endParaRPr lang="es-ES" sz="2400" b="1" noProof="0" dirty="0">
            <a:solidFill>
              <a:schemeClr val="bg2">
                <a:lumMod val="10000"/>
              </a:schemeClr>
            </a:solidFill>
            <a:latin typeface="+mj-lt"/>
          </a:endParaRPr>
        </a:p>
      </dgm:t>
    </dgm:pt>
    <dgm:pt modelId="{B392DA4E-F9AC-4359-BB6C-43C6E8163E95}" type="parTrans" cxnId="{9DC6D7E9-D271-4EB4-A165-80823D7F5143}">
      <dgm:prSet/>
      <dgm:spPr/>
      <dgm:t>
        <a:bodyPr/>
        <a:lstStyle/>
        <a:p>
          <a:endParaRPr lang="es-ES"/>
        </a:p>
      </dgm:t>
    </dgm:pt>
    <dgm:pt modelId="{A44C8DED-980D-4E29-B4A1-993EADAD14E9}" type="sibTrans" cxnId="{9DC6D7E9-D271-4EB4-A165-80823D7F5143}">
      <dgm:prSet/>
      <dgm:spPr/>
      <dgm:t>
        <a:bodyPr/>
        <a:lstStyle/>
        <a:p>
          <a:endParaRPr lang="es-ES"/>
        </a:p>
      </dgm:t>
    </dgm:pt>
    <dgm:pt modelId="{E38B04E9-7C14-48E3-8B27-7836B36D619C}">
      <dgm:prSet/>
      <dgm:spPr/>
      <dgm:t>
        <a:bodyPr/>
        <a:lstStyle/>
        <a:p>
          <a:pPr rtl="0"/>
          <a:r>
            <a:rPr lang="es-ES" b="1" noProof="0" dirty="0" smtClean="0">
              <a:solidFill>
                <a:schemeClr val="bg2">
                  <a:lumMod val="10000"/>
                </a:schemeClr>
              </a:solidFill>
              <a:latin typeface="+mj-lt"/>
            </a:rPr>
            <a:t>Objetivos específicos</a:t>
          </a:r>
          <a:endParaRPr lang="es-ES" b="1" noProof="0" dirty="0">
            <a:solidFill>
              <a:schemeClr val="bg2">
                <a:lumMod val="10000"/>
              </a:schemeClr>
            </a:solidFill>
            <a:latin typeface="+mj-lt"/>
          </a:endParaRPr>
        </a:p>
      </dgm:t>
    </dgm:pt>
    <dgm:pt modelId="{21DB120F-7567-4B57-AA0C-AE135426C662}" type="parTrans" cxnId="{0013FA24-9C9C-462F-8F34-6BBC958F04DD}">
      <dgm:prSet/>
      <dgm:spPr/>
      <dgm:t>
        <a:bodyPr/>
        <a:lstStyle/>
        <a:p>
          <a:endParaRPr lang="es-ES"/>
        </a:p>
      </dgm:t>
    </dgm:pt>
    <dgm:pt modelId="{9D75C9BF-5468-4B9C-AB93-E5653DD8CA18}" type="sibTrans" cxnId="{0013FA24-9C9C-462F-8F34-6BBC958F04DD}">
      <dgm:prSet/>
      <dgm:spPr/>
      <dgm:t>
        <a:bodyPr/>
        <a:lstStyle/>
        <a:p>
          <a:endParaRPr lang="es-ES"/>
        </a:p>
      </dgm:t>
    </dgm:pt>
    <dgm:pt modelId="{EFB31FCB-F9FC-43F5-8D7F-F674DBDC79A6}">
      <dgm:prSet custT="1"/>
      <dgm:spPr/>
      <dgm:t>
        <a:bodyPr/>
        <a:lstStyle/>
        <a:p>
          <a:pPr rtl="0"/>
          <a:r>
            <a:rPr lang="es-ES" sz="3200" b="1" noProof="0" dirty="0" smtClean="0">
              <a:solidFill>
                <a:schemeClr val="bg2">
                  <a:lumMod val="10000"/>
                </a:schemeClr>
              </a:solidFill>
              <a:latin typeface="+mj-lt"/>
            </a:rPr>
            <a:t>EJE</a:t>
          </a:r>
          <a:endParaRPr lang="es-ES" sz="2500" b="1" noProof="0" dirty="0">
            <a:solidFill>
              <a:schemeClr val="bg2">
                <a:lumMod val="10000"/>
              </a:schemeClr>
            </a:solidFill>
            <a:latin typeface="+mj-lt"/>
          </a:endParaRPr>
        </a:p>
      </dgm:t>
    </dgm:pt>
    <dgm:pt modelId="{BD196F51-8EB4-4122-9E4E-2FC83679525E}" type="parTrans" cxnId="{9B353486-48A7-4F44-806B-208B95F1685F}">
      <dgm:prSet/>
      <dgm:spPr/>
      <dgm:t>
        <a:bodyPr/>
        <a:lstStyle/>
        <a:p>
          <a:endParaRPr lang="es-ES"/>
        </a:p>
      </dgm:t>
    </dgm:pt>
    <dgm:pt modelId="{2DF57ECD-5791-438C-820D-E3387B54A05D}" type="sibTrans" cxnId="{9B353486-48A7-4F44-806B-208B95F1685F}">
      <dgm:prSet/>
      <dgm:spPr/>
      <dgm:t>
        <a:bodyPr/>
        <a:lstStyle/>
        <a:p>
          <a:endParaRPr lang="es-ES"/>
        </a:p>
      </dgm:t>
    </dgm:pt>
    <dgm:pt modelId="{81B271CB-9B96-4165-BBA1-A78D1421E54B}" type="pres">
      <dgm:prSet presAssocID="{725E93B8-E0B8-4AC9-BABF-BA8E0810E027}" presName="CompostProcess" presStyleCnt="0">
        <dgm:presLayoutVars>
          <dgm:dir/>
          <dgm:resizeHandles val="exact"/>
        </dgm:presLayoutVars>
      </dgm:prSet>
      <dgm:spPr/>
      <dgm:t>
        <a:bodyPr/>
        <a:lstStyle/>
        <a:p>
          <a:endParaRPr lang="es-ES"/>
        </a:p>
      </dgm:t>
    </dgm:pt>
    <dgm:pt modelId="{DE2F3C4B-453F-4F7A-A9D4-CBA54C2B223B}" type="pres">
      <dgm:prSet presAssocID="{725E93B8-E0B8-4AC9-BABF-BA8E0810E027}" presName="arrow" presStyleLbl="bgShp" presStyleIdx="0" presStyleCnt="1"/>
      <dgm:spPr/>
    </dgm:pt>
    <dgm:pt modelId="{BFEBFB4B-6B4C-42C2-8529-B8EEC854D560}" type="pres">
      <dgm:prSet presAssocID="{725E93B8-E0B8-4AC9-BABF-BA8E0810E027}" presName="linearProcess" presStyleCnt="0"/>
      <dgm:spPr/>
    </dgm:pt>
    <dgm:pt modelId="{26BB4680-90AA-4950-8B19-970FE17BE4B5}" type="pres">
      <dgm:prSet presAssocID="{EFB31FCB-F9FC-43F5-8D7F-F674DBDC79A6}" presName="textNode" presStyleLbl="node1" presStyleIdx="0" presStyleCnt="4">
        <dgm:presLayoutVars>
          <dgm:bulletEnabled val="1"/>
        </dgm:presLayoutVars>
      </dgm:prSet>
      <dgm:spPr/>
      <dgm:t>
        <a:bodyPr/>
        <a:lstStyle/>
        <a:p>
          <a:endParaRPr lang="es-ES"/>
        </a:p>
      </dgm:t>
    </dgm:pt>
    <dgm:pt modelId="{6F2B5A9A-EE41-47E2-979F-723BC67A8663}" type="pres">
      <dgm:prSet presAssocID="{2DF57ECD-5791-438C-820D-E3387B54A05D}" presName="sibTrans" presStyleCnt="0"/>
      <dgm:spPr/>
    </dgm:pt>
    <dgm:pt modelId="{D85A8CA1-38D0-43D3-8975-462F71479C39}" type="pres">
      <dgm:prSet presAssocID="{4368F45B-AC13-43B6-BAA8-C264851C82D1}" presName="textNode" presStyleLbl="node1" presStyleIdx="1" presStyleCnt="4">
        <dgm:presLayoutVars>
          <dgm:bulletEnabled val="1"/>
        </dgm:presLayoutVars>
      </dgm:prSet>
      <dgm:spPr/>
      <dgm:t>
        <a:bodyPr/>
        <a:lstStyle/>
        <a:p>
          <a:endParaRPr lang="es-ES"/>
        </a:p>
      </dgm:t>
    </dgm:pt>
    <dgm:pt modelId="{E15D8DA8-EA0D-4C58-8BFE-8FCADBA5422A}" type="pres">
      <dgm:prSet presAssocID="{9CC82824-2D27-49EB-888E-BF50474FCE6F}" presName="sibTrans" presStyleCnt="0"/>
      <dgm:spPr/>
    </dgm:pt>
    <dgm:pt modelId="{AA149C46-16F7-41E9-95B0-7824FF7AC7F1}" type="pres">
      <dgm:prSet presAssocID="{F5F92F44-271C-46E6-ADBF-636E0AD1241B}" presName="textNode" presStyleLbl="node1" presStyleIdx="2" presStyleCnt="4">
        <dgm:presLayoutVars>
          <dgm:bulletEnabled val="1"/>
        </dgm:presLayoutVars>
      </dgm:prSet>
      <dgm:spPr/>
      <dgm:t>
        <a:bodyPr/>
        <a:lstStyle/>
        <a:p>
          <a:endParaRPr lang="es-ES"/>
        </a:p>
      </dgm:t>
    </dgm:pt>
    <dgm:pt modelId="{ED4CDE86-8B35-4A55-9A95-2E8AEE8A10B0}" type="pres">
      <dgm:prSet presAssocID="{A44C8DED-980D-4E29-B4A1-993EADAD14E9}" presName="sibTrans" presStyleCnt="0"/>
      <dgm:spPr/>
    </dgm:pt>
    <dgm:pt modelId="{09E9B42A-1BA2-4EFE-806C-7339591AA6E0}" type="pres">
      <dgm:prSet presAssocID="{E38B04E9-7C14-48E3-8B27-7836B36D619C}" presName="textNode" presStyleLbl="node1" presStyleIdx="3" presStyleCnt="4">
        <dgm:presLayoutVars>
          <dgm:bulletEnabled val="1"/>
        </dgm:presLayoutVars>
      </dgm:prSet>
      <dgm:spPr/>
      <dgm:t>
        <a:bodyPr/>
        <a:lstStyle/>
        <a:p>
          <a:endParaRPr lang="es-ES"/>
        </a:p>
      </dgm:t>
    </dgm:pt>
  </dgm:ptLst>
  <dgm:cxnLst>
    <dgm:cxn modelId="{B91ED141-B24B-4E50-8FBB-4FCE0439E9FB}" type="presOf" srcId="{EFB31FCB-F9FC-43F5-8D7F-F674DBDC79A6}" destId="{26BB4680-90AA-4950-8B19-970FE17BE4B5}" srcOrd="0" destOrd="0" presId="urn:microsoft.com/office/officeart/2005/8/layout/hProcess9"/>
    <dgm:cxn modelId="{421CFD73-91AF-4F39-85A5-8D97B78A008A}" srcId="{725E93B8-E0B8-4AC9-BABF-BA8E0810E027}" destId="{4368F45B-AC13-43B6-BAA8-C264851C82D1}" srcOrd="1" destOrd="0" parTransId="{AF0C6E56-FD38-46DB-B2B0-0A9AB64A7A22}" sibTransId="{9CC82824-2D27-49EB-888E-BF50474FCE6F}"/>
    <dgm:cxn modelId="{B865C7E6-3A3D-4A50-9880-FD229DA2A210}" type="presOf" srcId="{E38B04E9-7C14-48E3-8B27-7836B36D619C}" destId="{09E9B42A-1BA2-4EFE-806C-7339591AA6E0}" srcOrd="0" destOrd="0" presId="urn:microsoft.com/office/officeart/2005/8/layout/hProcess9"/>
    <dgm:cxn modelId="{88B517B1-39EF-437A-A6EA-78DBDF978B6E}" type="presOf" srcId="{F5F92F44-271C-46E6-ADBF-636E0AD1241B}" destId="{AA149C46-16F7-41E9-95B0-7824FF7AC7F1}" srcOrd="0" destOrd="0" presId="urn:microsoft.com/office/officeart/2005/8/layout/hProcess9"/>
    <dgm:cxn modelId="{46B5B12D-17B0-4802-8DB9-51D93DCC9D58}" type="presOf" srcId="{4368F45B-AC13-43B6-BAA8-C264851C82D1}" destId="{D85A8CA1-38D0-43D3-8975-462F71479C39}" srcOrd="0" destOrd="0" presId="urn:microsoft.com/office/officeart/2005/8/layout/hProcess9"/>
    <dgm:cxn modelId="{9DC6D7E9-D271-4EB4-A165-80823D7F5143}" srcId="{725E93B8-E0B8-4AC9-BABF-BA8E0810E027}" destId="{F5F92F44-271C-46E6-ADBF-636E0AD1241B}" srcOrd="2" destOrd="0" parTransId="{B392DA4E-F9AC-4359-BB6C-43C6E8163E95}" sibTransId="{A44C8DED-980D-4E29-B4A1-993EADAD14E9}"/>
    <dgm:cxn modelId="{9B353486-48A7-4F44-806B-208B95F1685F}" srcId="{725E93B8-E0B8-4AC9-BABF-BA8E0810E027}" destId="{EFB31FCB-F9FC-43F5-8D7F-F674DBDC79A6}" srcOrd="0" destOrd="0" parTransId="{BD196F51-8EB4-4122-9E4E-2FC83679525E}" sibTransId="{2DF57ECD-5791-438C-820D-E3387B54A05D}"/>
    <dgm:cxn modelId="{83B12E81-2A9A-4772-90EC-710117D3EB7B}" type="presOf" srcId="{725E93B8-E0B8-4AC9-BABF-BA8E0810E027}" destId="{81B271CB-9B96-4165-BBA1-A78D1421E54B}" srcOrd="0" destOrd="0" presId="urn:microsoft.com/office/officeart/2005/8/layout/hProcess9"/>
    <dgm:cxn modelId="{0013FA24-9C9C-462F-8F34-6BBC958F04DD}" srcId="{725E93B8-E0B8-4AC9-BABF-BA8E0810E027}" destId="{E38B04E9-7C14-48E3-8B27-7836B36D619C}" srcOrd="3" destOrd="0" parTransId="{21DB120F-7567-4B57-AA0C-AE135426C662}" sibTransId="{9D75C9BF-5468-4B9C-AB93-E5653DD8CA18}"/>
    <dgm:cxn modelId="{36E7201E-E30D-4573-983B-318908D39EF4}" type="presParOf" srcId="{81B271CB-9B96-4165-BBA1-A78D1421E54B}" destId="{DE2F3C4B-453F-4F7A-A9D4-CBA54C2B223B}" srcOrd="0" destOrd="0" presId="urn:microsoft.com/office/officeart/2005/8/layout/hProcess9"/>
    <dgm:cxn modelId="{E6CB8C80-BBDC-4F47-99C4-6C7950BBFBAD}" type="presParOf" srcId="{81B271CB-9B96-4165-BBA1-A78D1421E54B}" destId="{BFEBFB4B-6B4C-42C2-8529-B8EEC854D560}" srcOrd="1" destOrd="0" presId="urn:microsoft.com/office/officeart/2005/8/layout/hProcess9"/>
    <dgm:cxn modelId="{FEACB574-BE82-4CEE-A1AB-730A8EB7872B}" type="presParOf" srcId="{BFEBFB4B-6B4C-42C2-8529-B8EEC854D560}" destId="{26BB4680-90AA-4950-8B19-970FE17BE4B5}" srcOrd="0" destOrd="0" presId="urn:microsoft.com/office/officeart/2005/8/layout/hProcess9"/>
    <dgm:cxn modelId="{8F866A48-8185-47AD-B80B-8FB0045AA62E}" type="presParOf" srcId="{BFEBFB4B-6B4C-42C2-8529-B8EEC854D560}" destId="{6F2B5A9A-EE41-47E2-979F-723BC67A8663}" srcOrd="1" destOrd="0" presId="urn:microsoft.com/office/officeart/2005/8/layout/hProcess9"/>
    <dgm:cxn modelId="{FA77BBC4-6E88-4631-8A5B-04D59513EFD1}" type="presParOf" srcId="{BFEBFB4B-6B4C-42C2-8529-B8EEC854D560}" destId="{D85A8CA1-38D0-43D3-8975-462F71479C39}" srcOrd="2" destOrd="0" presId="urn:microsoft.com/office/officeart/2005/8/layout/hProcess9"/>
    <dgm:cxn modelId="{696A7AFB-018E-449F-ADA0-39BBCD8E491D}" type="presParOf" srcId="{BFEBFB4B-6B4C-42C2-8529-B8EEC854D560}" destId="{E15D8DA8-EA0D-4C58-8BFE-8FCADBA5422A}" srcOrd="3" destOrd="0" presId="urn:microsoft.com/office/officeart/2005/8/layout/hProcess9"/>
    <dgm:cxn modelId="{CE767042-A3F9-4734-8458-A7580A8134B8}" type="presParOf" srcId="{BFEBFB4B-6B4C-42C2-8529-B8EEC854D560}" destId="{AA149C46-16F7-41E9-95B0-7824FF7AC7F1}" srcOrd="4" destOrd="0" presId="urn:microsoft.com/office/officeart/2005/8/layout/hProcess9"/>
    <dgm:cxn modelId="{577F54D6-E7AB-48E9-8A71-5CC755507082}" type="presParOf" srcId="{BFEBFB4B-6B4C-42C2-8529-B8EEC854D560}" destId="{ED4CDE86-8B35-4A55-9A95-2E8AEE8A10B0}" srcOrd="5" destOrd="0" presId="urn:microsoft.com/office/officeart/2005/8/layout/hProcess9"/>
    <dgm:cxn modelId="{8D6551EF-F4E1-4F8F-8D53-C83F8A6AB63B}" type="presParOf" srcId="{BFEBFB4B-6B4C-42C2-8529-B8EEC854D560}" destId="{09E9B42A-1BA2-4EFE-806C-7339591AA6E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D8C6DB-B58D-403B-887A-D08929E3435B}" type="doc">
      <dgm:prSet loTypeId="urn:microsoft.com/office/officeart/2005/8/layout/hProcess9" loCatId="process" qsTypeId="urn:microsoft.com/office/officeart/2005/8/quickstyle/simple1" qsCatId="simple" csTypeId="urn:microsoft.com/office/officeart/2005/8/colors/colorful1#1" csCatId="colorful" phldr="1"/>
      <dgm:spPr/>
      <dgm:t>
        <a:bodyPr/>
        <a:lstStyle/>
        <a:p>
          <a:endParaRPr lang="es-ES"/>
        </a:p>
      </dgm:t>
    </dgm:pt>
    <dgm:pt modelId="{B9ADE557-0849-4EE9-9C7A-5C0FBC04029B}">
      <dgm:prSet custT="1"/>
      <dgm:spPr>
        <a:solidFill>
          <a:srgbClr val="FF9933"/>
        </a:solidFill>
      </dgm:spPr>
      <dgm:t>
        <a:bodyPr/>
        <a:lstStyle/>
        <a:p>
          <a:pPr rtl="0"/>
          <a:r>
            <a:rPr lang="es-ES_tradnl" sz="2000" b="1" dirty="0" smtClean="0">
              <a:solidFill>
                <a:schemeClr val="accent1">
                  <a:lumMod val="75000"/>
                </a:schemeClr>
              </a:solidFill>
              <a:latin typeface="+mj-lt"/>
            </a:rPr>
            <a:t>DAFO</a:t>
          </a:r>
          <a:endParaRPr lang="es-ES" sz="2000" b="1" dirty="0">
            <a:solidFill>
              <a:schemeClr val="accent1">
                <a:lumMod val="75000"/>
              </a:schemeClr>
            </a:solidFill>
            <a:latin typeface="+mj-lt"/>
          </a:endParaRPr>
        </a:p>
      </dgm:t>
    </dgm:pt>
    <dgm:pt modelId="{DE079EF7-B04D-4D0A-B97E-633DF905DB34}" type="parTrans" cxnId="{6110B2BA-EA4D-4609-BE0D-625A47AE12A4}">
      <dgm:prSet/>
      <dgm:spPr/>
      <dgm:t>
        <a:bodyPr/>
        <a:lstStyle/>
        <a:p>
          <a:endParaRPr lang="es-ES"/>
        </a:p>
      </dgm:t>
    </dgm:pt>
    <dgm:pt modelId="{C8DD0F14-95F6-47A7-A706-56586D00B6F6}" type="sibTrans" cxnId="{6110B2BA-EA4D-4609-BE0D-625A47AE12A4}">
      <dgm:prSet/>
      <dgm:spPr/>
      <dgm:t>
        <a:bodyPr/>
        <a:lstStyle/>
        <a:p>
          <a:endParaRPr lang="es-ES"/>
        </a:p>
      </dgm:t>
    </dgm:pt>
    <dgm:pt modelId="{F03E0FA3-F27D-46CB-B482-514413730CD0}">
      <dgm:prSet custT="1"/>
      <dgm:spPr/>
      <dgm:t>
        <a:bodyPr/>
        <a:lstStyle/>
        <a:p>
          <a:pPr rtl="0"/>
          <a:r>
            <a:rPr lang="es-ES_tradnl" sz="2000" b="1" dirty="0" smtClean="0">
              <a:solidFill>
                <a:schemeClr val="accent1">
                  <a:lumMod val="75000"/>
                </a:schemeClr>
              </a:solidFill>
              <a:latin typeface="+mj-lt"/>
            </a:rPr>
            <a:t>RETOS A ABORDAR</a:t>
          </a:r>
          <a:endParaRPr lang="es-ES" sz="2000" b="1" dirty="0">
            <a:solidFill>
              <a:schemeClr val="accent1">
                <a:lumMod val="75000"/>
              </a:schemeClr>
            </a:solidFill>
            <a:latin typeface="+mj-lt"/>
          </a:endParaRPr>
        </a:p>
      </dgm:t>
    </dgm:pt>
    <dgm:pt modelId="{E79C7ED9-2A62-4104-B88E-60E8AA903627}" type="parTrans" cxnId="{244A0926-6672-4B3C-BDBA-072721561807}">
      <dgm:prSet/>
      <dgm:spPr/>
      <dgm:t>
        <a:bodyPr/>
        <a:lstStyle/>
        <a:p>
          <a:endParaRPr lang="es-ES"/>
        </a:p>
      </dgm:t>
    </dgm:pt>
    <dgm:pt modelId="{FA3F3312-D50E-4A19-B7DF-3642C11CC5EE}" type="sibTrans" cxnId="{244A0926-6672-4B3C-BDBA-072721561807}">
      <dgm:prSet/>
      <dgm:spPr/>
      <dgm:t>
        <a:bodyPr/>
        <a:lstStyle/>
        <a:p>
          <a:endParaRPr lang="es-ES"/>
        </a:p>
      </dgm:t>
    </dgm:pt>
    <dgm:pt modelId="{B1ADA8E2-18AE-4E66-A3A9-1EC24B360E95}">
      <dgm:prSet custT="1"/>
      <dgm:spPr/>
      <dgm:t>
        <a:bodyPr/>
        <a:lstStyle/>
        <a:p>
          <a:pPr rtl="0"/>
          <a:r>
            <a:rPr lang="es-ES_tradnl" sz="2000" b="1" dirty="0" smtClean="0">
              <a:solidFill>
                <a:schemeClr val="accent1">
                  <a:lumMod val="75000"/>
                </a:schemeClr>
              </a:solidFill>
              <a:latin typeface="+mj-lt"/>
            </a:rPr>
            <a:t>RESULTADO ESPERADO</a:t>
          </a:r>
          <a:endParaRPr lang="es-ES" sz="2000" b="1" dirty="0">
            <a:solidFill>
              <a:schemeClr val="accent1">
                <a:lumMod val="75000"/>
              </a:schemeClr>
            </a:solidFill>
            <a:latin typeface="+mj-lt"/>
          </a:endParaRPr>
        </a:p>
      </dgm:t>
    </dgm:pt>
    <dgm:pt modelId="{4AC33DD5-055C-4E22-836D-FDB79B3C3461}" type="parTrans" cxnId="{EA9BAE84-FCD7-4FB4-9EF6-98C4F4FD6942}">
      <dgm:prSet/>
      <dgm:spPr/>
      <dgm:t>
        <a:bodyPr/>
        <a:lstStyle/>
        <a:p>
          <a:endParaRPr lang="es-ES"/>
        </a:p>
      </dgm:t>
    </dgm:pt>
    <dgm:pt modelId="{B21A7B23-28E7-4902-8CFB-7911396597C1}" type="sibTrans" cxnId="{EA9BAE84-FCD7-4FB4-9EF6-98C4F4FD6942}">
      <dgm:prSet/>
      <dgm:spPr/>
      <dgm:t>
        <a:bodyPr/>
        <a:lstStyle/>
        <a:p>
          <a:endParaRPr lang="es-ES"/>
        </a:p>
      </dgm:t>
    </dgm:pt>
    <dgm:pt modelId="{AEF0A6FF-6005-49B4-B0E6-88B2467C4A97}">
      <dgm:prSet custT="1"/>
      <dgm:spPr/>
      <dgm:t>
        <a:bodyPr/>
        <a:lstStyle/>
        <a:p>
          <a:pPr rtl="0"/>
          <a:r>
            <a:rPr lang="es-ES_tradnl" sz="2000" b="1" dirty="0" smtClean="0">
              <a:solidFill>
                <a:schemeClr val="accent1">
                  <a:lumMod val="75000"/>
                </a:schemeClr>
              </a:solidFill>
              <a:latin typeface="+mj-lt"/>
            </a:rPr>
            <a:t>LÍNEAS DE ACTUACIÓN </a:t>
          </a:r>
          <a:endParaRPr lang="es-ES" sz="2000" b="1" dirty="0">
            <a:solidFill>
              <a:schemeClr val="accent1">
                <a:lumMod val="75000"/>
              </a:schemeClr>
            </a:solidFill>
            <a:latin typeface="+mj-lt"/>
          </a:endParaRPr>
        </a:p>
      </dgm:t>
    </dgm:pt>
    <dgm:pt modelId="{31CFCB5E-8F8D-4C94-8F9C-6CBC1C9F5BC0}" type="parTrans" cxnId="{797A81D1-1EB9-4C84-8AE2-9C5CA2E75030}">
      <dgm:prSet/>
      <dgm:spPr/>
      <dgm:t>
        <a:bodyPr/>
        <a:lstStyle/>
        <a:p>
          <a:endParaRPr lang="es-ES"/>
        </a:p>
      </dgm:t>
    </dgm:pt>
    <dgm:pt modelId="{F11E4EE1-011C-4CB7-AB3F-0DDF7BA53360}" type="sibTrans" cxnId="{797A81D1-1EB9-4C84-8AE2-9C5CA2E75030}">
      <dgm:prSet/>
      <dgm:spPr/>
      <dgm:t>
        <a:bodyPr/>
        <a:lstStyle/>
        <a:p>
          <a:endParaRPr lang="es-ES"/>
        </a:p>
      </dgm:t>
    </dgm:pt>
    <dgm:pt modelId="{00E099D4-C599-427F-B64A-397E9174A5FC}" type="pres">
      <dgm:prSet presAssocID="{79D8C6DB-B58D-403B-887A-D08929E3435B}" presName="CompostProcess" presStyleCnt="0">
        <dgm:presLayoutVars>
          <dgm:dir/>
          <dgm:resizeHandles val="exact"/>
        </dgm:presLayoutVars>
      </dgm:prSet>
      <dgm:spPr/>
      <dgm:t>
        <a:bodyPr/>
        <a:lstStyle/>
        <a:p>
          <a:endParaRPr lang="es-ES"/>
        </a:p>
      </dgm:t>
    </dgm:pt>
    <dgm:pt modelId="{84750364-A0DB-4F6B-9681-1DD9F9438969}" type="pres">
      <dgm:prSet presAssocID="{79D8C6DB-B58D-403B-887A-D08929E3435B}" presName="arrow" presStyleLbl="bgShp" presStyleIdx="0" presStyleCnt="1"/>
      <dgm:spPr/>
    </dgm:pt>
    <dgm:pt modelId="{F15A0093-64C9-49BC-8882-C4249DEC3147}" type="pres">
      <dgm:prSet presAssocID="{79D8C6DB-B58D-403B-887A-D08929E3435B}" presName="linearProcess" presStyleCnt="0"/>
      <dgm:spPr/>
    </dgm:pt>
    <dgm:pt modelId="{7621235F-85F2-4811-AB59-669D2E870BB7}" type="pres">
      <dgm:prSet presAssocID="{B9ADE557-0849-4EE9-9C7A-5C0FBC04029B}" presName="textNode" presStyleLbl="node1" presStyleIdx="0" presStyleCnt="4" custScaleX="80114" custLinFactNeighborX="-25552">
        <dgm:presLayoutVars>
          <dgm:bulletEnabled val="1"/>
        </dgm:presLayoutVars>
      </dgm:prSet>
      <dgm:spPr/>
      <dgm:t>
        <a:bodyPr/>
        <a:lstStyle/>
        <a:p>
          <a:endParaRPr lang="es-ES"/>
        </a:p>
      </dgm:t>
    </dgm:pt>
    <dgm:pt modelId="{87940328-9A7B-4164-8065-D89CCCDAD46D}" type="pres">
      <dgm:prSet presAssocID="{C8DD0F14-95F6-47A7-A706-56586D00B6F6}" presName="sibTrans" presStyleCnt="0"/>
      <dgm:spPr/>
    </dgm:pt>
    <dgm:pt modelId="{9B26E98A-38AE-4473-9AC0-B59CFEA49FE3}" type="pres">
      <dgm:prSet presAssocID="{F03E0FA3-F27D-46CB-B482-514413730CD0}" presName="textNode" presStyleLbl="node1" presStyleIdx="1" presStyleCnt="4" custScaleX="100718" custLinFactNeighborX="-11610">
        <dgm:presLayoutVars>
          <dgm:bulletEnabled val="1"/>
        </dgm:presLayoutVars>
      </dgm:prSet>
      <dgm:spPr/>
      <dgm:t>
        <a:bodyPr/>
        <a:lstStyle/>
        <a:p>
          <a:endParaRPr lang="es-ES"/>
        </a:p>
      </dgm:t>
    </dgm:pt>
    <dgm:pt modelId="{FB47B483-DBBF-44F7-8DF0-A51E00773E8C}" type="pres">
      <dgm:prSet presAssocID="{FA3F3312-D50E-4A19-B7DF-3642C11CC5EE}" presName="sibTrans" presStyleCnt="0"/>
      <dgm:spPr/>
    </dgm:pt>
    <dgm:pt modelId="{F7857C90-27BE-4532-A452-4B70E2F99239}" type="pres">
      <dgm:prSet presAssocID="{B1ADA8E2-18AE-4E66-A3A9-1EC24B360E95}" presName="textNode" presStyleLbl="node1" presStyleIdx="2" presStyleCnt="4" custScaleX="111372">
        <dgm:presLayoutVars>
          <dgm:bulletEnabled val="1"/>
        </dgm:presLayoutVars>
      </dgm:prSet>
      <dgm:spPr/>
      <dgm:t>
        <a:bodyPr/>
        <a:lstStyle/>
        <a:p>
          <a:endParaRPr lang="es-ES"/>
        </a:p>
      </dgm:t>
    </dgm:pt>
    <dgm:pt modelId="{F9BFBB5C-3630-4E6F-B442-234DE4431CF0}" type="pres">
      <dgm:prSet presAssocID="{B21A7B23-28E7-4902-8CFB-7911396597C1}" presName="sibTrans" presStyleCnt="0"/>
      <dgm:spPr/>
    </dgm:pt>
    <dgm:pt modelId="{914C1F98-7B7D-47E6-AD8B-024EFFBAF80E}" type="pres">
      <dgm:prSet presAssocID="{AEF0A6FF-6005-49B4-B0E6-88B2467C4A97}" presName="textNode" presStyleLbl="node1" presStyleIdx="3" presStyleCnt="4" custScaleX="109685">
        <dgm:presLayoutVars>
          <dgm:bulletEnabled val="1"/>
        </dgm:presLayoutVars>
      </dgm:prSet>
      <dgm:spPr/>
      <dgm:t>
        <a:bodyPr/>
        <a:lstStyle/>
        <a:p>
          <a:endParaRPr lang="es-ES"/>
        </a:p>
      </dgm:t>
    </dgm:pt>
  </dgm:ptLst>
  <dgm:cxnLst>
    <dgm:cxn modelId="{4334004A-369D-4344-953C-7D07A714A115}" type="presOf" srcId="{B9ADE557-0849-4EE9-9C7A-5C0FBC04029B}" destId="{7621235F-85F2-4811-AB59-669D2E870BB7}" srcOrd="0" destOrd="0" presId="urn:microsoft.com/office/officeart/2005/8/layout/hProcess9"/>
    <dgm:cxn modelId="{6110B2BA-EA4D-4609-BE0D-625A47AE12A4}" srcId="{79D8C6DB-B58D-403B-887A-D08929E3435B}" destId="{B9ADE557-0849-4EE9-9C7A-5C0FBC04029B}" srcOrd="0" destOrd="0" parTransId="{DE079EF7-B04D-4D0A-B97E-633DF905DB34}" sibTransId="{C8DD0F14-95F6-47A7-A706-56586D00B6F6}"/>
    <dgm:cxn modelId="{9318DBFB-4789-4239-B1CD-21C86853949E}" type="presOf" srcId="{B1ADA8E2-18AE-4E66-A3A9-1EC24B360E95}" destId="{F7857C90-27BE-4532-A452-4B70E2F99239}" srcOrd="0" destOrd="0" presId="urn:microsoft.com/office/officeart/2005/8/layout/hProcess9"/>
    <dgm:cxn modelId="{69FF53BA-15B2-43A8-96E6-FAE36007C1D4}" type="presOf" srcId="{79D8C6DB-B58D-403B-887A-D08929E3435B}" destId="{00E099D4-C599-427F-B64A-397E9174A5FC}" srcOrd="0" destOrd="0" presId="urn:microsoft.com/office/officeart/2005/8/layout/hProcess9"/>
    <dgm:cxn modelId="{244A0926-6672-4B3C-BDBA-072721561807}" srcId="{79D8C6DB-B58D-403B-887A-D08929E3435B}" destId="{F03E0FA3-F27D-46CB-B482-514413730CD0}" srcOrd="1" destOrd="0" parTransId="{E79C7ED9-2A62-4104-B88E-60E8AA903627}" sibTransId="{FA3F3312-D50E-4A19-B7DF-3642C11CC5EE}"/>
    <dgm:cxn modelId="{73342223-50E3-42D7-A03C-70AA2DDDC571}" type="presOf" srcId="{AEF0A6FF-6005-49B4-B0E6-88B2467C4A97}" destId="{914C1F98-7B7D-47E6-AD8B-024EFFBAF80E}" srcOrd="0" destOrd="0" presId="urn:microsoft.com/office/officeart/2005/8/layout/hProcess9"/>
    <dgm:cxn modelId="{797A81D1-1EB9-4C84-8AE2-9C5CA2E75030}" srcId="{79D8C6DB-B58D-403B-887A-D08929E3435B}" destId="{AEF0A6FF-6005-49B4-B0E6-88B2467C4A97}" srcOrd="3" destOrd="0" parTransId="{31CFCB5E-8F8D-4C94-8F9C-6CBC1C9F5BC0}" sibTransId="{F11E4EE1-011C-4CB7-AB3F-0DDF7BA53360}"/>
    <dgm:cxn modelId="{45974C32-B3C9-4E8E-B1E9-5AC7012CC355}" type="presOf" srcId="{F03E0FA3-F27D-46CB-B482-514413730CD0}" destId="{9B26E98A-38AE-4473-9AC0-B59CFEA49FE3}" srcOrd="0" destOrd="0" presId="urn:microsoft.com/office/officeart/2005/8/layout/hProcess9"/>
    <dgm:cxn modelId="{EA9BAE84-FCD7-4FB4-9EF6-98C4F4FD6942}" srcId="{79D8C6DB-B58D-403B-887A-D08929E3435B}" destId="{B1ADA8E2-18AE-4E66-A3A9-1EC24B360E95}" srcOrd="2" destOrd="0" parTransId="{4AC33DD5-055C-4E22-836D-FDB79B3C3461}" sibTransId="{B21A7B23-28E7-4902-8CFB-7911396597C1}"/>
    <dgm:cxn modelId="{DEDFA96D-BD8A-4FA0-AD50-34A63FC9240B}" type="presParOf" srcId="{00E099D4-C599-427F-B64A-397E9174A5FC}" destId="{84750364-A0DB-4F6B-9681-1DD9F9438969}" srcOrd="0" destOrd="0" presId="urn:microsoft.com/office/officeart/2005/8/layout/hProcess9"/>
    <dgm:cxn modelId="{898C8508-F758-4784-8976-DAC9461A200A}" type="presParOf" srcId="{00E099D4-C599-427F-B64A-397E9174A5FC}" destId="{F15A0093-64C9-49BC-8882-C4249DEC3147}" srcOrd="1" destOrd="0" presId="urn:microsoft.com/office/officeart/2005/8/layout/hProcess9"/>
    <dgm:cxn modelId="{1D43377B-845E-453C-95C3-CF6E88FB88F3}" type="presParOf" srcId="{F15A0093-64C9-49BC-8882-C4249DEC3147}" destId="{7621235F-85F2-4811-AB59-669D2E870BB7}" srcOrd="0" destOrd="0" presId="urn:microsoft.com/office/officeart/2005/8/layout/hProcess9"/>
    <dgm:cxn modelId="{5D348C72-3C30-4465-96CB-9C26452E6A50}" type="presParOf" srcId="{F15A0093-64C9-49BC-8882-C4249DEC3147}" destId="{87940328-9A7B-4164-8065-D89CCCDAD46D}" srcOrd="1" destOrd="0" presId="urn:microsoft.com/office/officeart/2005/8/layout/hProcess9"/>
    <dgm:cxn modelId="{13EEB579-62A3-4E52-92C2-83DD9B2AC553}" type="presParOf" srcId="{F15A0093-64C9-49BC-8882-C4249DEC3147}" destId="{9B26E98A-38AE-4473-9AC0-B59CFEA49FE3}" srcOrd="2" destOrd="0" presId="urn:microsoft.com/office/officeart/2005/8/layout/hProcess9"/>
    <dgm:cxn modelId="{E3572BD7-960A-4CC4-8F69-1D8B22C71D1A}" type="presParOf" srcId="{F15A0093-64C9-49BC-8882-C4249DEC3147}" destId="{FB47B483-DBBF-44F7-8DF0-A51E00773E8C}" srcOrd="3" destOrd="0" presId="urn:microsoft.com/office/officeart/2005/8/layout/hProcess9"/>
    <dgm:cxn modelId="{756DDA83-C781-4964-9CE9-7C7BBCF2BB3F}" type="presParOf" srcId="{F15A0093-64C9-49BC-8882-C4249DEC3147}" destId="{F7857C90-27BE-4532-A452-4B70E2F99239}" srcOrd="4" destOrd="0" presId="urn:microsoft.com/office/officeart/2005/8/layout/hProcess9"/>
    <dgm:cxn modelId="{D2F1EC2A-FF46-49AF-92A1-E60ECEF44E88}" type="presParOf" srcId="{F15A0093-64C9-49BC-8882-C4249DEC3147}" destId="{F9BFBB5C-3630-4E6F-B442-234DE4431CF0}" srcOrd="5" destOrd="0" presId="urn:microsoft.com/office/officeart/2005/8/layout/hProcess9"/>
    <dgm:cxn modelId="{B95249F8-436A-47F0-8B5B-87DA72DD6EDE}" type="presParOf" srcId="{F15A0093-64C9-49BC-8882-C4249DEC3147}" destId="{914C1F98-7B7D-47E6-AD8B-024EFFBAF80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765AE8-2921-45BB-86F3-F733D0BF05A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1A973D77-7690-48D3-B4EC-BAF84B3C8491}">
      <dgm:prSet phldrT="[Texto]"/>
      <dgm:spPr>
        <a:noFill/>
        <a:ln>
          <a:solidFill>
            <a:schemeClr val="accent1">
              <a:lumMod val="50000"/>
            </a:schemeClr>
          </a:solidFill>
        </a:ln>
      </dgm:spPr>
      <dgm:t>
        <a:bodyPr/>
        <a:lstStyle/>
        <a:p>
          <a:r>
            <a:rPr lang="es-ES_tradnl" b="1" dirty="0" err="1" smtClean="0">
              <a:solidFill>
                <a:schemeClr val="accent2">
                  <a:lumMod val="50000"/>
                </a:schemeClr>
              </a:solidFill>
              <a:latin typeface="Calibri" pitchFamily="34" charset="0"/>
            </a:rPr>
            <a:t>POCInt</a:t>
          </a:r>
          <a:endParaRPr lang="es-ES" b="1" dirty="0">
            <a:solidFill>
              <a:schemeClr val="accent2">
                <a:lumMod val="50000"/>
              </a:schemeClr>
            </a:solidFill>
            <a:latin typeface="Calibri" pitchFamily="34" charset="0"/>
          </a:endParaRPr>
        </a:p>
      </dgm:t>
    </dgm:pt>
    <dgm:pt modelId="{57169BDE-6E3F-4D77-9A71-CB8A08AB6ACD}" type="parTrans" cxnId="{8BD7AD07-D3A9-4693-AD9A-F5D7FB108AF8}">
      <dgm:prSet/>
      <dgm:spPr/>
      <dgm:t>
        <a:bodyPr/>
        <a:lstStyle/>
        <a:p>
          <a:endParaRPr lang="es-ES"/>
        </a:p>
      </dgm:t>
    </dgm:pt>
    <dgm:pt modelId="{EFDB52E4-8E69-4474-8A38-7E36B29F6664}" type="sibTrans" cxnId="{8BD7AD07-D3A9-4693-AD9A-F5D7FB108AF8}">
      <dgm:prSet/>
      <dgm:spPr/>
      <dgm:t>
        <a:bodyPr/>
        <a:lstStyle/>
        <a:p>
          <a:endParaRPr lang="es-ES"/>
        </a:p>
      </dgm:t>
    </dgm:pt>
    <dgm:pt modelId="{804B20D5-83F7-47D5-BD46-F009D4BCBF51}">
      <dgm:prSet phldrT="[Texto]"/>
      <dgm:spPr>
        <a:solidFill>
          <a:srgbClr val="FF6600"/>
        </a:solidFill>
      </dgm:spPr>
      <dgm:t>
        <a:bodyPr/>
        <a:lstStyle/>
        <a:p>
          <a:r>
            <a:rPr lang="es-ES_tradnl" b="1" dirty="0" smtClean="0">
              <a:latin typeface="Calibri" pitchFamily="34" charset="0"/>
            </a:rPr>
            <a:t>OT1 I+D+ i</a:t>
          </a:r>
          <a:endParaRPr lang="es-ES" b="1" dirty="0">
            <a:latin typeface="Calibri" pitchFamily="34" charset="0"/>
          </a:endParaRPr>
        </a:p>
      </dgm:t>
    </dgm:pt>
    <dgm:pt modelId="{D09EC8AD-1DC1-4ADA-8857-C550A36BC261}" type="parTrans" cxnId="{A7ECEC27-AF48-4592-A526-430427F2FDD9}">
      <dgm:prSet/>
      <dgm:spPr/>
      <dgm:t>
        <a:bodyPr/>
        <a:lstStyle/>
        <a:p>
          <a:endParaRPr lang="es-ES"/>
        </a:p>
      </dgm:t>
    </dgm:pt>
    <dgm:pt modelId="{EDDF06FE-A66E-4B3F-BD74-0F182E0C7B44}" type="sibTrans" cxnId="{A7ECEC27-AF48-4592-A526-430427F2FDD9}">
      <dgm:prSet/>
      <dgm:spPr/>
      <dgm:t>
        <a:bodyPr/>
        <a:lstStyle/>
        <a:p>
          <a:endParaRPr lang="es-ES"/>
        </a:p>
      </dgm:t>
    </dgm:pt>
    <dgm:pt modelId="{17DE71AB-6CC1-45C2-9261-BC222FD40230}">
      <dgm:prSet phldrT="[Texto]"/>
      <dgm:spPr/>
      <dgm:t>
        <a:bodyPr/>
        <a:lstStyle/>
        <a:p>
          <a:r>
            <a:rPr lang="es-ES_tradnl" b="1" dirty="0" smtClean="0">
              <a:latin typeface="Calibri" pitchFamily="34" charset="0"/>
            </a:rPr>
            <a:t>OT2 TIC</a:t>
          </a:r>
          <a:endParaRPr lang="es-ES" b="1" dirty="0">
            <a:latin typeface="Calibri" pitchFamily="34" charset="0"/>
          </a:endParaRPr>
        </a:p>
      </dgm:t>
    </dgm:pt>
    <dgm:pt modelId="{AB42CAB1-0EFF-4254-BBCC-23FC8A5A8948}" type="parTrans" cxnId="{49AC0925-27AE-4E34-8F8C-84332F23E1B4}">
      <dgm:prSet/>
      <dgm:spPr/>
      <dgm:t>
        <a:bodyPr/>
        <a:lstStyle/>
        <a:p>
          <a:endParaRPr lang="es-ES"/>
        </a:p>
      </dgm:t>
    </dgm:pt>
    <dgm:pt modelId="{74094466-E175-4454-944F-EC06EBEF6C8E}" type="sibTrans" cxnId="{49AC0925-27AE-4E34-8F8C-84332F23E1B4}">
      <dgm:prSet/>
      <dgm:spPr/>
      <dgm:t>
        <a:bodyPr/>
        <a:lstStyle/>
        <a:p>
          <a:endParaRPr lang="es-ES"/>
        </a:p>
      </dgm:t>
    </dgm:pt>
    <dgm:pt modelId="{6D1ABBF6-88D6-4578-8302-D01CCC2E2BD1}">
      <dgm:prSet phldrT="[Texto]"/>
      <dgm:spPr>
        <a:solidFill>
          <a:srgbClr val="CC3399"/>
        </a:solidFill>
      </dgm:spPr>
      <dgm:t>
        <a:bodyPr/>
        <a:lstStyle/>
        <a:p>
          <a:r>
            <a:rPr lang="es-ES_tradnl" b="1" dirty="0" smtClean="0">
              <a:latin typeface="Calibri" pitchFamily="34" charset="0"/>
            </a:rPr>
            <a:t>OT3 PYME</a:t>
          </a:r>
          <a:endParaRPr lang="es-ES" b="1" dirty="0">
            <a:latin typeface="Calibri" pitchFamily="34" charset="0"/>
          </a:endParaRPr>
        </a:p>
      </dgm:t>
    </dgm:pt>
    <dgm:pt modelId="{2C47B15D-5266-4B4E-81C2-8FA0BA14A7C4}" type="parTrans" cxnId="{6F500B78-F2A2-44F3-9861-C8494A883262}">
      <dgm:prSet/>
      <dgm:spPr/>
      <dgm:t>
        <a:bodyPr/>
        <a:lstStyle/>
        <a:p>
          <a:endParaRPr lang="es-ES"/>
        </a:p>
      </dgm:t>
    </dgm:pt>
    <dgm:pt modelId="{D3921BD5-E7DB-47EF-AAAE-5CF21987AF07}" type="sibTrans" cxnId="{6F500B78-F2A2-44F3-9861-C8494A883262}">
      <dgm:prSet/>
      <dgm:spPr/>
      <dgm:t>
        <a:bodyPr/>
        <a:lstStyle/>
        <a:p>
          <a:endParaRPr lang="es-ES"/>
        </a:p>
      </dgm:t>
    </dgm:pt>
    <dgm:pt modelId="{6CEAA876-894F-4E44-AAB6-688B81A5FF8A}" type="pres">
      <dgm:prSet presAssocID="{9F765AE8-2921-45BB-86F3-F733D0BF05A8}" presName="cycle" presStyleCnt="0">
        <dgm:presLayoutVars>
          <dgm:chMax val="1"/>
          <dgm:dir/>
          <dgm:animLvl val="ctr"/>
          <dgm:resizeHandles val="exact"/>
        </dgm:presLayoutVars>
      </dgm:prSet>
      <dgm:spPr/>
      <dgm:t>
        <a:bodyPr/>
        <a:lstStyle/>
        <a:p>
          <a:endParaRPr lang="es-ES"/>
        </a:p>
      </dgm:t>
    </dgm:pt>
    <dgm:pt modelId="{2B30F6E4-8982-4E1B-88B9-F4D46DD705AE}" type="pres">
      <dgm:prSet presAssocID="{1A973D77-7690-48D3-B4EC-BAF84B3C8491}" presName="centerShape" presStyleLbl="node0" presStyleIdx="0" presStyleCnt="1"/>
      <dgm:spPr/>
      <dgm:t>
        <a:bodyPr/>
        <a:lstStyle/>
        <a:p>
          <a:endParaRPr lang="es-ES"/>
        </a:p>
      </dgm:t>
    </dgm:pt>
    <dgm:pt modelId="{57A058DC-FB69-47FC-B1C6-19DB4221E0CD}" type="pres">
      <dgm:prSet presAssocID="{D09EC8AD-1DC1-4ADA-8857-C550A36BC261}" presName="Name9" presStyleLbl="parChTrans1D2" presStyleIdx="0" presStyleCnt="3"/>
      <dgm:spPr/>
      <dgm:t>
        <a:bodyPr/>
        <a:lstStyle/>
        <a:p>
          <a:endParaRPr lang="es-ES"/>
        </a:p>
      </dgm:t>
    </dgm:pt>
    <dgm:pt modelId="{E0404A8A-CEE5-46F0-96F2-E4C6F34C3392}" type="pres">
      <dgm:prSet presAssocID="{D09EC8AD-1DC1-4ADA-8857-C550A36BC261}" presName="connTx" presStyleLbl="parChTrans1D2" presStyleIdx="0" presStyleCnt="3"/>
      <dgm:spPr/>
      <dgm:t>
        <a:bodyPr/>
        <a:lstStyle/>
        <a:p>
          <a:endParaRPr lang="es-ES"/>
        </a:p>
      </dgm:t>
    </dgm:pt>
    <dgm:pt modelId="{04442EAB-130A-45AB-A234-65EB741DFF5A}" type="pres">
      <dgm:prSet presAssocID="{804B20D5-83F7-47D5-BD46-F009D4BCBF51}" presName="node" presStyleLbl="node1" presStyleIdx="0" presStyleCnt="3">
        <dgm:presLayoutVars>
          <dgm:bulletEnabled val="1"/>
        </dgm:presLayoutVars>
      </dgm:prSet>
      <dgm:spPr/>
      <dgm:t>
        <a:bodyPr/>
        <a:lstStyle/>
        <a:p>
          <a:endParaRPr lang="es-ES"/>
        </a:p>
      </dgm:t>
    </dgm:pt>
    <dgm:pt modelId="{079506B0-EC71-4842-8E4B-55550C0AB0E7}" type="pres">
      <dgm:prSet presAssocID="{AB42CAB1-0EFF-4254-BBCC-23FC8A5A8948}" presName="Name9" presStyleLbl="parChTrans1D2" presStyleIdx="1" presStyleCnt="3"/>
      <dgm:spPr/>
      <dgm:t>
        <a:bodyPr/>
        <a:lstStyle/>
        <a:p>
          <a:endParaRPr lang="es-ES"/>
        </a:p>
      </dgm:t>
    </dgm:pt>
    <dgm:pt modelId="{42E1D3FE-09A9-4F06-9A0D-5CAE955574AD}" type="pres">
      <dgm:prSet presAssocID="{AB42CAB1-0EFF-4254-BBCC-23FC8A5A8948}" presName="connTx" presStyleLbl="parChTrans1D2" presStyleIdx="1" presStyleCnt="3"/>
      <dgm:spPr/>
      <dgm:t>
        <a:bodyPr/>
        <a:lstStyle/>
        <a:p>
          <a:endParaRPr lang="es-ES"/>
        </a:p>
      </dgm:t>
    </dgm:pt>
    <dgm:pt modelId="{6C736C9C-9A89-47E2-BE2C-794A6CD63AA5}" type="pres">
      <dgm:prSet presAssocID="{17DE71AB-6CC1-45C2-9261-BC222FD40230}" presName="node" presStyleLbl="node1" presStyleIdx="1" presStyleCnt="3">
        <dgm:presLayoutVars>
          <dgm:bulletEnabled val="1"/>
        </dgm:presLayoutVars>
      </dgm:prSet>
      <dgm:spPr/>
      <dgm:t>
        <a:bodyPr/>
        <a:lstStyle/>
        <a:p>
          <a:endParaRPr lang="es-ES"/>
        </a:p>
      </dgm:t>
    </dgm:pt>
    <dgm:pt modelId="{9F49F9F5-6EE9-4391-A4B7-C07EF4DE14F1}" type="pres">
      <dgm:prSet presAssocID="{2C47B15D-5266-4B4E-81C2-8FA0BA14A7C4}" presName="Name9" presStyleLbl="parChTrans1D2" presStyleIdx="2" presStyleCnt="3"/>
      <dgm:spPr/>
      <dgm:t>
        <a:bodyPr/>
        <a:lstStyle/>
        <a:p>
          <a:endParaRPr lang="es-ES"/>
        </a:p>
      </dgm:t>
    </dgm:pt>
    <dgm:pt modelId="{275FCC1C-45DF-4E66-9BAC-BF04CF7EF5A4}" type="pres">
      <dgm:prSet presAssocID="{2C47B15D-5266-4B4E-81C2-8FA0BA14A7C4}" presName="connTx" presStyleLbl="parChTrans1D2" presStyleIdx="2" presStyleCnt="3"/>
      <dgm:spPr/>
      <dgm:t>
        <a:bodyPr/>
        <a:lstStyle/>
        <a:p>
          <a:endParaRPr lang="es-ES"/>
        </a:p>
      </dgm:t>
    </dgm:pt>
    <dgm:pt modelId="{D79D0C3F-A0C2-49F1-87D5-F094BA952B3B}" type="pres">
      <dgm:prSet presAssocID="{6D1ABBF6-88D6-4578-8302-D01CCC2E2BD1}" presName="node" presStyleLbl="node1" presStyleIdx="2" presStyleCnt="3">
        <dgm:presLayoutVars>
          <dgm:bulletEnabled val="1"/>
        </dgm:presLayoutVars>
      </dgm:prSet>
      <dgm:spPr/>
      <dgm:t>
        <a:bodyPr/>
        <a:lstStyle/>
        <a:p>
          <a:endParaRPr lang="es-ES"/>
        </a:p>
      </dgm:t>
    </dgm:pt>
  </dgm:ptLst>
  <dgm:cxnLst>
    <dgm:cxn modelId="{35DD4FD7-9FB3-49A2-9EDB-5B10D67528C1}" type="presOf" srcId="{2C47B15D-5266-4B4E-81C2-8FA0BA14A7C4}" destId="{9F49F9F5-6EE9-4391-A4B7-C07EF4DE14F1}" srcOrd="0" destOrd="0" presId="urn:microsoft.com/office/officeart/2005/8/layout/radial1"/>
    <dgm:cxn modelId="{6F500B78-F2A2-44F3-9861-C8494A883262}" srcId="{1A973D77-7690-48D3-B4EC-BAF84B3C8491}" destId="{6D1ABBF6-88D6-4578-8302-D01CCC2E2BD1}" srcOrd="2" destOrd="0" parTransId="{2C47B15D-5266-4B4E-81C2-8FA0BA14A7C4}" sibTransId="{D3921BD5-E7DB-47EF-AAAE-5CF21987AF07}"/>
    <dgm:cxn modelId="{2652ADF5-35AE-4A42-AEF3-5F26E58A1D07}" type="presOf" srcId="{6D1ABBF6-88D6-4578-8302-D01CCC2E2BD1}" destId="{D79D0C3F-A0C2-49F1-87D5-F094BA952B3B}" srcOrd="0" destOrd="0" presId="urn:microsoft.com/office/officeart/2005/8/layout/radial1"/>
    <dgm:cxn modelId="{8BD7AD07-D3A9-4693-AD9A-F5D7FB108AF8}" srcId="{9F765AE8-2921-45BB-86F3-F733D0BF05A8}" destId="{1A973D77-7690-48D3-B4EC-BAF84B3C8491}" srcOrd="0" destOrd="0" parTransId="{57169BDE-6E3F-4D77-9A71-CB8A08AB6ACD}" sibTransId="{EFDB52E4-8E69-4474-8A38-7E36B29F6664}"/>
    <dgm:cxn modelId="{30349590-A587-41A2-9D2A-352C91815941}" type="presOf" srcId="{804B20D5-83F7-47D5-BD46-F009D4BCBF51}" destId="{04442EAB-130A-45AB-A234-65EB741DFF5A}" srcOrd="0" destOrd="0" presId="urn:microsoft.com/office/officeart/2005/8/layout/radial1"/>
    <dgm:cxn modelId="{917D715C-5344-41D3-AF30-1D4852856A64}" type="presOf" srcId="{AB42CAB1-0EFF-4254-BBCC-23FC8A5A8948}" destId="{079506B0-EC71-4842-8E4B-55550C0AB0E7}" srcOrd="0" destOrd="0" presId="urn:microsoft.com/office/officeart/2005/8/layout/radial1"/>
    <dgm:cxn modelId="{C098D7B2-63CF-46C3-B0BC-0A2B5FA8916F}" type="presOf" srcId="{1A973D77-7690-48D3-B4EC-BAF84B3C8491}" destId="{2B30F6E4-8982-4E1B-88B9-F4D46DD705AE}" srcOrd="0" destOrd="0" presId="urn:microsoft.com/office/officeart/2005/8/layout/radial1"/>
    <dgm:cxn modelId="{2940B721-DFE9-47DE-A441-40FC2BE6ADC2}" type="presOf" srcId="{17DE71AB-6CC1-45C2-9261-BC222FD40230}" destId="{6C736C9C-9A89-47E2-BE2C-794A6CD63AA5}" srcOrd="0" destOrd="0" presId="urn:microsoft.com/office/officeart/2005/8/layout/radial1"/>
    <dgm:cxn modelId="{F227A21C-D7CF-481B-BDEC-C02308B86CB5}" type="presOf" srcId="{2C47B15D-5266-4B4E-81C2-8FA0BA14A7C4}" destId="{275FCC1C-45DF-4E66-9BAC-BF04CF7EF5A4}" srcOrd="1" destOrd="0" presId="urn:microsoft.com/office/officeart/2005/8/layout/radial1"/>
    <dgm:cxn modelId="{1A67A61F-E2E0-4DC6-865C-28E4D74F55B9}" type="presOf" srcId="{9F765AE8-2921-45BB-86F3-F733D0BF05A8}" destId="{6CEAA876-894F-4E44-AAB6-688B81A5FF8A}" srcOrd="0" destOrd="0" presId="urn:microsoft.com/office/officeart/2005/8/layout/radial1"/>
    <dgm:cxn modelId="{29D7525F-8C0D-4CB5-B57F-3E198BCC7635}" type="presOf" srcId="{D09EC8AD-1DC1-4ADA-8857-C550A36BC261}" destId="{E0404A8A-CEE5-46F0-96F2-E4C6F34C3392}" srcOrd="1" destOrd="0" presId="urn:microsoft.com/office/officeart/2005/8/layout/radial1"/>
    <dgm:cxn modelId="{18A7926D-D5C6-4E09-89CD-635727CFC2D8}" type="presOf" srcId="{D09EC8AD-1DC1-4ADA-8857-C550A36BC261}" destId="{57A058DC-FB69-47FC-B1C6-19DB4221E0CD}" srcOrd="0" destOrd="0" presId="urn:microsoft.com/office/officeart/2005/8/layout/radial1"/>
    <dgm:cxn modelId="{A7ECEC27-AF48-4592-A526-430427F2FDD9}" srcId="{1A973D77-7690-48D3-B4EC-BAF84B3C8491}" destId="{804B20D5-83F7-47D5-BD46-F009D4BCBF51}" srcOrd="0" destOrd="0" parTransId="{D09EC8AD-1DC1-4ADA-8857-C550A36BC261}" sibTransId="{EDDF06FE-A66E-4B3F-BD74-0F182E0C7B44}"/>
    <dgm:cxn modelId="{7F07C3D3-033F-437E-ADBB-8044904AF674}" type="presOf" srcId="{AB42CAB1-0EFF-4254-BBCC-23FC8A5A8948}" destId="{42E1D3FE-09A9-4F06-9A0D-5CAE955574AD}" srcOrd="1" destOrd="0" presId="urn:microsoft.com/office/officeart/2005/8/layout/radial1"/>
    <dgm:cxn modelId="{49AC0925-27AE-4E34-8F8C-84332F23E1B4}" srcId="{1A973D77-7690-48D3-B4EC-BAF84B3C8491}" destId="{17DE71AB-6CC1-45C2-9261-BC222FD40230}" srcOrd="1" destOrd="0" parTransId="{AB42CAB1-0EFF-4254-BBCC-23FC8A5A8948}" sibTransId="{74094466-E175-4454-944F-EC06EBEF6C8E}"/>
    <dgm:cxn modelId="{C8460804-2407-409B-BC26-27E820DB88F9}" type="presParOf" srcId="{6CEAA876-894F-4E44-AAB6-688B81A5FF8A}" destId="{2B30F6E4-8982-4E1B-88B9-F4D46DD705AE}" srcOrd="0" destOrd="0" presId="urn:microsoft.com/office/officeart/2005/8/layout/radial1"/>
    <dgm:cxn modelId="{C36D5F28-C8D1-436B-8E80-87D459B28128}" type="presParOf" srcId="{6CEAA876-894F-4E44-AAB6-688B81A5FF8A}" destId="{57A058DC-FB69-47FC-B1C6-19DB4221E0CD}" srcOrd="1" destOrd="0" presId="urn:microsoft.com/office/officeart/2005/8/layout/radial1"/>
    <dgm:cxn modelId="{00686132-7A62-4D73-BFEA-1355856BF590}" type="presParOf" srcId="{57A058DC-FB69-47FC-B1C6-19DB4221E0CD}" destId="{E0404A8A-CEE5-46F0-96F2-E4C6F34C3392}" srcOrd="0" destOrd="0" presId="urn:microsoft.com/office/officeart/2005/8/layout/radial1"/>
    <dgm:cxn modelId="{ED08B9A8-45E3-4828-A539-8AD1B2751142}" type="presParOf" srcId="{6CEAA876-894F-4E44-AAB6-688B81A5FF8A}" destId="{04442EAB-130A-45AB-A234-65EB741DFF5A}" srcOrd="2" destOrd="0" presId="urn:microsoft.com/office/officeart/2005/8/layout/radial1"/>
    <dgm:cxn modelId="{B4A74108-EDBF-44FB-8E6A-5F60AEDA4A73}" type="presParOf" srcId="{6CEAA876-894F-4E44-AAB6-688B81A5FF8A}" destId="{079506B0-EC71-4842-8E4B-55550C0AB0E7}" srcOrd="3" destOrd="0" presId="urn:microsoft.com/office/officeart/2005/8/layout/radial1"/>
    <dgm:cxn modelId="{78B27328-684F-491A-B8B8-E35D1B45B60A}" type="presParOf" srcId="{079506B0-EC71-4842-8E4B-55550C0AB0E7}" destId="{42E1D3FE-09A9-4F06-9A0D-5CAE955574AD}" srcOrd="0" destOrd="0" presId="urn:microsoft.com/office/officeart/2005/8/layout/radial1"/>
    <dgm:cxn modelId="{81EBFB07-BA77-4E9D-958E-AE9CB08471B3}" type="presParOf" srcId="{6CEAA876-894F-4E44-AAB6-688B81A5FF8A}" destId="{6C736C9C-9A89-47E2-BE2C-794A6CD63AA5}" srcOrd="4" destOrd="0" presId="urn:microsoft.com/office/officeart/2005/8/layout/radial1"/>
    <dgm:cxn modelId="{070B9384-5537-45A3-A5A7-C4250AD5595E}" type="presParOf" srcId="{6CEAA876-894F-4E44-AAB6-688B81A5FF8A}" destId="{9F49F9F5-6EE9-4391-A4B7-C07EF4DE14F1}" srcOrd="5" destOrd="0" presId="urn:microsoft.com/office/officeart/2005/8/layout/radial1"/>
    <dgm:cxn modelId="{20D7A27A-9E89-4BC9-8DBF-3A0FF61BD3A6}" type="presParOf" srcId="{9F49F9F5-6EE9-4391-A4B7-C07EF4DE14F1}" destId="{275FCC1C-45DF-4E66-9BAC-BF04CF7EF5A4}" srcOrd="0" destOrd="0" presId="urn:microsoft.com/office/officeart/2005/8/layout/radial1"/>
    <dgm:cxn modelId="{CD971B55-B125-4F13-B9D6-97D74BEFF4E0}" type="presParOf" srcId="{6CEAA876-894F-4E44-AAB6-688B81A5FF8A}" destId="{D79D0C3F-A0C2-49F1-87D5-F094BA952B3B}"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50364-A0DB-4F6B-9681-1DD9F9438969}">
      <dsp:nvSpPr>
        <dsp:cNvPr id="0" name=""/>
        <dsp:cNvSpPr/>
      </dsp:nvSpPr>
      <dsp:spPr>
        <a:xfrm>
          <a:off x="583264" y="0"/>
          <a:ext cx="6610334" cy="410445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1235F-85F2-4811-AB59-669D2E870BB7}">
      <dsp:nvSpPr>
        <dsp:cNvPr id="0" name=""/>
        <dsp:cNvSpPr/>
      </dsp:nvSpPr>
      <dsp:spPr>
        <a:xfrm>
          <a:off x="0" y="1231336"/>
          <a:ext cx="1403325" cy="1641782"/>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chemeClr val="accent1">
                  <a:lumMod val="75000"/>
                </a:schemeClr>
              </a:solidFill>
              <a:latin typeface="+mj-lt"/>
            </a:rPr>
            <a:t>DAFO</a:t>
          </a:r>
          <a:endParaRPr lang="es-ES" sz="2000" b="1" kern="1200" dirty="0">
            <a:solidFill>
              <a:schemeClr val="accent1">
                <a:lumMod val="75000"/>
              </a:schemeClr>
            </a:solidFill>
            <a:latin typeface="+mj-lt"/>
          </a:endParaRPr>
        </a:p>
      </dsp:txBody>
      <dsp:txXfrm>
        <a:off x="68505" y="1299841"/>
        <a:ext cx="1266315" cy="1504772"/>
      </dsp:txXfrm>
    </dsp:sp>
    <dsp:sp modelId="{9B26E98A-38AE-4473-9AC0-B59CFEA49FE3}">
      <dsp:nvSpPr>
        <dsp:cNvPr id="0" name=""/>
        <dsp:cNvSpPr/>
      </dsp:nvSpPr>
      <dsp:spPr>
        <a:xfrm>
          <a:off x="1621477" y="1231336"/>
          <a:ext cx="1764237" cy="16417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chemeClr val="accent1">
                  <a:lumMod val="75000"/>
                </a:schemeClr>
              </a:solidFill>
              <a:latin typeface="+mj-lt"/>
            </a:rPr>
            <a:t>RETOS A ABORDAR</a:t>
          </a:r>
          <a:endParaRPr lang="es-ES" sz="2000" b="1" kern="1200" dirty="0">
            <a:solidFill>
              <a:schemeClr val="accent1">
                <a:lumMod val="75000"/>
              </a:schemeClr>
            </a:solidFill>
            <a:latin typeface="+mj-lt"/>
          </a:endParaRPr>
        </a:p>
      </dsp:txBody>
      <dsp:txXfrm>
        <a:off x="1701622" y="1311481"/>
        <a:ext cx="1603947" cy="1481492"/>
      </dsp:txXfrm>
    </dsp:sp>
    <dsp:sp modelId="{F7857C90-27BE-4532-A452-4B70E2F99239}">
      <dsp:nvSpPr>
        <dsp:cNvPr id="0" name=""/>
        <dsp:cNvSpPr/>
      </dsp:nvSpPr>
      <dsp:spPr>
        <a:xfrm>
          <a:off x="3658199" y="1231336"/>
          <a:ext cx="1950859" cy="164178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chemeClr val="accent1">
                  <a:lumMod val="75000"/>
                </a:schemeClr>
              </a:solidFill>
              <a:latin typeface="+mj-lt"/>
            </a:rPr>
            <a:t>RESULTADO ESPERADO</a:t>
          </a:r>
          <a:endParaRPr lang="es-ES" sz="2000" b="1" kern="1200" dirty="0">
            <a:solidFill>
              <a:schemeClr val="accent1">
                <a:lumMod val="75000"/>
              </a:schemeClr>
            </a:solidFill>
            <a:latin typeface="+mj-lt"/>
          </a:endParaRPr>
        </a:p>
      </dsp:txBody>
      <dsp:txXfrm>
        <a:off x="3738344" y="1311481"/>
        <a:ext cx="1790569" cy="1481492"/>
      </dsp:txXfrm>
    </dsp:sp>
    <dsp:sp modelId="{914C1F98-7B7D-47E6-AD8B-024EFFBAF80E}">
      <dsp:nvSpPr>
        <dsp:cNvPr id="0" name=""/>
        <dsp:cNvSpPr/>
      </dsp:nvSpPr>
      <dsp:spPr>
        <a:xfrm>
          <a:off x="5853197" y="1231336"/>
          <a:ext cx="1921308" cy="16417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chemeClr val="accent1">
                  <a:lumMod val="75000"/>
                </a:schemeClr>
              </a:solidFill>
              <a:latin typeface="+mj-lt"/>
            </a:rPr>
            <a:t>LÍNEAS DE ACTUACIÓN </a:t>
          </a:r>
          <a:endParaRPr lang="es-ES" sz="2000" b="1" kern="1200" dirty="0">
            <a:solidFill>
              <a:schemeClr val="accent1">
                <a:lumMod val="75000"/>
              </a:schemeClr>
            </a:solidFill>
            <a:latin typeface="+mj-lt"/>
          </a:endParaRPr>
        </a:p>
      </dsp:txBody>
      <dsp:txXfrm>
        <a:off x="5933342" y="1311481"/>
        <a:ext cx="1761018" cy="1481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F3C4B-453F-4F7A-A9D4-CBA54C2B223B}">
      <dsp:nvSpPr>
        <dsp:cNvPr id="0" name=""/>
        <dsp:cNvSpPr/>
      </dsp:nvSpPr>
      <dsp:spPr>
        <a:xfrm>
          <a:off x="666935" y="0"/>
          <a:ext cx="7558608" cy="451785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BB4680-90AA-4950-8B19-970FE17BE4B5}">
      <dsp:nvSpPr>
        <dsp:cNvPr id="0" name=""/>
        <dsp:cNvSpPr/>
      </dsp:nvSpPr>
      <dsp:spPr>
        <a:xfrm>
          <a:off x="4450" y="1355356"/>
          <a:ext cx="2140621" cy="18071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S" sz="3200" b="1" kern="1200" noProof="0" dirty="0" smtClean="0">
              <a:solidFill>
                <a:schemeClr val="bg2">
                  <a:lumMod val="10000"/>
                </a:schemeClr>
              </a:solidFill>
              <a:latin typeface="+mj-lt"/>
            </a:rPr>
            <a:t>EJE</a:t>
          </a:r>
          <a:endParaRPr lang="es-ES" sz="2500" b="1" kern="1200" noProof="0" dirty="0">
            <a:solidFill>
              <a:schemeClr val="bg2">
                <a:lumMod val="10000"/>
              </a:schemeClr>
            </a:solidFill>
            <a:latin typeface="+mj-lt"/>
          </a:endParaRPr>
        </a:p>
      </dsp:txBody>
      <dsp:txXfrm>
        <a:off x="92667" y="1443573"/>
        <a:ext cx="1964187" cy="1630708"/>
      </dsp:txXfrm>
    </dsp:sp>
    <dsp:sp modelId="{D85A8CA1-38D0-43D3-8975-462F71479C39}">
      <dsp:nvSpPr>
        <dsp:cNvPr id="0" name=""/>
        <dsp:cNvSpPr/>
      </dsp:nvSpPr>
      <dsp:spPr>
        <a:xfrm>
          <a:off x="2252103" y="1355356"/>
          <a:ext cx="2140621" cy="1807142"/>
        </a:xfrm>
        <a:prstGeom prst="roundRect">
          <a:avLst/>
        </a:prstGeom>
        <a:solidFill>
          <a:schemeClr val="accent2">
            <a:hueOff val="-279374"/>
            <a:satOff val="-3219"/>
            <a:lumOff val="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noProof="0" dirty="0" smtClean="0">
              <a:solidFill>
                <a:schemeClr val="bg2">
                  <a:lumMod val="10000"/>
                </a:schemeClr>
              </a:solidFill>
              <a:latin typeface="+mj-lt"/>
            </a:rPr>
            <a:t>Objetivos temáticos</a:t>
          </a:r>
          <a:endParaRPr lang="es-ES" sz="2800" b="1" kern="1200" noProof="0" dirty="0">
            <a:solidFill>
              <a:schemeClr val="bg2">
                <a:lumMod val="10000"/>
              </a:schemeClr>
            </a:solidFill>
            <a:latin typeface="+mj-lt"/>
          </a:endParaRPr>
        </a:p>
      </dsp:txBody>
      <dsp:txXfrm>
        <a:off x="2340320" y="1443573"/>
        <a:ext cx="1964187" cy="1630708"/>
      </dsp:txXfrm>
    </dsp:sp>
    <dsp:sp modelId="{AA149C46-16F7-41E9-95B0-7824FF7AC7F1}">
      <dsp:nvSpPr>
        <dsp:cNvPr id="0" name=""/>
        <dsp:cNvSpPr/>
      </dsp:nvSpPr>
      <dsp:spPr>
        <a:xfrm>
          <a:off x="4499755" y="1355356"/>
          <a:ext cx="2140621" cy="1807142"/>
        </a:xfrm>
        <a:prstGeom prst="roundRect">
          <a:avLst/>
        </a:prstGeom>
        <a:solidFill>
          <a:schemeClr val="accent2">
            <a:hueOff val="-558749"/>
            <a:satOff val="-6439"/>
            <a:lumOff val="1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noProof="0" dirty="0" smtClean="0">
              <a:solidFill>
                <a:schemeClr val="bg2">
                  <a:lumMod val="10000"/>
                </a:schemeClr>
              </a:solidFill>
              <a:latin typeface="+mj-lt"/>
            </a:rPr>
            <a:t>Prioridades de inversión</a:t>
          </a:r>
          <a:endParaRPr lang="es-ES" sz="2400" b="1" kern="1200" noProof="0" dirty="0">
            <a:solidFill>
              <a:schemeClr val="bg2">
                <a:lumMod val="10000"/>
              </a:schemeClr>
            </a:solidFill>
            <a:latin typeface="+mj-lt"/>
          </a:endParaRPr>
        </a:p>
      </dsp:txBody>
      <dsp:txXfrm>
        <a:off x="4587972" y="1443573"/>
        <a:ext cx="1964187" cy="1630708"/>
      </dsp:txXfrm>
    </dsp:sp>
    <dsp:sp modelId="{09E9B42A-1BA2-4EFE-806C-7339591AA6E0}">
      <dsp:nvSpPr>
        <dsp:cNvPr id="0" name=""/>
        <dsp:cNvSpPr/>
      </dsp:nvSpPr>
      <dsp:spPr>
        <a:xfrm>
          <a:off x="6747408" y="1355356"/>
          <a:ext cx="2140621" cy="1807142"/>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ES" sz="2500" b="1" kern="1200" noProof="0" dirty="0" smtClean="0">
              <a:solidFill>
                <a:schemeClr val="bg2">
                  <a:lumMod val="10000"/>
                </a:schemeClr>
              </a:solidFill>
              <a:latin typeface="+mj-lt"/>
            </a:rPr>
            <a:t>Objetivos específicos</a:t>
          </a:r>
          <a:endParaRPr lang="es-ES" sz="2500" b="1" kern="1200" noProof="0" dirty="0">
            <a:solidFill>
              <a:schemeClr val="bg2">
                <a:lumMod val="10000"/>
              </a:schemeClr>
            </a:solidFill>
            <a:latin typeface="+mj-lt"/>
          </a:endParaRPr>
        </a:p>
      </dsp:txBody>
      <dsp:txXfrm>
        <a:off x="6835625" y="1443573"/>
        <a:ext cx="1964187" cy="1630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50364-A0DB-4F6B-9681-1DD9F9438969}">
      <dsp:nvSpPr>
        <dsp:cNvPr id="0" name=""/>
        <dsp:cNvSpPr/>
      </dsp:nvSpPr>
      <dsp:spPr>
        <a:xfrm>
          <a:off x="583264" y="0"/>
          <a:ext cx="6610334" cy="410445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1235F-85F2-4811-AB59-669D2E870BB7}">
      <dsp:nvSpPr>
        <dsp:cNvPr id="0" name=""/>
        <dsp:cNvSpPr/>
      </dsp:nvSpPr>
      <dsp:spPr>
        <a:xfrm>
          <a:off x="0" y="1231336"/>
          <a:ext cx="1403325" cy="1641782"/>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chemeClr val="accent1">
                  <a:lumMod val="75000"/>
                </a:schemeClr>
              </a:solidFill>
              <a:latin typeface="+mj-lt"/>
            </a:rPr>
            <a:t>DAFO</a:t>
          </a:r>
          <a:endParaRPr lang="es-ES" sz="2000" b="1" kern="1200" dirty="0">
            <a:solidFill>
              <a:schemeClr val="accent1">
                <a:lumMod val="75000"/>
              </a:schemeClr>
            </a:solidFill>
            <a:latin typeface="+mj-lt"/>
          </a:endParaRPr>
        </a:p>
      </dsp:txBody>
      <dsp:txXfrm>
        <a:off x="68505" y="1299841"/>
        <a:ext cx="1266315" cy="1504772"/>
      </dsp:txXfrm>
    </dsp:sp>
    <dsp:sp modelId="{9B26E98A-38AE-4473-9AC0-B59CFEA49FE3}">
      <dsp:nvSpPr>
        <dsp:cNvPr id="0" name=""/>
        <dsp:cNvSpPr/>
      </dsp:nvSpPr>
      <dsp:spPr>
        <a:xfrm>
          <a:off x="1621477" y="1231336"/>
          <a:ext cx="1764237" cy="16417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chemeClr val="accent1">
                  <a:lumMod val="75000"/>
                </a:schemeClr>
              </a:solidFill>
              <a:latin typeface="+mj-lt"/>
            </a:rPr>
            <a:t>RETOS A ABORDAR</a:t>
          </a:r>
          <a:endParaRPr lang="es-ES" sz="2000" b="1" kern="1200" dirty="0">
            <a:solidFill>
              <a:schemeClr val="accent1">
                <a:lumMod val="75000"/>
              </a:schemeClr>
            </a:solidFill>
            <a:latin typeface="+mj-lt"/>
          </a:endParaRPr>
        </a:p>
      </dsp:txBody>
      <dsp:txXfrm>
        <a:off x="1701622" y="1311481"/>
        <a:ext cx="1603947" cy="1481492"/>
      </dsp:txXfrm>
    </dsp:sp>
    <dsp:sp modelId="{F7857C90-27BE-4532-A452-4B70E2F99239}">
      <dsp:nvSpPr>
        <dsp:cNvPr id="0" name=""/>
        <dsp:cNvSpPr/>
      </dsp:nvSpPr>
      <dsp:spPr>
        <a:xfrm>
          <a:off x="3658199" y="1231336"/>
          <a:ext cx="1950859" cy="164178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chemeClr val="accent1">
                  <a:lumMod val="75000"/>
                </a:schemeClr>
              </a:solidFill>
              <a:latin typeface="+mj-lt"/>
            </a:rPr>
            <a:t>RESULTADO ESPERADO</a:t>
          </a:r>
          <a:endParaRPr lang="es-ES" sz="2000" b="1" kern="1200" dirty="0">
            <a:solidFill>
              <a:schemeClr val="accent1">
                <a:lumMod val="75000"/>
              </a:schemeClr>
            </a:solidFill>
            <a:latin typeface="+mj-lt"/>
          </a:endParaRPr>
        </a:p>
      </dsp:txBody>
      <dsp:txXfrm>
        <a:off x="3738344" y="1311481"/>
        <a:ext cx="1790569" cy="1481492"/>
      </dsp:txXfrm>
    </dsp:sp>
    <dsp:sp modelId="{914C1F98-7B7D-47E6-AD8B-024EFFBAF80E}">
      <dsp:nvSpPr>
        <dsp:cNvPr id="0" name=""/>
        <dsp:cNvSpPr/>
      </dsp:nvSpPr>
      <dsp:spPr>
        <a:xfrm>
          <a:off x="5853197" y="1231336"/>
          <a:ext cx="1921308" cy="16417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chemeClr val="accent1">
                  <a:lumMod val="75000"/>
                </a:schemeClr>
              </a:solidFill>
              <a:latin typeface="+mj-lt"/>
            </a:rPr>
            <a:t>LÍNEAS DE ACTUACIÓN </a:t>
          </a:r>
          <a:endParaRPr lang="es-ES" sz="2000" b="1" kern="1200" dirty="0">
            <a:solidFill>
              <a:schemeClr val="accent1">
                <a:lumMod val="75000"/>
              </a:schemeClr>
            </a:solidFill>
            <a:latin typeface="+mj-lt"/>
          </a:endParaRPr>
        </a:p>
      </dsp:txBody>
      <dsp:txXfrm>
        <a:off x="5933342" y="1311481"/>
        <a:ext cx="1761018" cy="1481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0F6E4-8982-4E1B-88B9-F4D46DD705AE}">
      <dsp:nvSpPr>
        <dsp:cNvPr id="0" name=""/>
        <dsp:cNvSpPr/>
      </dsp:nvSpPr>
      <dsp:spPr>
        <a:xfrm>
          <a:off x="3458836" y="1993999"/>
          <a:ext cx="1518301" cy="1518301"/>
        </a:xfrm>
        <a:prstGeom prst="ellipse">
          <a:avLst/>
        </a:prstGeom>
        <a:no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b="1" kern="1200" dirty="0" err="1" smtClean="0">
              <a:solidFill>
                <a:schemeClr val="accent2">
                  <a:lumMod val="50000"/>
                </a:schemeClr>
              </a:solidFill>
              <a:latin typeface="Calibri" pitchFamily="34" charset="0"/>
            </a:rPr>
            <a:t>POCInt</a:t>
          </a:r>
          <a:endParaRPr lang="es-ES" sz="2800" b="1" kern="1200" dirty="0">
            <a:solidFill>
              <a:schemeClr val="accent2">
                <a:lumMod val="50000"/>
              </a:schemeClr>
            </a:solidFill>
            <a:latin typeface="Calibri" pitchFamily="34" charset="0"/>
          </a:endParaRPr>
        </a:p>
      </dsp:txBody>
      <dsp:txXfrm>
        <a:off x="3681186" y="2216349"/>
        <a:ext cx="1073601" cy="1073601"/>
      </dsp:txXfrm>
    </dsp:sp>
    <dsp:sp modelId="{57A058DC-FB69-47FC-B1C6-19DB4221E0CD}">
      <dsp:nvSpPr>
        <dsp:cNvPr id="0" name=""/>
        <dsp:cNvSpPr/>
      </dsp:nvSpPr>
      <dsp:spPr>
        <a:xfrm rot="16200000">
          <a:off x="3988863" y="1748677"/>
          <a:ext cx="458247" cy="32396"/>
        </a:xfrm>
        <a:custGeom>
          <a:avLst/>
          <a:gdLst/>
          <a:ahLst/>
          <a:cxnLst/>
          <a:rect l="0" t="0" r="0" b="0"/>
          <a:pathLst>
            <a:path>
              <a:moveTo>
                <a:pt x="0" y="16198"/>
              </a:moveTo>
              <a:lnTo>
                <a:pt x="458247" y="161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206531" y="1753419"/>
        <a:ext cx="22912" cy="22912"/>
      </dsp:txXfrm>
    </dsp:sp>
    <dsp:sp modelId="{04442EAB-130A-45AB-A234-65EB741DFF5A}">
      <dsp:nvSpPr>
        <dsp:cNvPr id="0" name=""/>
        <dsp:cNvSpPr/>
      </dsp:nvSpPr>
      <dsp:spPr>
        <a:xfrm>
          <a:off x="3458836" y="17450"/>
          <a:ext cx="1518301" cy="1518301"/>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_tradnl" sz="3300" b="1" kern="1200" dirty="0" smtClean="0">
              <a:latin typeface="Calibri" pitchFamily="34" charset="0"/>
            </a:rPr>
            <a:t>OT1 I+D+ i</a:t>
          </a:r>
          <a:endParaRPr lang="es-ES" sz="3300" b="1" kern="1200" dirty="0">
            <a:latin typeface="Calibri" pitchFamily="34" charset="0"/>
          </a:endParaRPr>
        </a:p>
      </dsp:txBody>
      <dsp:txXfrm>
        <a:off x="3681186" y="239800"/>
        <a:ext cx="1073601" cy="1073601"/>
      </dsp:txXfrm>
    </dsp:sp>
    <dsp:sp modelId="{079506B0-EC71-4842-8E4B-55550C0AB0E7}">
      <dsp:nvSpPr>
        <dsp:cNvPr id="0" name=""/>
        <dsp:cNvSpPr/>
      </dsp:nvSpPr>
      <dsp:spPr>
        <a:xfrm rot="1800000">
          <a:off x="4844734" y="3231088"/>
          <a:ext cx="458247" cy="32396"/>
        </a:xfrm>
        <a:custGeom>
          <a:avLst/>
          <a:gdLst/>
          <a:ahLst/>
          <a:cxnLst/>
          <a:rect l="0" t="0" r="0" b="0"/>
          <a:pathLst>
            <a:path>
              <a:moveTo>
                <a:pt x="0" y="16198"/>
              </a:moveTo>
              <a:lnTo>
                <a:pt x="458247" y="161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062401" y="3235830"/>
        <a:ext cx="22912" cy="22912"/>
      </dsp:txXfrm>
    </dsp:sp>
    <dsp:sp modelId="{6C736C9C-9A89-47E2-BE2C-794A6CD63AA5}">
      <dsp:nvSpPr>
        <dsp:cNvPr id="0" name=""/>
        <dsp:cNvSpPr/>
      </dsp:nvSpPr>
      <dsp:spPr>
        <a:xfrm>
          <a:off x="5170577" y="2982273"/>
          <a:ext cx="1518301" cy="15183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_tradnl" sz="3300" b="1" kern="1200" dirty="0" smtClean="0">
              <a:latin typeface="Calibri" pitchFamily="34" charset="0"/>
            </a:rPr>
            <a:t>OT2 TIC</a:t>
          </a:r>
          <a:endParaRPr lang="es-ES" sz="3300" b="1" kern="1200" dirty="0">
            <a:latin typeface="Calibri" pitchFamily="34" charset="0"/>
          </a:endParaRPr>
        </a:p>
      </dsp:txBody>
      <dsp:txXfrm>
        <a:off x="5392927" y="3204623"/>
        <a:ext cx="1073601" cy="1073601"/>
      </dsp:txXfrm>
    </dsp:sp>
    <dsp:sp modelId="{9F49F9F5-6EE9-4391-A4B7-C07EF4DE14F1}">
      <dsp:nvSpPr>
        <dsp:cNvPr id="0" name=""/>
        <dsp:cNvSpPr/>
      </dsp:nvSpPr>
      <dsp:spPr>
        <a:xfrm rot="9000000">
          <a:off x="3132993" y="3231088"/>
          <a:ext cx="458247" cy="32396"/>
        </a:xfrm>
        <a:custGeom>
          <a:avLst/>
          <a:gdLst/>
          <a:ahLst/>
          <a:cxnLst/>
          <a:rect l="0" t="0" r="0" b="0"/>
          <a:pathLst>
            <a:path>
              <a:moveTo>
                <a:pt x="0" y="16198"/>
              </a:moveTo>
              <a:lnTo>
                <a:pt x="458247" y="161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3350660" y="3235830"/>
        <a:ext cx="22912" cy="22912"/>
      </dsp:txXfrm>
    </dsp:sp>
    <dsp:sp modelId="{D79D0C3F-A0C2-49F1-87D5-F094BA952B3B}">
      <dsp:nvSpPr>
        <dsp:cNvPr id="0" name=""/>
        <dsp:cNvSpPr/>
      </dsp:nvSpPr>
      <dsp:spPr>
        <a:xfrm>
          <a:off x="1747095" y="2982273"/>
          <a:ext cx="1518301" cy="1518301"/>
        </a:xfrm>
        <a:prstGeom prst="ellipse">
          <a:avLst/>
        </a:prstGeom>
        <a:solidFill>
          <a:srgbClr val="CC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_tradnl" sz="3300" b="1" kern="1200" dirty="0" smtClean="0">
              <a:latin typeface="Calibri" pitchFamily="34" charset="0"/>
            </a:rPr>
            <a:t>OT3 PYME</a:t>
          </a:r>
          <a:endParaRPr lang="es-ES" sz="3300" b="1" kern="1200" dirty="0">
            <a:latin typeface="Calibri" pitchFamily="34" charset="0"/>
          </a:endParaRPr>
        </a:p>
      </dsp:txBody>
      <dsp:txXfrm>
        <a:off x="1969445" y="3204623"/>
        <a:ext cx="1073601" cy="10736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1064C-62EF-4E06-BB8D-DE2DD7F297F8}" type="datetimeFigureOut">
              <a:rPr lang="es-ES" smtClean="0"/>
              <a:t>27/09/2015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14617-D1E9-44AE-92B2-69A34869857E}" type="slidenum">
              <a:rPr lang="es-ES" smtClean="0"/>
              <a:t>‹Nº›</a:t>
            </a:fld>
            <a:endParaRPr lang="es-ES"/>
          </a:p>
        </p:txBody>
      </p:sp>
    </p:spTree>
    <p:extLst>
      <p:ext uri="{BB962C8B-B14F-4D97-AF65-F5344CB8AC3E}">
        <p14:creationId xmlns:p14="http://schemas.microsoft.com/office/powerpoint/2010/main" val="375990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ediniciativasurbanas.e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sede.administracionespublicas.gob.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BE7393B-344D-405A-A6DE-325EA5DAB382}" type="slidenum">
              <a:rPr lang="es-ES" smtClean="0">
                <a:solidFill>
                  <a:prstClr val="black"/>
                </a:solidFill>
              </a:rPr>
              <a:pPr/>
              <a:t>8</a:t>
            </a:fld>
            <a:endParaRPr lang="es-E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s-ES" alt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s-ES" alt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s-ES" alt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s-ES" alt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s-ES" alt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16267" indent="-275487">
              <a:defRPr>
                <a:solidFill>
                  <a:schemeClr val="tx1"/>
                </a:solidFill>
                <a:latin typeface="Times New Roman" pitchFamily="18" charset="0"/>
              </a:defRPr>
            </a:lvl2pPr>
            <a:lvl3pPr marL="1101950" indent="-220390">
              <a:defRPr>
                <a:solidFill>
                  <a:schemeClr val="tx1"/>
                </a:solidFill>
                <a:latin typeface="Times New Roman" pitchFamily="18" charset="0"/>
              </a:defRPr>
            </a:lvl3pPr>
            <a:lvl4pPr marL="1542730" indent="-220390">
              <a:defRPr>
                <a:solidFill>
                  <a:schemeClr val="tx1"/>
                </a:solidFill>
                <a:latin typeface="Times New Roman" pitchFamily="18" charset="0"/>
              </a:defRPr>
            </a:lvl4pPr>
            <a:lvl5pPr marL="1983510" indent="-220390">
              <a:defRPr>
                <a:solidFill>
                  <a:schemeClr val="tx1"/>
                </a:solidFill>
                <a:latin typeface="Times New Roman" pitchFamily="18" charset="0"/>
              </a:defRPr>
            </a:lvl5pPr>
            <a:lvl6pPr marL="2424290" indent="-220390" fontAlgn="base">
              <a:spcBef>
                <a:spcPct val="0"/>
              </a:spcBef>
              <a:spcAft>
                <a:spcPct val="0"/>
              </a:spcAft>
              <a:defRPr>
                <a:solidFill>
                  <a:schemeClr val="tx1"/>
                </a:solidFill>
                <a:latin typeface="Times New Roman" pitchFamily="18" charset="0"/>
              </a:defRPr>
            </a:lvl6pPr>
            <a:lvl7pPr marL="2865070" indent="-220390" fontAlgn="base">
              <a:spcBef>
                <a:spcPct val="0"/>
              </a:spcBef>
              <a:spcAft>
                <a:spcPct val="0"/>
              </a:spcAft>
              <a:defRPr>
                <a:solidFill>
                  <a:schemeClr val="tx1"/>
                </a:solidFill>
                <a:latin typeface="Times New Roman" pitchFamily="18" charset="0"/>
              </a:defRPr>
            </a:lvl7pPr>
            <a:lvl8pPr marL="3305850" indent="-220390" fontAlgn="base">
              <a:spcBef>
                <a:spcPct val="0"/>
              </a:spcBef>
              <a:spcAft>
                <a:spcPct val="0"/>
              </a:spcAft>
              <a:defRPr>
                <a:solidFill>
                  <a:schemeClr val="tx1"/>
                </a:solidFill>
                <a:latin typeface="Times New Roman" pitchFamily="18" charset="0"/>
              </a:defRPr>
            </a:lvl8pPr>
            <a:lvl9pPr marL="3746629" indent="-22039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58EEAFA4-B10F-4B32-8F41-8020B08591F8}" type="slidenum">
              <a:rPr lang="es-ES" altLang="en-US" smtClean="0">
                <a:solidFill>
                  <a:prstClr val="black"/>
                </a:solidFill>
                <a:latin typeface="Calibri" pitchFamily="34" charset="0"/>
              </a:rPr>
              <a:pPr fontAlgn="base">
                <a:spcBef>
                  <a:spcPct val="0"/>
                </a:spcBef>
                <a:spcAft>
                  <a:spcPct val="0"/>
                </a:spcAft>
                <a:defRPr/>
              </a:pPr>
              <a:t>43</a:t>
            </a:fld>
            <a:endParaRPr lang="es-ES" altLang="en-US" smtClean="0">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eaLnBrk="1" hangingPunct="1">
              <a:defRPr/>
            </a:pPr>
            <a:r>
              <a:rPr lang="es-ES" b="1" dirty="0" smtClean="0"/>
              <a:t>Artículo 9</a:t>
            </a:r>
          </a:p>
          <a:p>
            <a:pPr eaLnBrk="1" hangingPunct="1">
              <a:defRPr/>
            </a:pPr>
            <a:r>
              <a:rPr lang="es-ES" b="1" dirty="0" smtClean="0"/>
              <a:t>Objetivos temáticos</a:t>
            </a:r>
          </a:p>
          <a:p>
            <a:pPr eaLnBrk="1" hangingPunct="1">
              <a:defRPr/>
            </a:pPr>
            <a:endParaRPr lang="es-ES" b="1" dirty="0" smtClean="0"/>
          </a:p>
          <a:p>
            <a:pPr eaLnBrk="1" hangingPunct="1">
              <a:defRPr/>
            </a:pPr>
            <a:r>
              <a:rPr lang="es-ES" dirty="0" smtClean="0"/>
              <a:t>Cada Fondo del MEC apoyará la consecución de los siguientes objetivos temáticos de acuerdo con su misión, a fin de contribuir a la estrategia de la Unión para un crecimiento inteligente, sostenible e integrador:</a:t>
            </a:r>
          </a:p>
          <a:p>
            <a:pPr eaLnBrk="1" hangingPunct="1">
              <a:defRPr/>
            </a:pPr>
            <a:endParaRPr lang="es-ES" dirty="0" smtClean="0"/>
          </a:p>
          <a:p>
            <a:pPr marL="220390" indent="-220390">
              <a:buFont typeface="+mj-lt"/>
              <a:buAutoNum type="arabicPeriod"/>
              <a:defRPr/>
            </a:pPr>
            <a:r>
              <a:rPr lang="es-ES" dirty="0" smtClean="0"/>
              <a:t>potenciar la investigación, el desarrollo tecnológico y la innovación;</a:t>
            </a:r>
          </a:p>
          <a:p>
            <a:pPr marL="220390" indent="-220390">
              <a:buFont typeface="+mj-lt"/>
              <a:buAutoNum type="arabicPeriod"/>
              <a:defRPr/>
            </a:pPr>
            <a:r>
              <a:rPr lang="es-ES" dirty="0" smtClean="0"/>
              <a:t>mejorar el uso y la calidad de las tecnologías de la información y de las comunicaciones y el acceso a las mismas;</a:t>
            </a:r>
          </a:p>
          <a:p>
            <a:pPr marL="220390" indent="-220390">
              <a:buFont typeface="+mj-lt"/>
              <a:buAutoNum type="arabicPeriod"/>
              <a:defRPr/>
            </a:pPr>
            <a:r>
              <a:rPr lang="es-ES" dirty="0" smtClean="0"/>
              <a:t>mejorar la competitividad de las pequeñas y medianas empresas, del sector agrícola (en el caso del FEADER) y del sector de la pesca y la acuicultura (en el caso del FEMP);</a:t>
            </a:r>
          </a:p>
          <a:p>
            <a:pPr marL="220390" indent="-220390">
              <a:buFont typeface="+mj-lt"/>
              <a:buAutoNum type="arabicPeriod"/>
              <a:defRPr/>
            </a:pPr>
            <a:r>
              <a:rPr lang="es-ES" dirty="0" smtClean="0"/>
              <a:t>favorecer el paso a una economía baja en carbono en todos los sectores;</a:t>
            </a:r>
          </a:p>
          <a:p>
            <a:pPr marL="220390" indent="-220390">
              <a:buFont typeface="+mj-lt"/>
              <a:buAutoNum type="arabicPeriod"/>
              <a:defRPr/>
            </a:pPr>
            <a:r>
              <a:rPr lang="es-ES" dirty="0" smtClean="0"/>
              <a:t>promover la adaptación al cambio climático y la prevención y gestión de riesgos;</a:t>
            </a:r>
          </a:p>
          <a:p>
            <a:pPr marL="220390" indent="-220390">
              <a:buFont typeface="+mj-lt"/>
              <a:buAutoNum type="arabicPeriod"/>
              <a:defRPr/>
            </a:pPr>
            <a:r>
              <a:rPr lang="es-ES" dirty="0" smtClean="0"/>
              <a:t>proteger el medio ambiente y promover la eficiencia de los recursos;</a:t>
            </a:r>
          </a:p>
          <a:p>
            <a:pPr marL="220390" indent="-220390">
              <a:buFont typeface="+mj-lt"/>
              <a:buAutoNum type="arabicPeriod"/>
              <a:defRPr/>
            </a:pPr>
            <a:r>
              <a:rPr lang="es-ES" dirty="0" smtClean="0"/>
              <a:t>promover el transporte sostenible y eliminar los estrangulamientos en las infraestructuras de red fundamentales;</a:t>
            </a:r>
          </a:p>
          <a:p>
            <a:pPr marL="220390" indent="-220390">
              <a:buFont typeface="+mj-lt"/>
              <a:buAutoNum type="arabicPeriod"/>
              <a:defRPr/>
            </a:pPr>
            <a:r>
              <a:rPr lang="es-ES" dirty="0" smtClean="0"/>
              <a:t>promover el empleo y favorecer la movilidad laboral;</a:t>
            </a:r>
          </a:p>
          <a:p>
            <a:pPr marL="220390" indent="-220390">
              <a:buFont typeface="+mj-lt"/>
              <a:buAutoNum type="arabicPeriod"/>
              <a:defRPr/>
            </a:pPr>
            <a:r>
              <a:rPr lang="es-ES" dirty="0" smtClean="0"/>
              <a:t>promover la integración social y luchar contra la pobreza;</a:t>
            </a:r>
          </a:p>
          <a:p>
            <a:pPr marL="220390" indent="-220390">
              <a:buFont typeface="+mj-lt"/>
              <a:buAutoNum type="arabicPeriod"/>
              <a:defRPr/>
            </a:pPr>
            <a:r>
              <a:rPr lang="es-ES" dirty="0" smtClean="0"/>
              <a:t>invertir en la educación, el desarrollo de las capacidades y el aprendizaje permanente;</a:t>
            </a:r>
          </a:p>
          <a:p>
            <a:pPr marL="220390" indent="-220390">
              <a:buFont typeface="+mj-lt"/>
              <a:buAutoNum type="arabicPeriod"/>
              <a:defRPr/>
            </a:pPr>
            <a:r>
              <a:rPr lang="es-ES" dirty="0" smtClean="0"/>
              <a:t>mejorar la capacidad institucional y la eficiencia de la administración pública.</a:t>
            </a:r>
          </a:p>
          <a:p>
            <a:pPr eaLnBrk="1" hangingPunct="1">
              <a:defRPr/>
            </a:pPr>
            <a:endParaRPr lang="es-ES" dirty="0" smtClean="0"/>
          </a:p>
          <a:p>
            <a:pPr eaLnBrk="1" hangingPunct="1">
              <a:defRPr/>
            </a:pPr>
            <a:r>
              <a:rPr lang="es-ES" dirty="0" smtClean="0"/>
              <a:t>Los objetivos temáticos deberán traducirse en prioridades específicas de cada Fondo del MEC fijadas en las normas específicas de los Fondos.</a:t>
            </a:r>
          </a:p>
        </p:txBody>
      </p:sp>
      <p:sp>
        <p:nvSpPr>
          <p:cNvPr id="4" name="3 Marcador de número de diapositiva"/>
          <p:cNvSpPr>
            <a:spLocks noGrp="1"/>
          </p:cNvSpPr>
          <p:nvPr>
            <p:ph type="sldNum" sz="quarter" idx="5"/>
          </p:nvPr>
        </p:nvSpPr>
        <p:spPr/>
        <p:txBody>
          <a:bodyPr/>
          <a:lstStyle/>
          <a:p>
            <a:pPr>
              <a:defRPr/>
            </a:pPr>
            <a:fld id="{F7EF4719-5A51-456C-B119-EFCA16C8559F}" type="slidenum">
              <a:rPr lang="es-ES" smtClean="0">
                <a:solidFill>
                  <a:prstClr val="black"/>
                </a:solidFill>
              </a:rPr>
              <a:pPr>
                <a:defRPr/>
              </a:pPr>
              <a:t>48</a:t>
            </a:fld>
            <a:endParaRPr lang="es-E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3 Marcador de número de diapositiva"/>
          <p:cNvSpPr>
            <a:spLocks noGrp="1"/>
          </p:cNvSpPr>
          <p:nvPr>
            <p:ph type="sldNum" sz="quarter" idx="5"/>
          </p:nvPr>
        </p:nvSpPr>
        <p:spPr/>
        <p:txBody>
          <a:bodyPr/>
          <a:lstStyle/>
          <a:p>
            <a:pPr>
              <a:defRPr/>
            </a:pPr>
            <a:fld id="{7521A7FA-3696-44D0-B883-53A854EB89EA}" type="slidenum">
              <a:rPr lang="es-ES" smtClean="0">
                <a:solidFill>
                  <a:prstClr val="black"/>
                </a:solidFill>
              </a:rPr>
              <a:pPr>
                <a:defRPr/>
              </a:pPr>
              <a:t>50</a:t>
            </a:fld>
            <a:endParaRPr lang="es-E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3 Marcador de número de diapositiva"/>
          <p:cNvSpPr>
            <a:spLocks noGrp="1"/>
          </p:cNvSpPr>
          <p:nvPr>
            <p:ph type="sldNum" sz="quarter" idx="5"/>
          </p:nvPr>
        </p:nvSpPr>
        <p:spPr/>
        <p:txBody>
          <a:bodyPr/>
          <a:lstStyle/>
          <a:p>
            <a:pPr>
              <a:defRPr/>
            </a:pPr>
            <a:fld id="{DC040AEA-186E-4562-8D02-C6D624239E93}" type="slidenum">
              <a:rPr lang="es-ES" smtClean="0">
                <a:solidFill>
                  <a:prstClr val="black"/>
                </a:solidFill>
              </a:rPr>
              <a:pPr>
                <a:defRPr/>
              </a:pPr>
              <a:t>51</a:t>
            </a:fld>
            <a:endParaRPr lang="es-E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3 Marcador de número de diapositiva"/>
          <p:cNvSpPr>
            <a:spLocks noGrp="1"/>
          </p:cNvSpPr>
          <p:nvPr>
            <p:ph type="sldNum" sz="quarter" idx="5"/>
          </p:nvPr>
        </p:nvSpPr>
        <p:spPr/>
        <p:txBody>
          <a:bodyPr/>
          <a:lstStyle/>
          <a:p>
            <a:pPr>
              <a:defRPr/>
            </a:pPr>
            <a:fld id="{910A3471-0066-466E-8D49-A63C43DFDDA1}" type="slidenum">
              <a:rPr lang="es-ES" smtClean="0">
                <a:solidFill>
                  <a:prstClr val="black"/>
                </a:solidFill>
              </a:rPr>
              <a:pPr>
                <a:defRPr/>
              </a:pPr>
              <a:t>54</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b="1" dirty="0"/>
              <a:t>Decimotercero. </a:t>
            </a:r>
            <a:r>
              <a:rPr lang="es-ES_tradnl" b="1" i="1" dirty="0"/>
              <a:t>Formalización y presentación de solicitudes</a:t>
            </a:r>
            <a:endParaRPr lang="es-ES" sz="1600" b="1" dirty="0"/>
          </a:p>
          <a:p>
            <a:r>
              <a:rPr lang="es-ES_tradnl" dirty="0"/>
              <a:t>1. A los efectos regulados por la presente orden, tendrán la consideración de entidades solicitantes, los ayuntamientos o bien las entidades supramunicipales, preexistentes o de nueva constitución, representantes de las áreas definidas en el Anexo I que presenten Estrategias DUSI conforme a lo dispuesto en esta convocatoria.</a:t>
            </a:r>
            <a:endParaRPr lang="es-ES" sz="1600" b="1" dirty="0"/>
          </a:p>
          <a:p>
            <a:r>
              <a:rPr lang="es-ES_tradnl" dirty="0"/>
              <a:t>2. Para solicitar las ayudas de la presente convocatoria se deberá remitir la información siguiente:</a:t>
            </a:r>
            <a:endParaRPr lang="es-ES" sz="1600" b="1" dirty="0"/>
          </a:p>
          <a:p>
            <a:r>
              <a:rPr lang="es-ES_tradnl" dirty="0"/>
              <a:t>a) Formulario de Solicitud, según se define en el Anexo IV.2 de esta orden, firmado por el representante legal de la entidad beneficiaria.</a:t>
            </a:r>
            <a:endParaRPr lang="es-ES" sz="1600" b="1" dirty="0"/>
          </a:p>
          <a:p>
            <a:r>
              <a:rPr lang="es-ES_tradnl" dirty="0"/>
              <a:t>b) Acuerdo o resolución de la solicitud de ayuda adoptada por el órgano competente.</a:t>
            </a:r>
            <a:endParaRPr lang="es-ES" sz="1600" b="1" dirty="0"/>
          </a:p>
          <a:p>
            <a:r>
              <a:rPr lang="es-ES_tradnl" dirty="0"/>
              <a:t>c) Acuerdo o resolución de aprobación de la Estrategia adoptada por el órgano competente.</a:t>
            </a:r>
            <a:endParaRPr lang="es-ES" sz="1600" b="1" dirty="0"/>
          </a:p>
          <a:p>
            <a:r>
              <a:rPr lang="es-ES_tradnl" dirty="0"/>
              <a:t>d) Certificado de existencia de crédito o compromiso de habilitar crédito suficiente para financiar las operaciones que se seleccionen, en el caso de que la Estrategia DUSI que presentan a la convocatoria sea seleccionada, según modelo recogido en Anexo IV.2.a</a:t>
            </a:r>
            <a:endParaRPr lang="es-ES" sz="1600" b="1" dirty="0"/>
          </a:p>
          <a:p>
            <a:r>
              <a:rPr lang="es-ES_tradnl" dirty="0"/>
              <a:t>e) Declaración responsable de la entidad solicitante, según modelo del Anexo IV.2.b  del:</a:t>
            </a:r>
            <a:endParaRPr lang="es-ES" sz="1600" b="1" dirty="0"/>
          </a:p>
          <a:p>
            <a:pPr lvl="1"/>
            <a:r>
              <a:rPr lang="es-ES_tradnl" dirty="0"/>
              <a:t>cumplimiento de las obligaciones tributarias y frente a la Seguridad Social</a:t>
            </a:r>
            <a:endParaRPr lang="es-ES" sz="1600" b="1" dirty="0"/>
          </a:p>
          <a:p>
            <a:pPr lvl="1"/>
            <a:r>
              <a:rPr lang="es-ES_tradnl" dirty="0"/>
              <a:t>cumplimiento de obligaciones por el reintegro de subvenciones</a:t>
            </a:r>
            <a:endParaRPr lang="es-ES" sz="1600" b="1" dirty="0"/>
          </a:p>
          <a:p>
            <a:pPr lvl="1"/>
            <a:r>
              <a:rPr lang="es-ES_tradnl" dirty="0"/>
              <a:t>no estar incurso en ninguna de las prohibiciones previstas en el artículo 13 de la Ley 38/2003, General de Subvenciones, de 17 de noviembre, para obtener la condición de beneficiario </a:t>
            </a:r>
            <a:endParaRPr lang="es-ES" sz="1600" b="1" dirty="0"/>
          </a:p>
          <a:p>
            <a:pPr lvl="1"/>
            <a:r>
              <a:rPr lang="es-ES_tradnl" dirty="0"/>
              <a:t>Declaración del representante del área funcional de que se va a disponer en el momento de la ejecución de la Estrategia seleccionada de un equipo técnico conocedor de la reglamentación y normativa nacional y europea sobre Fondos EIE y especialmente en lo relativo a las materias de elegibilidad de gasto, contratación pública, medio ambiente, información y publicidad e igualdad de oportunidades y no discriminación.</a:t>
            </a:r>
            <a:endParaRPr lang="es-ES" sz="1600" b="1" dirty="0"/>
          </a:p>
          <a:p>
            <a:r>
              <a:rPr lang="es-ES_tradnl" dirty="0"/>
              <a:t>f) Declaración emitida por el órgano de intervención, de las ayudas, subvenciones, ingresos o recursos solicitados y/o concedidas para las líneas de actuación incluidas en el Plan de Implementación, procedentes de otras Administraciones o entes públicos o privados, nacionales de la Unión Europea o de organismos internacionales.</a:t>
            </a:r>
            <a:endParaRPr lang="es-ES" sz="1600" b="1" dirty="0"/>
          </a:p>
          <a:p>
            <a:r>
              <a:rPr lang="es-ES_tradnl" dirty="0"/>
              <a:t>g) Compromiso de tramitar ante las autoridades competentes los certificados del cumplimiento de los requisitos medioambientales requeridos para la ejecución de las operaciones previstas en la Estrategia DUSI.</a:t>
            </a:r>
            <a:endParaRPr lang="es-ES" sz="1600" b="1" dirty="0"/>
          </a:p>
          <a:p>
            <a:r>
              <a:rPr lang="es-ES_tradnl" dirty="0"/>
              <a:t>h) Estrategia DUSI definida para el área urbana seleccionada conforme al contenido descrito en el Anexo II, de acuerdo con:</a:t>
            </a:r>
            <a:endParaRPr lang="es-ES" sz="1600" b="1" dirty="0"/>
          </a:p>
          <a:p>
            <a:r>
              <a:rPr lang="es-ES_tradnl" dirty="0"/>
              <a:t>i) el artículo 7 del Reglamento FEDER.</a:t>
            </a:r>
            <a:endParaRPr lang="es-ES" sz="1600" b="1" dirty="0"/>
          </a:p>
          <a:p>
            <a:r>
              <a:rPr lang="es-ES_tradnl" dirty="0"/>
              <a:t>ii) el documento de “Orientaciones para la definición de una estrategia integrada de desarrollo urbano sostenible en el periodo 2014-2020”, elaborado por la RIU, disponible en </a:t>
            </a:r>
            <a:r>
              <a:rPr lang="es-ES_tradnl" u="sng" dirty="0">
                <a:hlinkClick r:id="rId3"/>
              </a:rPr>
              <a:t>http://www.rediniciativasurbanas.es</a:t>
            </a:r>
            <a:endParaRPr lang="es-ES" sz="1600" b="1" dirty="0"/>
          </a:p>
          <a:p>
            <a:r>
              <a:rPr lang="es-ES_tradnl" dirty="0"/>
              <a:t>3. La documentación requerida en el punto dos </a:t>
            </a:r>
            <a:r>
              <a:rPr lang="es-ES_tradnl" b="1" dirty="0"/>
              <a:t>se presentará exclusivamente por vía electrónica</a:t>
            </a:r>
            <a:r>
              <a:rPr lang="es-ES_tradnl" dirty="0"/>
              <a:t> y a través de la aplicación informática desarrollada por el Ministerio de Hacienda y Administraciones Públicas a tal efecto en la dirección </a:t>
            </a:r>
            <a:r>
              <a:rPr lang="es-ES_tradnl" b="1" u="sng" dirty="0">
                <a:hlinkClick r:id="rId4"/>
              </a:rPr>
              <a:t>https://sede.administracionespublicas.gob.es/</a:t>
            </a:r>
            <a:r>
              <a:rPr lang="es-ES_tradnl" b="1" dirty="0"/>
              <a:t> </a:t>
            </a:r>
            <a:r>
              <a:rPr lang="es-ES_tradnl" dirty="0"/>
              <a:t>con arreglo a las normas y modelos electrónicos en ella recogidos. Para acceder a la aplicación informática se requerirá estar en posesión de Documento Nacional de Identidad electrónico o certificado digital reconocido de persona física o jurídica, de acuerdo con lo establecido en el artículo 11 de la Ley 59/2003, de 19 de diciembre de firma electrónica.</a:t>
            </a:r>
            <a:endParaRPr lang="es-ES" sz="1600" b="1" dirty="0"/>
          </a:p>
        </p:txBody>
      </p:sp>
      <p:sp>
        <p:nvSpPr>
          <p:cNvPr id="4" name="3 Marcador de número de diapositiva"/>
          <p:cNvSpPr>
            <a:spLocks noGrp="1"/>
          </p:cNvSpPr>
          <p:nvPr>
            <p:ph type="sldNum" sz="quarter" idx="10"/>
          </p:nvPr>
        </p:nvSpPr>
        <p:spPr/>
        <p:txBody>
          <a:bodyPr/>
          <a:lstStyle/>
          <a:p>
            <a:fld id="{3BE7393B-344D-405A-A6DE-325EA5DAB382}" type="slidenum">
              <a:rPr lang="es-ES" smtClean="0">
                <a:solidFill>
                  <a:prstClr val="black"/>
                </a:solidFill>
              </a:rPr>
              <a:pPr/>
              <a:t>21</a:t>
            </a:fld>
            <a:endParaRPr lang="es-E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1353" eaLnBrk="0" hangingPunct="0">
              <a:defRPr sz="2700">
                <a:solidFill>
                  <a:srgbClr val="002A54"/>
                </a:solidFill>
                <a:latin typeface="Arial" pitchFamily="34" charset="0"/>
                <a:cs typeface="Arial" pitchFamily="34" charset="0"/>
              </a:defRPr>
            </a:lvl1pPr>
            <a:lvl2pPr marL="716267" indent="-275487" defTabSz="921353" eaLnBrk="0" hangingPunct="0">
              <a:defRPr sz="2700">
                <a:solidFill>
                  <a:srgbClr val="002A54"/>
                </a:solidFill>
                <a:latin typeface="Arial" pitchFamily="34" charset="0"/>
                <a:cs typeface="Arial" pitchFamily="34" charset="0"/>
              </a:defRPr>
            </a:lvl2pPr>
            <a:lvl3pPr marL="1101950" indent="-220390" defTabSz="921353" eaLnBrk="0" hangingPunct="0">
              <a:defRPr sz="2700">
                <a:solidFill>
                  <a:srgbClr val="002A54"/>
                </a:solidFill>
                <a:latin typeface="Arial" pitchFamily="34" charset="0"/>
                <a:cs typeface="Arial" pitchFamily="34" charset="0"/>
              </a:defRPr>
            </a:lvl3pPr>
            <a:lvl4pPr marL="1542730" indent="-220390" defTabSz="921353" eaLnBrk="0" hangingPunct="0">
              <a:defRPr sz="2700">
                <a:solidFill>
                  <a:srgbClr val="002A54"/>
                </a:solidFill>
                <a:latin typeface="Arial" pitchFamily="34" charset="0"/>
                <a:cs typeface="Arial" pitchFamily="34" charset="0"/>
              </a:defRPr>
            </a:lvl4pPr>
            <a:lvl5pPr marL="1983510" indent="-220390" defTabSz="921353" eaLnBrk="0" hangingPunct="0">
              <a:defRPr sz="2700">
                <a:solidFill>
                  <a:srgbClr val="002A54"/>
                </a:solidFill>
                <a:latin typeface="Arial" pitchFamily="34" charset="0"/>
                <a:cs typeface="Arial" pitchFamily="34" charset="0"/>
              </a:defRPr>
            </a:lvl5pPr>
            <a:lvl6pPr marL="2424290" indent="-220390" algn="r" defTabSz="921353" eaLnBrk="0" fontAlgn="base" hangingPunct="0">
              <a:lnSpc>
                <a:spcPct val="80000"/>
              </a:lnSpc>
              <a:spcBef>
                <a:spcPct val="0"/>
              </a:spcBef>
              <a:spcAft>
                <a:spcPct val="0"/>
              </a:spcAft>
              <a:defRPr sz="2700">
                <a:solidFill>
                  <a:srgbClr val="002A54"/>
                </a:solidFill>
                <a:latin typeface="Arial" pitchFamily="34" charset="0"/>
                <a:cs typeface="Arial" pitchFamily="34" charset="0"/>
              </a:defRPr>
            </a:lvl6pPr>
            <a:lvl7pPr marL="2865070" indent="-220390" algn="r" defTabSz="921353" eaLnBrk="0" fontAlgn="base" hangingPunct="0">
              <a:lnSpc>
                <a:spcPct val="80000"/>
              </a:lnSpc>
              <a:spcBef>
                <a:spcPct val="0"/>
              </a:spcBef>
              <a:spcAft>
                <a:spcPct val="0"/>
              </a:spcAft>
              <a:defRPr sz="2700">
                <a:solidFill>
                  <a:srgbClr val="002A54"/>
                </a:solidFill>
                <a:latin typeface="Arial" pitchFamily="34" charset="0"/>
                <a:cs typeface="Arial" pitchFamily="34" charset="0"/>
              </a:defRPr>
            </a:lvl7pPr>
            <a:lvl8pPr marL="3305850" indent="-220390" algn="r" defTabSz="921353" eaLnBrk="0" fontAlgn="base" hangingPunct="0">
              <a:lnSpc>
                <a:spcPct val="80000"/>
              </a:lnSpc>
              <a:spcBef>
                <a:spcPct val="0"/>
              </a:spcBef>
              <a:spcAft>
                <a:spcPct val="0"/>
              </a:spcAft>
              <a:defRPr sz="2700">
                <a:solidFill>
                  <a:srgbClr val="002A54"/>
                </a:solidFill>
                <a:latin typeface="Arial" pitchFamily="34" charset="0"/>
                <a:cs typeface="Arial" pitchFamily="34" charset="0"/>
              </a:defRPr>
            </a:lvl8pPr>
            <a:lvl9pPr marL="3746629" indent="-220390" algn="r" defTabSz="921353" eaLnBrk="0" fontAlgn="base" hangingPunct="0">
              <a:lnSpc>
                <a:spcPct val="80000"/>
              </a:lnSpc>
              <a:spcBef>
                <a:spcPct val="0"/>
              </a:spcBef>
              <a:spcAft>
                <a:spcPct val="0"/>
              </a:spcAft>
              <a:defRPr sz="2700">
                <a:solidFill>
                  <a:srgbClr val="002A54"/>
                </a:solidFill>
                <a:latin typeface="Arial" pitchFamily="34" charset="0"/>
                <a:cs typeface="Arial" pitchFamily="34" charset="0"/>
              </a:defRPr>
            </a:lvl9pPr>
          </a:lstStyle>
          <a:p>
            <a:pPr eaLnBrk="1" hangingPunct="1"/>
            <a:fld id="{4D1C24FC-1681-4097-9216-745A874E0804}" type="slidenum">
              <a:rPr lang="fr-FR" sz="1200">
                <a:solidFill>
                  <a:prstClr val="black"/>
                </a:solidFill>
              </a:rPr>
              <a:pPr eaLnBrk="1" hangingPunct="1"/>
              <a:t>57</a:t>
            </a:fld>
            <a:endParaRPr lang="fr-FR" sz="1200">
              <a:solidFill>
                <a:prstClr val="black"/>
              </a:solidFill>
            </a:endParaRPr>
          </a:p>
        </p:txBody>
      </p:sp>
      <p:sp>
        <p:nvSpPr>
          <p:cNvPr id="65539" name="Rectangle 7"/>
          <p:cNvSpPr txBox="1">
            <a:spLocks noGrp="1" noChangeArrowheads="1"/>
          </p:cNvSpPr>
          <p:nvPr/>
        </p:nvSpPr>
        <p:spPr bwMode="auto">
          <a:xfrm>
            <a:off x="3884077" y="8686290"/>
            <a:ext cx="2972289"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12" tIns="46056" rIns="92112" bIns="46056" anchor="b"/>
          <a:lstStyle>
            <a:lvl1pPr defTabSz="955675" eaLnBrk="0" hangingPunct="0">
              <a:defRPr sz="2800">
                <a:solidFill>
                  <a:srgbClr val="002A54"/>
                </a:solidFill>
                <a:latin typeface="Arial" pitchFamily="34" charset="0"/>
                <a:cs typeface="Arial" pitchFamily="34" charset="0"/>
              </a:defRPr>
            </a:lvl1pPr>
            <a:lvl2pPr marL="742950" indent="-285750" defTabSz="955675" eaLnBrk="0" hangingPunct="0">
              <a:defRPr sz="2800">
                <a:solidFill>
                  <a:srgbClr val="002A54"/>
                </a:solidFill>
                <a:latin typeface="Arial" pitchFamily="34" charset="0"/>
                <a:cs typeface="Arial" pitchFamily="34" charset="0"/>
              </a:defRPr>
            </a:lvl2pPr>
            <a:lvl3pPr marL="1143000" indent="-228600" defTabSz="955675" eaLnBrk="0" hangingPunct="0">
              <a:defRPr sz="2800">
                <a:solidFill>
                  <a:srgbClr val="002A54"/>
                </a:solidFill>
                <a:latin typeface="Arial" pitchFamily="34" charset="0"/>
                <a:cs typeface="Arial" pitchFamily="34" charset="0"/>
              </a:defRPr>
            </a:lvl3pPr>
            <a:lvl4pPr marL="1600200" indent="-228600" defTabSz="955675" eaLnBrk="0" hangingPunct="0">
              <a:defRPr sz="2800">
                <a:solidFill>
                  <a:srgbClr val="002A54"/>
                </a:solidFill>
                <a:latin typeface="Arial" pitchFamily="34" charset="0"/>
                <a:cs typeface="Arial" pitchFamily="34" charset="0"/>
              </a:defRPr>
            </a:lvl4pPr>
            <a:lvl5pPr marL="2057400" indent="-228600" defTabSz="955675" eaLnBrk="0" hangingPunct="0">
              <a:defRPr sz="2800">
                <a:solidFill>
                  <a:srgbClr val="002A54"/>
                </a:solidFill>
                <a:latin typeface="Arial" pitchFamily="34" charset="0"/>
                <a:cs typeface="Arial" pitchFamily="34" charset="0"/>
              </a:defRPr>
            </a:lvl5pPr>
            <a:lvl6pPr marL="2514600" indent="-228600" algn="r" defTabSz="955675" eaLnBrk="0" fontAlgn="base" hangingPunct="0">
              <a:lnSpc>
                <a:spcPct val="80000"/>
              </a:lnSpc>
              <a:spcBef>
                <a:spcPct val="0"/>
              </a:spcBef>
              <a:spcAft>
                <a:spcPct val="0"/>
              </a:spcAft>
              <a:defRPr sz="2800">
                <a:solidFill>
                  <a:srgbClr val="002A54"/>
                </a:solidFill>
                <a:latin typeface="Arial" pitchFamily="34" charset="0"/>
                <a:cs typeface="Arial" pitchFamily="34" charset="0"/>
              </a:defRPr>
            </a:lvl6pPr>
            <a:lvl7pPr marL="2971800" indent="-228600" algn="r" defTabSz="955675" eaLnBrk="0" fontAlgn="base" hangingPunct="0">
              <a:lnSpc>
                <a:spcPct val="80000"/>
              </a:lnSpc>
              <a:spcBef>
                <a:spcPct val="0"/>
              </a:spcBef>
              <a:spcAft>
                <a:spcPct val="0"/>
              </a:spcAft>
              <a:defRPr sz="2800">
                <a:solidFill>
                  <a:srgbClr val="002A54"/>
                </a:solidFill>
                <a:latin typeface="Arial" pitchFamily="34" charset="0"/>
                <a:cs typeface="Arial" pitchFamily="34" charset="0"/>
              </a:defRPr>
            </a:lvl7pPr>
            <a:lvl8pPr marL="3429000" indent="-228600" algn="r" defTabSz="955675" eaLnBrk="0" fontAlgn="base" hangingPunct="0">
              <a:lnSpc>
                <a:spcPct val="80000"/>
              </a:lnSpc>
              <a:spcBef>
                <a:spcPct val="0"/>
              </a:spcBef>
              <a:spcAft>
                <a:spcPct val="0"/>
              </a:spcAft>
              <a:defRPr sz="2800">
                <a:solidFill>
                  <a:srgbClr val="002A54"/>
                </a:solidFill>
                <a:latin typeface="Arial" pitchFamily="34" charset="0"/>
                <a:cs typeface="Arial" pitchFamily="34" charset="0"/>
              </a:defRPr>
            </a:lvl8pPr>
            <a:lvl9pPr marL="3886200" indent="-228600" algn="r" defTabSz="955675" eaLnBrk="0" fontAlgn="base" hangingPunct="0">
              <a:lnSpc>
                <a:spcPct val="80000"/>
              </a:lnSpc>
              <a:spcBef>
                <a:spcPct val="0"/>
              </a:spcBef>
              <a:spcAft>
                <a:spcPct val="0"/>
              </a:spcAft>
              <a:defRPr sz="2800">
                <a:solidFill>
                  <a:srgbClr val="002A54"/>
                </a:solidFill>
                <a:latin typeface="Arial" pitchFamily="34" charset="0"/>
                <a:cs typeface="Arial" pitchFamily="34" charset="0"/>
              </a:defRPr>
            </a:lvl9pPr>
          </a:lstStyle>
          <a:p>
            <a:pPr eaLnBrk="1" hangingPunct="1"/>
            <a:fld id="{5647BD84-37A2-4F9A-9775-45F63E530D24}" type="slidenum">
              <a:rPr lang="fr-FR" sz="1300" b="1">
                <a:solidFill>
                  <a:prstClr val="black"/>
                </a:solidFill>
                <a:ea typeface="Geneva" charset="-128"/>
              </a:rPr>
              <a:pPr eaLnBrk="1" hangingPunct="1"/>
              <a:t>57</a:t>
            </a:fld>
            <a:endParaRPr lang="fr-FR" sz="1300" b="1">
              <a:solidFill>
                <a:prstClr val="black"/>
              </a:solidFill>
              <a:ea typeface="Geneva" charset="-128"/>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3 Marcador de número de diapositiva"/>
          <p:cNvSpPr>
            <a:spLocks noGrp="1"/>
          </p:cNvSpPr>
          <p:nvPr>
            <p:ph type="sldNum" sz="quarter" idx="5"/>
          </p:nvPr>
        </p:nvSpPr>
        <p:spPr/>
        <p:txBody>
          <a:bodyPr/>
          <a:lstStyle/>
          <a:p>
            <a:pPr>
              <a:defRPr/>
            </a:pPr>
            <a:fld id="{5937BD65-AF3A-4DFE-AD27-24865F5DD415}" type="slidenum">
              <a:rPr lang="es-ES" smtClean="0">
                <a:solidFill>
                  <a:prstClr val="black"/>
                </a:solidFill>
              </a:rPr>
              <a:pPr>
                <a:defRPr/>
              </a:pPr>
              <a:t>58</a:t>
            </a:fld>
            <a:endParaRPr lang="es-E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3 Marcador de número de diapositiva"/>
          <p:cNvSpPr>
            <a:spLocks noGrp="1"/>
          </p:cNvSpPr>
          <p:nvPr>
            <p:ph type="sldNum" sz="quarter" idx="5"/>
          </p:nvPr>
        </p:nvSpPr>
        <p:spPr/>
        <p:txBody>
          <a:bodyPr/>
          <a:lstStyle/>
          <a:p>
            <a:pPr>
              <a:defRPr/>
            </a:pPr>
            <a:fld id="{93C0202D-56A2-4551-BBC7-0114E3F22E14}" type="slidenum">
              <a:rPr lang="es-ES" smtClean="0">
                <a:solidFill>
                  <a:prstClr val="black"/>
                </a:solidFill>
              </a:rPr>
              <a:pPr>
                <a:defRPr/>
              </a:pPr>
              <a:t>59</a:t>
            </a:fld>
            <a:endParaRPr lang="es-E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1600" b="1" dirty="0"/>
          </a:p>
        </p:txBody>
      </p:sp>
      <p:sp>
        <p:nvSpPr>
          <p:cNvPr id="4" name="3 Marcador de número de diapositiva"/>
          <p:cNvSpPr>
            <a:spLocks noGrp="1"/>
          </p:cNvSpPr>
          <p:nvPr>
            <p:ph type="sldNum" sz="quarter" idx="10"/>
          </p:nvPr>
        </p:nvSpPr>
        <p:spPr/>
        <p:txBody>
          <a:bodyPr/>
          <a:lstStyle/>
          <a:p>
            <a:fld id="{3BE7393B-344D-405A-A6DE-325EA5DAB382}" type="slidenum">
              <a:rPr lang="es-ES" smtClean="0">
                <a:solidFill>
                  <a:prstClr val="black"/>
                </a:solidFill>
              </a:rPr>
              <a:pPr/>
              <a:t>22</a:t>
            </a:fld>
            <a:endParaRPr lang="es-E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1600" b="1" dirty="0"/>
          </a:p>
        </p:txBody>
      </p:sp>
      <p:sp>
        <p:nvSpPr>
          <p:cNvPr id="4" name="3 Marcador de número de diapositiva"/>
          <p:cNvSpPr>
            <a:spLocks noGrp="1"/>
          </p:cNvSpPr>
          <p:nvPr>
            <p:ph type="sldNum" sz="quarter" idx="10"/>
          </p:nvPr>
        </p:nvSpPr>
        <p:spPr/>
        <p:txBody>
          <a:bodyPr/>
          <a:lstStyle/>
          <a:p>
            <a:fld id="{3BE7393B-344D-405A-A6DE-325EA5DAB382}" type="slidenum">
              <a:rPr lang="es-ES" smtClean="0">
                <a:solidFill>
                  <a:prstClr val="black"/>
                </a:solidFill>
              </a:rPr>
              <a:pPr/>
              <a:t>23</a:t>
            </a:fld>
            <a:endParaRPr lang="es-E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1600" b="1" dirty="0"/>
          </a:p>
        </p:txBody>
      </p:sp>
      <p:sp>
        <p:nvSpPr>
          <p:cNvPr id="4" name="3 Marcador de número de diapositiva"/>
          <p:cNvSpPr>
            <a:spLocks noGrp="1"/>
          </p:cNvSpPr>
          <p:nvPr>
            <p:ph type="sldNum" sz="quarter" idx="10"/>
          </p:nvPr>
        </p:nvSpPr>
        <p:spPr/>
        <p:txBody>
          <a:bodyPr/>
          <a:lstStyle/>
          <a:p>
            <a:fld id="{3BE7393B-344D-405A-A6DE-325EA5DAB382}" type="slidenum">
              <a:rPr lang="es-ES" smtClean="0">
                <a:solidFill>
                  <a:prstClr val="black"/>
                </a:solidFill>
              </a:rPr>
              <a:pPr/>
              <a:t>24</a:t>
            </a:fld>
            <a:endParaRPr lang="es-E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b="1" dirty="0"/>
              <a:t>Decimocuarto. </a:t>
            </a:r>
            <a:r>
              <a:rPr lang="es-ES_tradnl" b="1" i="1" dirty="0"/>
              <a:t>Órganos competentes para convocar, instruir y resolver el procedimiento</a:t>
            </a:r>
            <a:endParaRPr lang="es-ES" b="1" dirty="0"/>
          </a:p>
          <a:p>
            <a:r>
              <a:rPr lang="es-ES_tradnl" dirty="0"/>
              <a:t>1. </a:t>
            </a:r>
            <a:r>
              <a:rPr lang="es-ES" dirty="0"/>
              <a:t>La convocatoria se realiza mediante la presente orden del Ministerio de Hacienda y Administraciones Públicas.</a:t>
            </a:r>
            <a:endParaRPr lang="es-ES" b="1" dirty="0"/>
          </a:p>
          <a:p>
            <a:r>
              <a:rPr lang="es-ES_tradnl" dirty="0"/>
              <a:t>2. Será competente para la instrucción y ordenación del procedimiento de concesión de estas ayudas la Dirección General de Fondos Comunitarios.</a:t>
            </a:r>
            <a:endParaRPr lang="es-ES" b="1" dirty="0"/>
          </a:p>
          <a:p>
            <a:r>
              <a:rPr lang="es-ES_tradnl" dirty="0"/>
              <a:t>3. </a:t>
            </a:r>
            <a:r>
              <a:rPr lang="es-ES" dirty="0"/>
              <a:t>Será competente para elevar la propuesta de concesión a través del órgano instructor, en los términos previstos en el artículo 22.1 de la Ley 38/2003, de 17 de noviembre, General de Subvenciones, como órgano colegiado, una comisión de valoración integrada por: </a:t>
            </a:r>
            <a:endParaRPr lang="es-ES" b="1" dirty="0"/>
          </a:p>
          <a:p>
            <a:pPr lvl="0"/>
            <a:r>
              <a:rPr lang="es-ES_tradnl" dirty="0"/>
              <a:t>Representantes del Ministerio de Hacienda y Administraciones Públicas:</a:t>
            </a:r>
            <a:endParaRPr lang="es-ES" b="1" dirty="0"/>
          </a:p>
          <a:p>
            <a:pPr lvl="0"/>
            <a:r>
              <a:rPr lang="es-ES_tradnl" dirty="0"/>
              <a:t>El Director General de Fondos Comunitarios ,  en calidad de Presidente, que podrá delegar en el Subdirector General de Cooperación Territorial  Europea y Desarrollo Urbano </a:t>
            </a:r>
            <a:endParaRPr lang="es-ES" b="1" dirty="0"/>
          </a:p>
          <a:p>
            <a:pPr lvl="0"/>
            <a:r>
              <a:rPr lang="es-ES_tradnl" dirty="0"/>
              <a:t>1 Representante de la Subdirección General de Cooperación Territorial Europea y Desarrollo Urbano.</a:t>
            </a:r>
            <a:endParaRPr lang="es-ES" b="1" dirty="0"/>
          </a:p>
          <a:p>
            <a:pPr lvl="0"/>
            <a:r>
              <a:rPr lang="es-ES_tradnl" dirty="0"/>
              <a:t>1 Representante de la Subdirección General de Gestión del FEDER</a:t>
            </a:r>
            <a:endParaRPr lang="es-ES" b="1" dirty="0"/>
          </a:p>
          <a:p>
            <a:pPr lvl="0"/>
            <a:r>
              <a:rPr lang="es-ES_tradnl" dirty="0"/>
              <a:t>1 Representante de la Subdirección General de Programación Territorial  y Evaluación de Programas Comunitarios </a:t>
            </a:r>
            <a:endParaRPr lang="es-ES" b="1" dirty="0"/>
          </a:p>
          <a:p>
            <a:pPr lvl="0"/>
            <a:r>
              <a:rPr lang="es-ES_tradnl" dirty="0"/>
              <a:t>1 Representante de la Subdirección General de Cooperación Local </a:t>
            </a:r>
            <a:endParaRPr lang="es-ES" b="1" dirty="0"/>
          </a:p>
          <a:p>
            <a:pPr lvl="0"/>
            <a:r>
              <a:rPr lang="es-ES_tradnl" dirty="0"/>
              <a:t>Representantes del Ministerio de Fomento</a:t>
            </a:r>
            <a:endParaRPr lang="es-ES" b="1" dirty="0"/>
          </a:p>
          <a:p>
            <a:pPr lvl="0"/>
            <a:r>
              <a:rPr lang="es-ES_tradnl" dirty="0"/>
              <a:t>1 Representante de la Subdirección General de Política de Suelo. </a:t>
            </a:r>
            <a:endParaRPr lang="es-ES" b="1" dirty="0"/>
          </a:p>
          <a:p>
            <a:pPr lvl="0"/>
            <a:r>
              <a:rPr lang="es-ES_tradnl" dirty="0"/>
              <a:t>Representantes del Ministerio de Industria, Energía y Turismo </a:t>
            </a:r>
            <a:endParaRPr lang="es-ES" b="1" dirty="0"/>
          </a:p>
          <a:p>
            <a:pPr lvl="0"/>
            <a:r>
              <a:rPr lang="es-ES_tradnl" dirty="0"/>
              <a:t>1 Representante de la Secretaria de Estado de Telecomunicaciones y Sociedad de la Información </a:t>
            </a:r>
            <a:endParaRPr lang="es-ES" b="1" dirty="0"/>
          </a:p>
          <a:p>
            <a:pPr lvl="0"/>
            <a:r>
              <a:rPr lang="es-ES_tradnl" dirty="0"/>
              <a:t>1 Representante del Instituto para la Diversificación y el Ahorro de la Energía , I D A E</a:t>
            </a:r>
            <a:endParaRPr lang="es-ES" b="1" dirty="0"/>
          </a:p>
          <a:p>
            <a:pPr lvl="0"/>
            <a:r>
              <a:rPr lang="es-ES_tradnl" dirty="0"/>
              <a:t>Representantes del Ministerio de Empleo y Seguridad Social</a:t>
            </a:r>
            <a:endParaRPr lang="es-ES" b="1" dirty="0"/>
          </a:p>
          <a:p>
            <a:pPr lvl="0"/>
            <a:r>
              <a:rPr lang="es-ES_tradnl" dirty="0"/>
              <a:t>1 Representante del Fondo Social Europeo</a:t>
            </a:r>
            <a:endParaRPr lang="es-ES" b="1" dirty="0"/>
          </a:p>
          <a:p>
            <a:pPr lvl="0"/>
            <a:r>
              <a:rPr lang="es-ES_tradnl" dirty="0"/>
              <a:t>Representantes de las CCAA </a:t>
            </a:r>
            <a:endParaRPr lang="es-ES" b="1" dirty="0"/>
          </a:p>
          <a:p>
            <a:pPr lvl="0"/>
            <a:r>
              <a:rPr lang="es-ES_tradnl" dirty="0"/>
              <a:t>1 Representante por cada Comunidad Autónoma que haya aportado financiación adicional al Eje Urbano del Programa Operativo de Crecimiento Sostenible, para la valoración de las Estrategias de su Comunidad Autónoma.  </a:t>
            </a:r>
            <a:endParaRPr lang="es-ES" b="1" dirty="0"/>
          </a:p>
          <a:p>
            <a:pPr lvl="0"/>
            <a:r>
              <a:rPr lang="es-ES_tradnl" dirty="0"/>
              <a:t>Representantes Redes Temáticas, con voz pero sin voto:</a:t>
            </a:r>
            <a:endParaRPr lang="es-ES" b="1" dirty="0"/>
          </a:p>
          <a:p>
            <a:pPr lvl="0"/>
            <a:r>
              <a:rPr lang="es-ES_tradnl" dirty="0"/>
              <a:t>1 Representante de la Red de Autoridades Ambientales</a:t>
            </a:r>
            <a:endParaRPr lang="es-ES" b="1" dirty="0"/>
          </a:p>
          <a:p>
            <a:pPr lvl="0"/>
            <a:r>
              <a:rPr lang="es-ES_tradnl" dirty="0"/>
              <a:t>1 Representante de la Red de Políticas de Igualdad</a:t>
            </a:r>
            <a:endParaRPr lang="es-ES" b="1" dirty="0"/>
          </a:p>
          <a:p>
            <a:r>
              <a:rPr lang="es-ES_tradnl" dirty="0"/>
              <a:t>Asimismo, esta comisión de valoración podrá invitar a representantes  de la Comisión Europea, de otros ministerios o Administraciones, a expertos de reconocido prestigio en el sector, así como al resto de Redes que se consideren relevantes. Los invitados tendrán voz pero no voto.</a:t>
            </a:r>
            <a:endParaRPr lang="es-ES" b="1" dirty="0"/>
          </a:p>
          <a:p>
            <a:r>
              <a:rPr lang="es-ES_tradnl" dirty="0"/>
              <a:t>Actuará como Secretario de la comisión de valoración con voz pero sin voto un funcionario del Ministerio de Hacienda y Administraciones Públicas </a:t>
            </a:r>
            <a:endParaRPr lang="es-ES" b="1" dirty="0"/>
          </a:p>
          <a:p>
            <a:r>
              <a:rPr lang="es-ES_tradnl" dirty="0"/>
              <a:t>4. </a:t>
            </a:r>
            <a:r>
              <a:rPr lang="es-ES" dirty="0"/>
              <a:t>Será competente para dictar la resolución de concesión de las subvenciones contempladas en esta orden la Secretaría de Estado de Presupuestos y Gastos.</a:t>
            </a:r>
            <a:endParaRPr lang="es-ES" b="1" dirty="0"/>
          </a:p>
          <a:p>
            <a:endParaRPr lang="es-ES" dirty="0"/>
          </a:p>
        </p:txBody>
      </p:sp>
      <p:sp>
        <p:nvSpPr>
          <p:cNvPr id="4" name="3 Marcador de número de diapositiva"/>
          <p:cNvSpPr>
            <a:spLocks noGrp="1"/>
          </p:cNvSpPr>
          <p:nvPr>
            <p:ph type="sldNum" sz="quarter" idx="10"/>
          </p:nvPr>
        </p:nvSpPr>
        <p:spPr/>
        <p:txBody>
          <a:bodyPr/>
          <a:lstStyle/>
          <a:p>
            <a:fld id="{3BE7393B-344D-405A-A6DE-325EA5DAB382}" type="slidenum">
              <a:rPr lang="es-ES" smtClean="0">
                <a:solidFill>
                  <a:prstClr val="black"/>
                </a:solidFill>
              </a:rPr>
              <a:pPr/>
              <a:t>25</a:t>
            </a:fld>
            <a:endParaRPr lang="es-E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s-ES" alt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s-ES"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s-ES"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kumimoji="0" lang="es-ES" dirty="0" smtClean="0"/>
              <a:t>Haga clic para modificar el estilo de título del patrón</a:t>
            </a:r>
            <a:endParaRPr kumimoji="0" lang="en-US" dirty="0"/>
          </a:p>
        </p:txBody>
      </p:sp>
      <p:sp>
        <p:nvSpPr>
          <p:cNvPr id="3" name="Content Placeholder 2"/>
          <p:cNvSpPr>
            <a:spLocks noGrp="1"/>
          </p:cNvSpPr>
          <p:nvPr>
            <p:ph idx="1"/>
          </p:nvPr>
        </p:nvSpPr>
        <p:spPr/>
        <p:txBody>
          <a:bodyPr/>
          <a:lstStyle>
            <a:lvl1pPr>
              <a:buClr>
                <a:srgbClr val="FF6600"/>
              </a:buClr>
              <a:defRPr sz="2400" b="1">
                <a:solidFill>
                  <a:schemeClr val="accent2">
                    <a:lumMod val="50000"/>
                  </a:schemeClr>
                </a:solidFill>
              </a:defRPr>
            </a:lvl1pPr>
            <a:lvl2pPr>
              <a:buClr>
                <a:srgbClr val="000099"/>
              </a:buClr>
              <a:defRPr>
                <a:solidFill>
                  <a:schemeClr val="accent2">
                    <a:lumMod val="50000"/>
                  </a:schemeClr>
                </a:solidFill>
              </a:defRPr>
            </a:lvl2pPr>
            <a:lvl3pPr>
              <a:buClr>
                <a:srgbClr val="0E64B2"/>
              </a:buClr>
              <a:defRPr>
                <a:solidFill>
                  <a:schemeClr val="accent2">
                    <a:lumMod val="50000"/>
                  </a:schemeClr>
                </a:solidFill>
              </a:defRPr>
            </a:lvl3pPr>
            <a:lvl4pPr>
              <a:buClr>
                <a:schemeClr val="accent3">
                  <a:lumMod val="75000"/>
                </a:schemeClr>
              </a:buClr>
              <a:defRPr>
                <a:solidFill>
                  <a:schemeClr val="accent2">
                    <a:lumMod val="50000"/>
                  </a:schemeClr>
                </a:solidFill>
              </a:defRPr>
            </a:lvl4pPr>
            <a:lvl5pPr>
              <a:buClr>
                <a:schemeClr val="accent2">
                  <a:lumMod val="40000"/>
                  <a:lumOff val="60000"/>
                </a:schemeClr>
              </a:buClr>
              <a:defRPr>
                <a:solidFill>
                  <a:schemeClr val="accent2">
                    <a:lumMod val="50000"/>
                  </a:schemeClr>
                </a:solidFill>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6" name="Slide Number Placeholder 5"/>
          <p:cNvSpPr>
            <a:spLocks noGrp="1"/>
          </p:cNvSpPr>
          <p:nvPr>
            <p:ph type="sldNum" sz="quarter" idx="12"/>
          </p:nvPr>
        </p:nvSpPr>
        <p:spPr/>
        <p:txBody>
          <a:bodyPr/>
          <a:lstStyle>
            <a:lvl1pPr>
              <a:defRPr sz="1100" b="1">
                <a:latin typeface="Calibri" pitchFamily="34" charset="0"/>
                <a:cs typeface="Calibri" pitchFamily="34" charset="0"/>
              </a:defRPr>
            </a:lvl1p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6904938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36680"/>
          </a:xfrm>
        </p:spPr>
        <p:txBody>
          <a:bodyPr/>
          <a:lstStyle/>
          <a:p>
            <a:r>
              <a:rPr kumimoji="0" lang="es-ES" dirty="0" smtClean="0"/>
              <a:t>Haga clic para modificar el estilo de título del patrón</a:t>
            </a:r>
            <a:endParaRPr kumimoji="0" lang="en-US" dirty="0"/>
          </a:p>
        </p:txBody>
      </p:sp>
      <p:sp>
        <p:nvSpPr>
          <p:cNvPr id="3" name="Content Placeholder 2"/>
          <p:cNvSpPr>
            <a:spLocks noGrp="1"/>
          </p:cNvSpPr>
          <p:nvPr>
            <p:ph sz="half" idx="1"/>
          </p:nvPr>
        </p:nvSpPr>
        <p:spPr>
          <a:xfrm>
            <a:off x="457200" y="1628800"/>
            <a:ext cx="4038600" cy="4726125"/>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628800"/>
            <a:ext cx="4038600" cy="4726125"/>
          </a:xfrm>
        </p:spPr>
        <p:txBody>
          <a:bodyPr/>
          <a:lstStyle>
            <a:lvl1pPr>
              <a:defRPr sz="2600"/>
            </a:lvl1pPr>
            <a:lvl2pPr>
              <a:defRPr sz="2400"/>
            </a:lvl2pPr>
            <a:lvl3pPr>
              <a:defRPr sz="2000"/>
            </a:lvl3pPr>
            <a:lvl4pPr>
              <a:defRPr sz="1800"/>
            </a:lvl4pPr>
            <a:lvl5pPr>
              <a:defRPr sz="1800"/>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7" name="Slide Number Placeholder 6"/>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42905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848104"/>
            <a:ext cx="8229600" cy="564672"/>
          </a:xfrm>
        </p:spPr>
        <p:txBody>
          <a:bodyPr tIns="45720" anchor="ctr" anchorCtr="0"/>
          <a:lstStyle>
            <a:lvl1pPr>
              <a:defRPr/>
            </a:lvl1pPr>
          </a:lstStyle>
          <a:p>
            <a:r>
              <a:rPr kumimoji="0" lang="es-ES" dirty="0" smtClean="0"/>
              <a:t>Haga clic para modificar el estilo de título del patrón</a:t>
            </a:r>
            <a:endParaRPr kumimoji="0" lang="en-US" dirty="0"/>
          </a:p>
        </p:txBody>
      </p:sp>
      <p:sp>
        <p:nvSpPr>
          <p:cNvPr id="3" name="Text Placeholder 2"/>
          <p:cNvSpPr>
            <a:spLocks noGrp="1"/>
          </p:cNvSpPr>
          <p:nvPr>
            <p:ph type="body" idx="1"/>
          </p:nvPr>
        </p:nvSpPr>
        <p:spPr>
          <a:xfrm>
            <a:off x="467544" y="1484784"/>
            <a:ext cx="4040188" cy="792088"/>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dirty="0" smtClean="0"/>
              <a:t>Haga clic para modificar el estilo de texto del patrón</a:t>
            </a:r>
          </a:p>
        </p:txBody>
      </p:sp>
      <p:sp>
        <p:nvSpPr>
          <p:cNvPr id="4" name="Text Placeholder 3"/>
          <p:cNvSpPr>
            <a:spLocks noGrp="1"/>
          </p:cNvSpPr>
          <p:nvPr>
            <p:ph type="body" sz="half" idx="3"/>
          </p:nvPr>
        </p:nvSpPr>
        <p:spPr>
          <a:xfrm>
            <a:off x="4644008" y="1484784"/>
            <a:ext cx="4041775" cy="792088"/>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dirty="0" smtClean="0"/>
              <a:t>Haga clic para modificar el estilo de texto del patrón</a:t>
            </a:r>
          </a:p>
        </p:txBody>
      </p:sp>
      <p:sp>
        <p:nvSpPr>
          <p:cNvPr id="5" name="Content Placeholder 4"/>
          <p:cNvSpPr>
            <a:spLocks noGrp="1"/>
          </p:cNvSpPr>
          <p:nvPr>
            <p:ph sz="quarter" idx="2"/>
          </p:nvPr>
        </p:nvSpPr>
        <p:spPr>
          <a:xfrm>
            <a:off x="457200" y="2348880"/>
            <a:ext cx="4040188" cy="401144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6" name="Content Placeholder 5"/>
          <p:cNvSpPr>
            <a:spLocks noGrp="1"/>
          </p:cNvSpPr>
          <p:nvPr>
            <p:ph sz="quarter" idx="4"/>
          </p:nvPr>
        </p:nvSpPr>
        <p:spPr>
          <a:xfrm>
            <a:off x="4645025" y="2348880"/>
            <a:ext cx="4041775" cy="401144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9" name="Slide Number Placeholder 8"/>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2859942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305800" cy="504056"/>
          </a:xfrm>
        </p:spPr>
        <p:txBody>
          <a:bodyPr vert="horz" tIns="45720" bIns="0" anchor="ctr" anchorCtr="0">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00" b="1">
                <a:ln>
                  <a:noFill/>
                </a:ln>
                <a:solidFill>
                  <a:schemeClr val="tx2"/>
                </a:solidFill>
                <a:effectLst>
                  <a:outerShdw blurRad="38100" dist="38100" dir="2700000" algn="tl">
                    <a:srgbClr val="000000">
                      <a:alpha val="43137"/>
                    </a:srgbClr>
                  </a:outerShdw>
                </a:effectLst>
                <a:latin typeface="+mj-lt"/>
                <a:ea typeface="+mj-ea"/>
                <a:cs typeface="+mj-cs"/>
              </a:defRPr>
            </a:lvl1pPr>
          </a:lstStyle>
          <a:p>
            <a:r>
              <a:rPr kumimoji="0" lang="es-ES" dirty="0" smtClean="0"/>
              <a:t>Haga clic para modificar el estilo de título del patrón</a:t>
            </a:r>
            <a:endParaRPr kumimoji="0" lang="en-US" dirty="0"/>
          </a:p>
        </p:txBody>
      </p:sp>
      <p:sp>
        <p:nvSpPr>
          <p:cNvPr id="5" name="Slide Number Placeholder 4"/>
          <p:cNvSpPr>
            <a:spLocks noGrp="1"/>
          </p:cNvSpPr>
          <p:nvPr>
            <p:ph type="sldNum" sz="quarter" idx="12"/>
          </p:nvPr>
        </p:nvSpPr>
        <p:spPr>
          <a:xfrm>
            <a:off x="4211960" y="6553921"/>
            <a:ext cx="432047" cy="288031"/>
          </a:xfrm>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3814066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410670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8" name="Slide Number Placeholder 3"/>
          <p:cNvSpPr>
            <a:spLocks noGrp="1"/>
          </p:cNvSpPr>
          <p:nvPr>
            <p:ph type="sldNum" sz="quarter" idx="12"/>
          </p:nvPr>
        </p:nvSpPr>
        <p:spPr>
          <a:xfrm>
            <a:off x="4211960" y="6555542"/>
            <a:ext cx="432047" cy="288031"/>
          </a:xfrm>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3809847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Slide Number Placeholder 5"/>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302407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Slide Number Placeholder 3"/>
          <p:cNvSpPr>
            <a:spLocks noGrp="1"/>
          </p:cNvSpPr>
          <p:nvPr>
            <p:ph type="sldNum" sz="quarter" idx="12"/>
          </p:nvPr>
        </p:nvSpPr>
        <p:spPr>
          <a:xfrm>
            <a:off x="4211960" y="6555542"/>
            <a:ext cx="432047" cy="288031"/>
          </a:xfrm>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2965191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rgbClr val="006600"/>
                </a:solidFill>
              </a:defRPr>
            </a:lvl1pPr>
          </a:lstStyle>
          <a:p>
            <a:r>
              <a:rPr kumimoji="0" lang="es-ES" dirty="0" smtClean="0"/>
              <a:t>Haga clic para modificar el estilo de título del patrón</a:t>
            </a:r>
            <a:endParaRPr kumimoji="0" lang="en-US" dirty="0"/>
          </a:p>
        </p:txBody>
      </p:sp>
      <p:sp>
        <p:nvSpPr>
          <p:cNvPr id="3" name="Content Placeholder 2"/>
          <p:cNvSpPr>
            <a:spLocks noGrp="1"/>
          </p:cNvSpPr>
          <p:nvPr>
            <p:ph idx="1"/>
          </p:nvPr>
        </p:nvSpPr>
        <p:spPr/>
        <p:txBody>
          <a:bodyPr/>
          <a:lstStyle>
            <a:lvl1pPr>
              <a:buClr>
                <a:srgbClr val="FF6600"/>
              </a:buClr>
              <a:defRPr sz="2400" b="1">
                <a:solidFill>
                  <a:srgbClr val="003300"/>
                </a:solidFill>
              </a:defRPr>
            </a:lvl1pPr>
            <a:lvl2pPr>
              <a:buClr>
                <a:srgbClr val="000099"/>
              </a:buClr>
              <a:defRPr>
                <a:solidFill>
                  <a:srgbClr val="003300"/>
                </a:solidFill>
              </a:defRPr>
            </a:lvl2pPr>
            <a:lvl3pPr>
              <a:buClr>
                <a:srgbClr val="0E64B2"/>
              </a:buClr>
              <a:defRPr>
                <a:solidFill>
                  <a:srgbClr val="003300"/>
                </a:solidFill>
              </a:defRPr>
            </a:lvl3pPr>
            <a:lvl4pPr>
              <a:buClr>
                <a:schemeClr val="accent3">
                  <a:lumMod val="75000"/>
                </a:schemeClr>
              </a:buClr>
              <a:defRPr>
                <a:solidFill>
                  <a:srgbClr val="003300"/>
                </a:solidFill>
              </a:defRPr>
            </a:lvl4pPr>
            <a:lvl5pPr>
              <a:buClr>
                <a:schemeClr val="accent2">
                  <a:lumMod val="40000"/>
                  <a:lumOff val="60000"/>
                </a:schemeClr>
              </a:buClr>
              <a:defRPr>
                <a:solidFill>
                  <a:srgbClr val="003300"/>
                </a:solidFill>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6" name="Slide Number Placeholder 5"/>
          <p:cNvSpPr>
            <a:spLocks noGrp="1"/>
          </p:cNvSpPr>
          <p:nvPr>
            <p:ph type="sldNum" sz="quarter" idx="12"/>
          </p:nvPr>
        </p:nvSpPr>
        <p:spPr/>
        <p:txBody>
          <a:bodyPr/>
          <a:lstStyle>
            <a:lvl1pPr>
              <a:defRPr sz="1100" b="1">
                <a:latin typeface="Calibri" pitchFamily="34" charset="0"/>
                <a:cs typeface="Calibri" pitchFamily="34" charset="0"/>
              </a:defRPr>
            </a:lvl1pPr>
          </a:lstStyle>
          <a:p>
            <a:fld id="{BCECDAE5-3B81-401B-AAD2-D1C88E068655}"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10784848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36680"/>
          </a:xfrm>
        </p:spPr>
        <p:txBody>
          <a:bodyPr/>
          <a:lstStyle/>
          <a:p>
            <a:r>
              <a:rPr kumimoji="0" lang="es-ES" dirty="0" smtClean="0"/>
              <a:t>Haga clic para modificar el estilo de título del patrón</a:t>
            </a:r>
            <a:endParaRPr kumimoji="0" lang="en-US" dirty="0"/>
          </a:p>
        </p:txBody>
      </p:sp>
      <p:sp>
        <p:nvSpPr>
          <p:cNvPr id="3" name="Content Placeholder 2"/>
          <p:cNvSpPr>
            <a:spLocks noGrp="1"/>
          </p:cNvSpPr>
          <p:nvPr>
            <p:ph sz="half" idx="1"/>
          </p:nvPr>
        </p:nvSpPr>
        <p:spPr>
          <a:xfrm>
            <a:off x="457200" y="1628800"/>
            <a:ext cx="4038600" cy="4726125"/>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628800"/>
            <a:ext cx="4038600" cy="4726125"/>
          </a:xfrm>
        </p:spPr>
        <p:txBody>
          <a:bodyPr/>
          <a:lstStyle>
            <a:lvl1pPr>
              <a:defRPr sz="2600"/>
            </a:lvl1pPr>
            <a:lvl2pPr>
              <a:defRPr sz="2400"/>
            </a:lvl2pPr>
            <a:lvl3pPr>
              <a:defRPr sz="2000"/>
            </a:lvl3pPr>
            <a:lvl4pPr>
              <a:defRPr sz="1800"/>
            </a:lvl4pPr>
            <a:lvl5pPr>
              <a:defRPr sz="1800"/>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7" name="Slide Number Placeholder 6"/>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3402211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848104"/>
            <a:ext cx="8229600" cy="564672"/>
          </a:xfrm>
        </p:spPr>
        <p:txBody>
          <a:bodyPr tIns="45720" anchor="ctr" anchorCtr="0"/>
          <a:lstStyle>
            <a:lvl1pPr>
              <a:defRPr/>
            </a:lvl1pPr>
          </a:lstStyle>
          <a:p>
            <a:r>
              <a:rPr kumimoji="0" lang="es-ES" dirty="0" smtClean="0"/>
              <a:t>Haga clic para modificar el estilo de título del patrón</a:t>
            </a:r>
            <a:endParaRPr kumimoji="0" lang="en-US" dirty="0"/>
          </a:p>
        </p:txBody>
      </p:sp>
      <p:sp>
        <p:nvSpPr>
          <p:cNvPr id="3" name="Text Placeholder 2"/>
          <p:cNvSpPr>
            <a:spLocks noGrp="1"/>
          </p:cNvSpPr>
          <p:nvPr>
            <p:ph type="body" idx="1"/>
          </p:nvPr>
        </p:nvSpPr>
        <p:spPr>
          <a:xfrm>
            <a:off x="467544" y="1484784"/>
            <a:ext cx="4040188" cy="792088"/>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dirty="0" smtClean="0"/>
              <a:t>Haga clic para modificar el estilo de texto del patrón</a:t>
            </a:r>
          </a:p>
        </p:txBody>
      </p:sp>
      <p:sp>
        <p:nvSpPr>
          <p:cNvPr id="4" name="Text Placeholder 3"/>
          <p:cNvSpPr>
            <a:spLocks noGrp="1"/>
          </p:cNvSpPr>
          <p:nvPr>
            <p:ph type="body" sz="half" idx="3"/>
          </p:nvPr>
        </p:nvSpPr>
        <p:spPr>
          <a:xfrm>
            <a:off x="4644008" y="1484784"/>
            <a:ext cx="4041775" cy="792088"/>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dirty="0" smtClean="0"/>
              <a:t>Haga clic para modificar el estilo de texto del patrón</a:t>
            </a:r>
          </a:p>
        </p:txBody>
      </p:sp>
      <p:sp>
        <p:nvSpPr>
          <p:cNvPr id="5" name="Content Placeholder 4"/>
          <p:cNvSpPr>
            <a:spLocks noGrp="1"/>
          </p:cNvSpPr>
          <p:nvPr>
            <p:ph sz="quarter" idx="2"/>
          </p:nvPr>
        </p:nvSpPr>
        <p:spPr>
          <a:xfrm>
            <a:off x="457200" y="2348880"/>
            <a:ext cx="4040188" cy="401144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6" name="Content Placeholder 5"/>
          <p:cNvSpPr>
            <a:spLocks noGrp="1"/>
          </p:cNvSpPr>
          <p:nvPr>
            <p:ph sz="quarter" idx="4"/>
          </p:nvPr>
        </p:nvSpPr>
        <p:spPr>
          <a:xfrm>
            <a:off x="4645025" y="2348880"/>
            <a:ext cx="4041775" cy="401144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9" name="Slide Number Placeholder 8"/>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302159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36680"/>
          </a:xfrm>
        </p:spPr>
        <p:txBody>
          <a:bodyPr/>
          <a:lstStyle/>
          <a:p>
            <a:r>
              <a:rPr kumimoji="0" lang="es-ES" dirty="0" smtClean="0"/>
              <a:t>Haga clic para modificar el estilo de título del patrón</a:t>
            </a:r>
            <a:endParaRPr kumimoji="0" lang="en-US" dirty="0"/>
          </a:p>
        </p:txBody>
      </p:sp>
      <p:sp>
        <p:nvSpPr>
          <p:cNvPr id="3" name="Content Placeholder 2"/>
          <p:cNvSpPr>
            <a:spLocks noGrp="1"/>
          </p:cNvSpPr>
          <p:nvPr>
            <p:ph sz="half" idx="1"/>
          </p:nvPr>
        </p:nvSpPr>
        <p:spPr>
          <a:xfrm>
            <a:off x="457200" y="1628800"/>
            <a:ext cx="4038600" cy="4726125"/>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628800"/>
            <a:ext cx="4038600" cy="4726125"/>
          </a:xfrm>
        </p:spPr>
        <p:txBody>
          <a:bodyPr/>
          <a:lstStyle>
            <a:lvl1pPr>
              <a:defRPr sz="2600"/>
            </a:lvl1pPr>
            <a:lvl2pPr>
              <a:defRPr sz="2400"/>
            </a:lvl2pPr>
            <a:lvl3pPr>
              <a:defRPr sz="2000"/>
            </a:lvl3pPr>
            <a:lvl4pPr>
              <a:defRPr sz="1800"/>
            </a:lvl4pPr>
            <a:lvl5pPr>
              <a:defRPr sz="1800"/>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7" name="Slide Number Placeholder 6"/>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761074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305800" cy="504056"/>
          </a:xfrm>
        </p:spPr>
        <p:txBody>
          <a:bodyPr vert="horz" tIns="45720" bIns="0" anchor="ctr" anchorCtr="0">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00" b="1">
                <a:ln>
                  <a:noFill/>
                </a:ln>
                <a:solidFill>
                  <a:schemeClr val="tx2"/>
                </a:solidFill>
                <a:effectLst>
                  <a:outerShdw blurRad="38100" dist="38100" dir="2700000" algn="tl">
                    <a:srgbClr val="000000">
                      <a:alpha val="43137"/>
                    </a:srgbClr>
                  </a:outerShdw>
                </a:effectLst>
                <a:latin typeface="+mj-lt"/>
                <a:ea typeface="+mj-ea"/>
                <a:cs typeface="+mj-cs"/>
              </a:defRPr>
            </a:lvl1pPr>
          </a:lstStyle>
          <a:p>
            <a:r>
              <a:rPr kumimoji="0" lang="es-ES" dirty="0" smtClean="0"/>
              <a:t>Haga clic para modificar el estilo de título del patrón</a:t>
            </a:r>
            <a:endParaRPr kumimoji="0" lang="en-US" dirty="0"/>
          </a:p>
        </p:txBody>
      </p:sp>
      <p:sp>
        <p:nvSpPr>
          <p:cNvPr id="5" name="Slide Number Placeholder 4"/>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630701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3937141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7" name="Slide Number Placeholder 6"/>
          <p:cNvSpPr>
            <a:spLocks noGrp="1"/>
          </p:cNvSpPr>
          <p:nvPr>
            <p:ph type="sldNum" sz="quarter" idx="12"/>
          </p:nvPr>
        </p:nvSpPr>
        <p:spPr>
          <a:xfrm>
            <a:off x="8388424" y="6381328"/>
            <a:ext cx="609600" cy="365125"/>
          </a:xfrm>
        </p:spPr>
        <p:txBody>
          <a:bodyPr/>
          <a:lstStyle/>
          <a:p>
            <a:fld id="{BCECDAE5-3B81-401B-AAD2-D1C88E068655}" type="slidenum">
              <a:rPr lang="es-ES" smtClean="0">
                <a:solidFill>
                  <a:srgbClr val="04617B">
                    <a:shade val="90000"/>
                  </a:srgbClr>
                </a:solidFill>
              </a:rPr>
              <a:pPr/>
              <a:t>‹Nº›</a:t>
            </a:fld>
            <a:endParaRPr lang="es-E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52327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Slide Number Placeholder 5"/>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672569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Slide Number Placeholder 5"/>
          <p:cNvSpPr>
            <a:spLocks noGrp="1"/>
          </p:cNvSpPr>
          <p:nvPr>
            <p:ph type="sldNum" sz="quarter" idx="12"/>
          </p:nvPr>
        </p:nvSpPr>
        <p:spPr/>
        <p:txBody>
          <a:bodyPr/>
          <a:lstStyle>
            <a:lvl1pPr>
              <a:defRPr sz="1000" b="1"/>
            </a:lvl1pPr>
          </a:lstStyle>
          <a:p>
            <a:fld id="{BCECDAE5-3B81-401B-AAD2-D1C88E068655}"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2715377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4533" y="1155701"/>
            <a:ext cx="5313485" cy="5297488"/>
          </a:xfrm>
        </p:spPr>
        <p:txBody>
          <a:bodyPr/>
          <a:lstStyle>
            <a:lvl1pPr marL="357188" indent="-357188">
              <a:defRPr b="0">
                <a:solidFill>
                  <a:schemeClr val="tx1"/>
                </a:solidFill>
              </a:defRPr>
            </a:lvl1pPr>
            <a:lvl2pPr marL="0" indent="0">
              <a:defRPr sz="1200"/>
            </a:lvl2pPr>
            <a:lvl3pPr marL="88900" indent="-88900">
              <a:spcBef>
                <a:spcPts val="0"/>
              </a:spcBef>
              <a:buFont typeface="Arial" pitchFamily="34" charset="0"/>
              <a:buChar char="•"/>
              <a:defRPr b="0"/>
            </a:lvl3pPr>
            <a:lvl4pPr marL="180975" indent="-92075">
              <a:buFont typeface="Arial" pitchFamily="34" charset="0"/>
              <a:buChar char="‒"/>
              <a:defRPr lang="en-US" sz="1000" i="0" dirty="0" smtClean="0">
                <a:solidFill>
                  <a:schemeClr val="tx1"/>
                </a:solidFill>
                <a:latin typeface="Arial" pitchFamily="34" charset="0"/>
                <a:cs typeface="Arial" pitchFamily="34" charset="0"/>
              </a:defRPr>
            </a:lvl4pPr>
            <a:lvl5pPr marL="276225" indent="-95250">
              <a:defRPr/>
            </a:lvl5pPr>
          </a:lstStyle>
          <a:p>
            <a:pPr lvl="0"/>
            <a:r>
              <a:rPr lang="en-US" dirty="0" smtClean="0"/>
              <a:t>Click to edit Master text styles</a:t>
            </a:r>
          </a:p>
          <a:p>
            <a:pPr lvl="1"/>
            <a:r>
              <a:rPr lang="en-US" dirty="0" smtClean="0"/>
              <a:t>Second level</a:t>
            </a:r>
          </a:p>
          <a:p>
            <a:pPr lvl="2"/>
            <a:r>
              <a:rPr lang="en-US" dirty="0" smtClean="0"/>
              <a:t>Level 3</a:t>
            </a:r>
          </a:p>
          <a:p>
            <a:pPr lvl="3"/>
            <a:r>
              <a:rPr lang="en-US" dirty="0" smtClean="0"/>
              <a:t>Level 4</a:t>
            </a:r>
          </a:p>
          <a:p>
            <a:pPr lvl="4"/>
            <a:r>
              <a:rPr lang="en-US" dirty="0" smtClean="0"/>
              <a:t>Fifth level</a:t>
            </a:r>
            <a:endParaRPr lang="en-GB" dirty="0"/>
          </a:p>
        </p:txBody>
      </p:sp>
      <p:sp>
        <p:nvSpPr>
          <p:cNvPr id="6" name="Title 5"/>
          <p:cNvSpPr>
            <a:spLocks noGrp="1"/>
          </p:cNvSpPr>
          <p:nvPr>
            <p:ph type="title"/>
          </p:nvPr>
        </p:nvSpPr>
        <p:spPr>
          <a:xfrm>
            <a:off x="3694237" y="185739"/>
            <a:ext cx="3541834" cy="969962"/>
          </a:xfrm>
          <a:prstGeom prst="rect">
            <a:avLst/>
          </a:prstGeo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067116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Column - LEF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134816" y="1155702"/>
            <a:ext cx="7101253" cy="5297487"/>
          </a:xfrm>
        </p:spPr>
        <p:txBody>
          <a:bodyPr/>
          <a:lstStyle>
            <a:lvl1pPr>
              <a:spcBef>
                <a:spcPts val="800"/>
              </a:spcBef>
              <a:spcAft>
                <a:spcPts val="0"/>
              </a:spcAft>
              <a:tabLst/>
              <a:defRPr sz="1000"/>
            </a:lvl1pPr>
            <a:lvl2pPr>
              <a:tabLst/>
              <a:defRPr/>
            </a:lvl2pPr>
            <a:lvl3pPr>
              <a:tabLst/>
              <a:defRPr/>
            </a:lvl3pPr>
            <a:lvl4pPr>
              <a:tabLst/>
              <a:defRPr/>
            </a:lvl4pPr>
            <a:lvl5pPr marL="180975" indent="-90488">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134816" y="185738"/>
            <a:ext cx="5326674" cy="969962"/>
          </a:xfrm>
          <a:prstGeom prst="rect">
            <a:avLst/>
          </a:prstGeom>
        </p:spPr>
        <p:txBody>
          <a:bodyPr/>
          <a:lstStyle/>
          <a:p>
            <a:r>
              <a:rPr lang="en-US" dirty="0" smtClean="0"/>
              <a:t>Click to edit Master title style</a:t>
            </a:r>
            <a:endParaRPr lang="en-GB" dirty="0"/>
          </a:p>
        </p:txBody>
      </p:sp>
      <p:sp>
        <p:nvSpPr>
          <p:cNvPr id="4" name="Rectangle 5"/>
          <p:cNvSpPr>
            <a:spLocks noGrp="1" noChangeArrowheads="1"/>
          </p:cNvSpPr>
          <p:nvPr>
            <p:ph type="sldNum" sz="quarter" idx="13"/>
          </p:nvPr>
        </p:nvSpPr>
        <p:spPr/>
        <p:txBody>
          <a:bodyPr/>
          <a:lstStyle>
            <a:lvl1pPr fontAlgn="auto">
              <a:spcBef>
                <a:spcPts val="0"/>
              </a:spcBef>
              <a:spcAft>
                <a:spcPts val="0"/>
              </a:spcAft>
              <a:defRPr/>
            </a:lvl1pPr>
          </a:lstStyle>
          <a:p>
            <a:pPr>
              <a:defRPr/>
            </a:pPr>
            <a:fld id="{02F013DF-AC1B-478B-9C32-B9915CA50414}" type="slidenum">
              <a:rPr lang="en-GB"/>
              <a:pPr>
                <a:defRPr/>
              </a:pPr>
              <a:t>‹Nº›</a:t>
            </a:fld>
            <a:endParaRPr lang="en-GB" dirty="0"/>
          </a:p>
        </p:txBody>
      </p:sp>
    </p:spTree>
    <p:extLst>
      <p:ext uri="{BB962C8B-B14F-4D97-AF65-F5344CB8AC3E}">
        <p14:creationId xmlns:p14="http://schemas.microsoft.com/office/powerpoint/2010/main" val="155730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1909399" y="1155702"/>
            <a:ext cx="7098323" cy="5297487"/>
          </a:xfrm>
        </p:spPr>
        <p:txBody>
          <a:bodyPr/>
          <a:lstStyle>
            <a:lvl1pPr>
              <a:spcBef>
                <a:spcPts val="800"/>
              </a:spcBef>
              <a:spcAft>
                <a:spcPts val="0"/>
              </a:spcAft>
              <a:tabLst/>
              <a:defRPr sz="1000"/>
            </a:lvl1pPr>
            <a:lvl2pPr>
              <a:tabLst/>
              <a:defRPr/>
            </a:lvl2pPr>
            <a:lvl3pPr>
              <a:tabLst/>
              <a:defRPr/>
            </a:lvl3pPr>
            <a:lvl4pPr>
              <a:tabLst/>
              <a:defRPr/>
            </a:lvl4pPr>
            <a:lvl5pPr marL="180975" indent="-90488">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134816" y="185738"/>
            <a:ext cx="5326674" cy="969962"/>
          </a:xfrm>
          <a:prstGeom prst="rect">
            <a:avLst/>
          </a:prstGeom>
        </p:spPr>
        <p:txBody>
          <a:bodyPr/>
          <a:lstStyle/>
          <a:p>
            <a:r>
              <a:rPr lang="en-US" dirty="0" smtClean="0"/>
              <a:t>Click to edit Master title style</a:t>
            </a:r>
            <a:endParaRPr lang="en-GB" dirty="0"/>
          </a:p>
        </p:txBody>
      </p:sp>
      <p:sp>
        <p:nvSpPr>
          <p:cNvPr id="4" name="Rectangle 5"/>
          <p:cNvSpPr>
            <a:spLocks noGrp="1" noChangeArrowheads="1"/>
          </p:cNvSpPr>
          <p:nvPr>
            <p:ph type="sldNum" sz="quarter" idx="13"/>
          </p:nvPr>
        </p:nvSpPr>
        <p:spPr/>
        <p:txBody>
          <a:bodyPr/>
          <a:lstStyle>
            <a:lvl1pPr fontAlgn="auto">
              <a:spcBef>
                <a:spcPts val="0"/>
              </a:spcBef>
              <a:spcAft>
                <a:spcPts val="0"/>
              </a:spcAft>
              <a:defRPr/>
            </a:lvl1pPr>
          </a:lstStyle>
          <a:p>
            <a:pPr>
              <a:defRPr/>
            </a:pPr>
            <a:fld id="{D0EB4FCF-D29F-4CED-BA6A-078C43AD594C}" type="slidenum">
              <a:rPr lang="en-GB"/>
              <a:pPr>
                <a:defRPr/>
              </a:pPr>
              <a:t>‹Nº›</a:t>
            </a:fld>
            <a:endParaRPr lang="en-GB" dirty="0"/>
          </a:p>
        </p:txBody>
      </p:sp>
    </p:spTree>
    <p:extLst>
      <p:ext uri="{BB962C8B-B14F-4D97-AF65-F5344CB8AC3E}">
        <p14:creationId xmlns:p14="http://schemas.microsoft.com/office/powerpoint/2010/main" val="356328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134816" y="185738"/>
            <a:ext cx="5326674" cy="969962"/>
          </a:xfrm>
          <a:prstGeom prst="rect">
            <a:avLst/>
          </a:prstGeom>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1918188" y="1155702"/>
            <a:ext cx="3543300" cy="5086044"/>
          </a:xfrm>
        </p:spPr>
        <p:txBody>
          <a:bodyPr rIns="90000"/>
          <a:lstStyle>
            <a:lvl1pPr marL="0" indent="0" algn="l" defTabSz="957263" rtl="0" eaLnBrk="0" fontAlgn="base" hangingPunct="0">
              <a:spcBef>
                <a:spcPts val="800"/>
              </a:spcBef>
              <a:spcAft>
                <a:spcPts val="0"/>
              </a:spcAft>
              <a:tabLst/>
              <a:defRPr sz="1000"/>
            </a:lvl1pPr>
            <a:lvl2pPr marL="0" indent="0" algn="l" defTabSz="957263" rtl="0" eaLnBrk="0" fontAlgn="base" hangingPunct="0">
              <a:lnSpc>
                <a:spcPct val="100000"/>
              </a:lnSpc>
              <a:spcBef>
                <a:spcPts val="200"/>
              </a:spcBef>
              <a:spcAft>
                <a:spcPts val="200"/>
              </a:spcAft>
              <a:tabLst/>
              <a:defRPr sz="1000"/>
            </a:lvl2pPr>
            <a:lvl3pPr marL="125413" indent="-123825" algn="l" defTabSz="957263" rtl="0" eaLnBrk="0" fontAlgn="base" hangingPunct="0">
              <a:spcBef>
                <a:spcPts val="400"/>
              </a:spcBef>
              <a:spcAft>
                <a:spcPts val="200"/>
              </a:spcAft>
              <a:buNone/>
              <a:tabLst>
                <a:tab pos="5986463" algn="l"/>
              </a:tabLst>
              <a:defRPr sz="1000"/>
            </a:lvl3pPr>
            <a:lvl4pPr marL="88900" indent="-88900" algn="l" defTabSz="957263" rtl="0" eaLnBrk="0" fontAlgn="base" hangingPunct="0">
              <a:spcBef>
                <a:spcPts val="0"/>
              </a:spcBef>
              <a:spcAft>
                <a:spcPts val="200"/>
              </a:spcAft>
              <a:buFont typeface="Arial" pitchFamily="34" charset="0"/>
              <a:buChar char="•"/>
              <a:tabLst>
                <a:tab pos="5986463" algn="l"/>
              </a:tabLst>
              <a:defRPr sz="1000"/>
            </a:lvl4pPr>
            <a:lvl5pPr marL="180975" indent="-90488" algn="l" defTabSz="957263" rtl="0" eaLnBrk="0" fontAlgn="base" hangingPunct="0">
              <a:spcBef>
                <a:spcPts val="0"/>
              </a:spcBef>
              <a:spcAft>
                <a:spcPts val="200"/>
              </a:spcAft>
              <a:buFont typeface="Arial" pitchFamily="34" charset="0"/>
              <a:buChar char="‒"/>
              <a:tabLst/>
              <a:defRPr sz="900">
                <a:solidFill>
                  <a:schemeClr val="tx1"/>
                </a:solidFill>
                <a:latin typeface="Arial" pitchFamily="34" charset="0"/>
                <a:cs typeface="Arial" pitchFamily="34" charset="0"/>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Content Placeholder 3"/>
          <p:cNvSpPr>
            <a:spLocks noGrp="1"/>
          </p:cNvSpPr>
          <p:nvPr>
            <p:ph sz="half" idx="12"/>
          </p:nvPr>
        </p:nvSpPr>
        <p:spPr>
          <a:xfrm>
            <a:off x="5461493" y="1155710"/>
            <a:ext cx="3546231" cy="5086043"/>
          </a:xfrm>
        </p:spPr>
        <p:txBody>
          <a:bodyPr lIns="90000"/>
          <a:lstStyle>
            <a:lvl1pPr marL="0" indent="0" algn="l" defTabSz="957263" rtl="0" eaLnBrk="0" fontAlgn="base" hangingPunct="0">
              <a:spcBef>
                <a:spcPts val="800"/>
              </a:spcBef>
              <a:spcAft>
                <a:spcPts val="0"/>
              </a:spcAft>
              <a:tabLst/>
              <a:defRPr sz="1000"/>
            </a:lvl1pPr>
            <a:lvl2pPr marL="0" indent="0" algn="l" defTabSz="957263" rtl="0" eaLnBrk="0" fontAlgn="base" hangingPunct="0">
              <a:lnSpc>
                <a:spcPct val="100000"/>
              </a:lnSpc>
              <a:spcBef>
                <a:spcPts val="200"/>
              </a:spcBef>
              <a:spcAft>
                <a:spcPts val="600"/>
              </a:spcAft>
              <a:tabLst/>
              <a:defRPr sz="1000"/>
            </a:lvl2pPr>
            <a:lvl3pPr marL="125413" indent="-123825" algn="l" defTabSz="957263" rtl="0" eaLnBrk="0" fontAlgn="base" hangingPunct="0">
              <a:spcBef>
                <a:spcPts val="400"/>
              </a:spcBef>
              <a:spcAft>
                <a:spcPts val="200"/>
              </a:spcAft>
              <a:buNone/>
              <a:tabLst>
                <a:tab pos="5986463" algn="l"/>
              </a:tabLst>
              <a:defRPr sz="1000"/>
            </a:lvl3pPr>
            <a:lvl4pPr marL="88900" indent="-88900" algn="l" defTabSz="957263" rtl="0" eaLnBrk="0" fontAlgn="base" hangingPunct="0">
              <a:spcBef>
                <a:spcPts val="0"/>
              </a:spcBef>
              <a:spcAft>
                <a:spcPts val="200"/>
              </a:spcAft>
              <a:buFont typeface="Arial" pitchFamily="34" charset="0"/>
              <a:buChar char="•"/>
              <a:tabLst>
                <a:tab pos="5986463" algn="l"/>
              </a:tabLst>
              <a:defRPr sz="1000"/>
            </a:lvl4pPr>
            <a:lvl5pPr marL="180975" indent="-90488" algn="l" defTabSz="957263" rtl="0" eaLnBrk="0" fontAlgn="base" hangingPunct="0">
              <a:spcBef>
                <a:spcPts val="0"/>
              </a:spcBef>
              <a:spcAft>
                <a:spcPts val="200"/>
              </a:spcAft>
              <a:buFont typeface="Arial" pitchFamily="34" charset="0"/>
              <a:buChar char="‒"/>
              <a:tabLst/>
              <a:defRPr sz="900">
                <a:solidFill>
                  <a:schemeClr val="tx1"/>
                </a:solidFill>
                <a:latin typeface="Arial" pitchFamily="34" charset="0"/>
                <a:cs typeface="Arial" pitchFamily="34" charset="0"/>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5"/>
          <p:cNvSpPr>
            <a:spLocks noGrp="1" noChangeArrowheads="1"/>
          </p:cNvSpPr>
          <p:nvPr>
            <p:ph type="sldNum" sz="quarter" idx="13"/>
          </p:nvPr>
        </p:nvSpPr>
        <p:spPr/>
        <p:txBody>
          <a:bodyPr/>
          <a:lstStyle>
            <a:lvl1pPr fontAlgn="auto">
              <a:spcBef>
                <a:spcPts val="0"/>
              </a:spcBef>
              <a:spcAft>
                <a:spcPts val="0"/>
              </a:spcAft>
              <a:defRPr/>
            </a:lvl1pPr>
          </a:lstStyle>
          <a:p>
            <a:pPr>
              <a:defRPr/>
            </a:pPr>
            <a:fld id="{6AC67443-F988-4824-A749-08EE4B1A328C}" type="slidenum">
              <a:rPr lang="en-GB"/>
              <a:pPr>
                <a:defRPr/>
              </a:pPr>
              <a:t>‹Nº›</a:t>
            </a:fld>
            <a:endParaRPr lang="en-GB" dirty="0"/>
          </a:p>
        </p:txBody>
      </p:sp>
    </p:spTree>
    <p:extLst>
      <p:ext uri="{BB962C8B-B14F-4D97-AF65-F5344CB8AC3E}">
        <p14:creationId xmlns:p14="http://schemas.microsoft.com/office/powerpoint/2010/main" val="752139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Green tint">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39218" y="1155700"/>
            <a:ext cx="5322277" cy="5087938"/>
          </a:xfrm>
          <a:prstGeom prst="rect">
            <a:avLst/>
          </a:prstGeom>
          <a:noFill/>
          <a:ln w="9525">
            <a:noFill/>
            <a:miter lim="800000"/>
            <a:headEnd/>
            <a:tailEnd/>
          </a:ln>
        </p:spPr>
        <p:txBody>
          <a:bodyPr/>
          <a:lstStyle>
            <a:lvl1pPr algn="l">
              <a:defRPr lang="en-GB" sz="3000" dirty="0">
                <a:solidFill>
                  <a:schemeClr val="bg1"/>
                </a:solidFill>
                <a:latin typeface="+mj-lt"/>
                <a:ea typeface="+mj-ea"/>
                <a:cs typeface="+mj-cs"/>
              </a:defRPr>
            </a:lvl1pPr>
          </a:lstStyle>
          <a:p>
            <a:pPr lvl="0"/>
            <a:r>
              <a:rPr lang="en-US" dirty="0" smtClean="0"/>
              <a:t>Click to edit Master title style</a:t>
            </a:r>
            <a:endParaRPr lang="en-GB" dirty="0"/>
          </a:p>
        </p:txBody>
      </p:sp>
      <p:sp>
        <p:nvSpPr>
          <p:cNvPr id="3"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9EA5DEC8-89F3-405B-A6BF-975F9E212F8A}" type="slidenum">
              <a:rPr lang="en-GB"/>
              <a:pPr>
                <a:defRPr/>
              </a:pPr>
              <a:t>‹Nº›</a:t>
            </a:fld>
            <a:endParaRPr lang="en-GB" dirty="0"/>
          </a:p>
        </p:txBody>
      </p:sp>
    </p:spTree>
    <p:extLst>
      <p:ext uri="{BB962C8B-B14F-4D97-AF65-F5344CB8AC3E}">
        <p14:creationId xmlns:p14="http://schemas.microsoft.com/office/powerpoint/2010/main" val="164663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848104"/>
            <a:ext cx="8229600" cy="564672"/>
          </a:xfrm>
        </p:spPr>
        <p:txBody>
          <a:bodyPr tIns="45720" anchor="ctr" anchorCtr="0"/>
          <a:lstStyle>
            <a:lvl1pPr>
              <a:defRPr/>
            </a:lvl1pPr>
          </a:lstStyle>
          <a:p>
            <a:r>
              <a:rPr kumimoji="0" lang="es-ES" dirty="0" smtClean="0"/>
              <a:t>Haga clic para modificar el estilo de título del patrón</a:t>
            </a:r>
            <a:endParaRPr kumimoji="0" lang="en-US" dirty="0"/>
          </a:p>
        </p:txBody>
      </p:sp>
      <p:sp>
        <p:nvSpPr>
          <p:cNvPr id="3" name="Text Placeholder 2"/>
          <p:cNvSpPr>
            <a:spLocks noGrp="1"/>
          </p:cNvSpPr>
          <p:nvPr>
            <p:ph type="body" idx="1"/>
          </p:nvPr>
        </p:nvSpPr>
        <p:spPr>
          <a:xfrm>
            <a:off x="467544" y="1484784"/>
            <a:ext cx="4040188" cy="792088"/>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dirty="0" smtClean="0"/>
              <a:t>Haga clic para modificar el estilo de texto del patrón</a:t>
            </a:r>
          </a:p>
        </p:txBody>
      </p:sp>
      <p:sp>
        <p:nvSpPr>
          <p:cNvPr id="4" name="Text Placeholder 3"/>
          <p:cNvSpPr>
            <a:spLocks noGrp="1"/>
          </p:cNvSpPr>
          <p:nvPr>
            <p:ph type="body" sz="half" idx="3"/>
          </p:nvPr>
        </p:nvSpPr>
        <p:spPr>
          <a:xfrm>
            <a:off x="4644008" y="1484784"/>
            <a:ext cx="4041775" cy="792088"/>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dirty="0" smtClean="0"/>
              <a:t>Haga clic para modificar el estilo de texto del patrón</a:t>
            </a:r>
          </a:p>
        </p:txBody>
      </p:sp>
      <p:sp>
        <p:nvSpPr>
          <p:cNvPr id="5" name="Content Placeholder 4"/>
          <p:cNvSpPr>
            <a:spLocks noGrp="1"/>
          </p:cNvSpPr>
          <p:nvPr>
            <p:ph sz="quarter" idx="2"/>
          </p:nvPr>
        </p:nvSpPr>
        <p:spPr>
          <a:xfrm>
            <a:off x="457200" y="2348880"/>
            <a:ext cx="4040188" cy="401144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6" name="Content Placeholder 5"/>
          <p:cNvSpPr>
            <a:spLocks noGrp="1"/>
          </p:cNvSpPr>
          <p:nvPr>
            <p:ph sz="quarter" idx="4"/>
          </p:nvPr>
        </p:nvSpPr>
        <p:spPr>
          <a:xfrm>
            <a:off x="4645025" y="2348880"/>
            <a:ext cx="4041775" cy="401144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9" name="Slide Number Placeholder 8"/>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120373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816" y="185738"/>
            <a:ext cx="5326674" cy="969962"/>
          </a:xfrm>
          <a:prstGeom prst="rect">
            <a:avLst/>
          </a:prstGeo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53"/>
          <p:cNvSpPr>
            <a:spLocks noGrp="1" noChangeArrowheads="1"/>
          </p:cNvSpPr>
          <p:nvPr>
            <p:ph type="sldNum" sz="quarter" idx="10"/>
          </p:nvPr>
        </p:nvSpPr>
        <p:spPr/>
        <p:txBody>
          <a:bodyPr/>
          <a:lstStyle>
            <a:lvl1pPr fontAlgn="auto">
              <a:spcBef>
                <a:spcPts val="0"/>
              </a:spcBef>
              <a:spcAft>
                <a:spcPts val="0"/>
              </a:spcAft>
              <a:defRPr/>
            </a:lvl1pPr>
          </a:lstStyle>
          <a:p>
            <a:pPr>
              <a:defRPr/>
            </a:pPr>
            <a:r>
              <a:rPr lang="nl-NL"/>
              <a:t>- </a:t>
            </a:r>
            <a:fld id="{748CF350-1AAC-45DC-99C8-ED9A16C3E54F}" type="slidenum">
              <a:rPr lang="nl-NL"/>
              <a:pPr>
                <a:defRPr/>
              </a:pPr>
              <a:t>‹Nº›</a:t>
            </a:fld>
            <a:r>
              <a:rPr lang="nl-NL"/>
              <a:t> -</a:t>
            </a:r>
          </a:p>
        </p:txBody>
      </p:sp>
    </p:spTree>
    <p:extLst>
      <p:ext uri="{BB962C8B-B14F-4D97-AF65-F5344CB8AC3E}">
        <p14:creationId xmlns:p14="http://schemas.microsoft.com/office/powerpoint/2010/main" val="4062857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579" y="350503"/>
            <a:ext cx="8422523" cy="628813"/>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05756" y="1190933"/>
            <a:ext cx="4015548" cy="5239082"/>
          </a:xfrm>
        </p:spPr>
        <p:txBody>
          <a:bodyPr rtlCol="0">
            <a:noAutofit/>
          </a:bodyPr>
          <a:lstStyle>
            <a:lvl1pPr algn="l" defTabSz="818435" rtl="0" eaLnBrk="1" latinLnBrk="0" hangingPunct="1">
              <a:spcBef>
                <a:spcPts val="0"/>
              </a:spcBef>
              <a:spcAft>
                <a:spcPts val="269"/>
              </a:spcAft>
              <a:buFont typeface="Arial" pitchFamily="34" charset="0"/>
              <a:defRPr lang="en-US" sz="1800" kern="1200" dirty="0" smtClean="0">
                <a:solidFill>
                  <a:schemeClr val="tx1"/>
                </a:solidFill>
                <a:latin typeface="+mn-lt"/>
                <a:ea typeface="+mj-ea"/>
                <a:cs typeface="+mj-cs"/>
              </a:defRPr>
            </a:lvl1pPr>
            <a:lvl2pPr algn="l" defTabSz="818435" rtl="0" eaLnBrk="1" latinLnBrk="0" hangingPunct="1">
              <a:spcBef>
                <a:spcPts val="0"/>
              </a:spcBef>
              <a:spcAft>
                <a:spcPts val="269"/>
              </a:spcAft>
              <a:buFont typeface="Arial" pitchFamily="34" charset="0"/>
              <a:defRPr lang="en-US" sz="1800" kern="1200" dirty="0" smtClean="0">
                <a:solidFill>
                  <a:schemeClr val="tx1"/>
                </a:solidFill>
                <a:latin typeface="+mn-lt"/>
                <a:ea typeface="+mj-ea"/>
                <a:cs typeface="+mj-cs"/>
              </a:defRPr>
            </a:lvl2pPr>
            <a:lvl3pPr algn="l" defTabSz="818435" rtl="0" eaLnBrk="1" latinLnBrk="0" hangingPunct="1">
              <a:spcBef>
                <a:spcPts val="0"/>
              </a:spcBef>
              <a:spcAft>
                <a:spcPts val="269"/>
              </a:spcAft>
              <a:buFont typeface="Arial" pitchFamily="34" charset="0"/>
              <a:defRPr lang="en-US" sz="1800" kern="1200" dirty="0" smtClean="0">
                <a:solidFill>
                  <a:schemeClr val="tx1"/>
                </a:solidFill>
                <a:latin typeface="+mn-lt"/>
                <a:ea typeface="+mj-ea"/>
                <a:cs typeface="+mj-cs"/>
              </a:defRPr>
            </a:lvl3pPr>
            <a:lvl4pPr algn="l" defTabSz="818435" rtl="0" eaLnBrk="1" latinLnBrk="0" hangingPunct="1">
              <a:spcBef>
                <a:spcPts val="0"/>
              </a:spcBef>
              <a:spcAft>
                <a:spcPts val="269"/>
              </a:spcAft>
              <a:buFont typeface="Arial" pitchFamily="34" charset="0"/>
              <a:defRPr lang="en-US" sz="1600" kern="1200" dirty="0" smtClean="0">
                <a:solidFill>
                  <a:schemeClr val="tx1"/>
                </a:solidFill>
                <a:latin typeface="+mn-lt"/>
                <a:ea typeface="+mj-ea"/>
                <a:cs typeface="+mj-cs"/>
              </a:defRPr>
            </a:lvl4pPr>
            <a:lvl5pPr algn="l" defTabSz="818435" rtl="0" eaLnBrk="1" latinLnBrk="0" hangingPunct="1">
              <a:spcBef>
                <a:spcPts val="0"/>
              </a:spcBef>
              <a:spcAft>
                <a:spcPts val="269"/>
              </a:spcAft>
              <a:buFont typeface="Arial" pitchFamily="34" charset="0"/>
              <a:defRPr lang="en-GB" sz="16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3010" y="1190933"/>
            <a:ext cx="4265179" cy="5239082"/>
          </a:xfrm>
        </p:spPr>
        <p:txBody>
          <a:bodyPr rtlCol="0">
            <a:noAutofit/>
          </a:bodyPr>
          <a:lstStyle>
            <a:lvl1pPr algn="l" defTabSz="818435" rtl="0" eaLnBrk="1" latinLnBrk="0" hangingPunct="1">
              <a:spcBef>
                <a:spcPts val="0"/>
              </a:spcBef>
              <a:spcAft>
                <a:spcPts val="269"/>
              </a:spcAft>
              <a:buFont typeface="Arial" pitchFamily="34" charset="0"/>
              <a:defRPr lang="en-US" sz="1800" kern="1200" smtClean="0">
                <a:solidFill>
                  <a:schemeClr val="tx1"/>
                </a:solidFill>
                <a:latin typeface="+mn-lt"/>
                <a:ea typeface="+mj-ea"/>
                <a:cs typeface="+mj-cs"/>
              </a:defRPr>
            </a:lvl1pPr>
            <a:lvl2pPr algn="l" defTabSz="818435" rtl="0" eaLnBrk="1" latinLnBrk="0" hangingPunct="1">
              <a:spcBef>
                <a:spcPts val="0"/>
              </a:spcBef>
              <a:spcAft>
                <a:spcPts val="269"/>
              </a:spcAft>
              <a:buFont typeface="Arial" pitchFamily="34" charset="0"/>
              <a:defRPr lang="en-US" sz="1800" kern="1200" smtClean="0">
                <a:solidFill>
                  <a:schemeClr val="tx1"/>
                </a:solidFill>
                <a:latin typeface="+mn-lt"/>
                <a:ea typeface="+mj-ea"/>
                <a:cs typeface="+mj-cs"/>
              </a:defRPr>
            </a:lvl2pPr>
            <a:lvl3pPr algn="l" defTabSz="818435" rtl="0" eaLnBrk="1" latinLnBrk="0" hangingPunct="1">
              <a:spcBef>
                <a:spcPts val="0"/>
              </a:spcBef>
              <a:spcAft>
                <a:spcPts val="269"/>
              </a:spcAft>
              <a:buFont typeface="Arial" pitchFamily="34" charset="0"/>
              <a:defRPr lang="en-US" sz="1800" kern="1200" smtClean="0">
                <a:solidFill>
                  <a:schemeClr val="tx1"/>
                </a:solidFill>
                <a:latin typeface="+mn-lt"/>
                <a:ea typeface="+mj-ea"/>
                <a:cs typeface="+mj-cs"/>
              </a:defRPr>
            </a:lvl3pPr>
            <a:lvl4pPr algn="l" defTabSz="818435" rtl="0" eaLnBrk="1" latinLnBrk="0" hangingPunct="1">
              <a:spcBef>
                <a:spcPts val="0"/>
              </a:spcBef>
              <a:spcAft>
                <a:spcPts val="269"/>
              </a:spcAft>
              <a:buFont typeface="Arial" pitchFamily="34" charset="0"/>
              <a:defRPr lang="en-US" sz="1600" kern="1200" smtClean="0">
                <a:solidFill>
                  <a:schemeClr val="tx1"/>
                </a:solidFill>
                <a:latin typeface="+mn-lt"/>
                <a:ea typeface="+mj-ea"/>
                <a:cs typeface="+mj-cs"/>
              </a:defRPr>
            </a:lvl4pPr>
            <a:lvl5pPr algn="l" defTabSz="818435" rtl="0" eaLnBrk="1" latinLnBrk="0" hangingPunct="1">
              <a:spcBef>
                <a:spcPts val="0"/>
              </a:spcBef>
              <a:spcAft>
                <a:spcPts val="269"/>
              </a:spcAft>
              <a:buFont typeface="Arial" pitchFamily="34" charset="0"/>
              <a:defRPr lang="en-GB" sz="16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9"/>
          <p:cNvSpPr>
            <a:spLocks noGrp="1"/>
          </p:cNvSpPr>
          <p:nvPr>
            <p:ph type="sldNum" sz="quarter" idx="10"/>
          </p:nvPr>
        </p:nvSpPr>
        <p:spPr/>
        <p:txBody>
          <a:bodyPr/>
          <a:lstStyle>
            <a:lvl1pPr fontAlgn="auto">
              <a:spcBef>
                <a:spcPts val="0"/>
              </a:spcBef>
              <a:spcAft>
                <a:spcPts val="0"/>
              </a:spcAft>
              <a:defRPr>
                <a:solidFill>
                  <a:srgbClr val="002776"/>
                </a:solidFill>
              </a:defRPr>
            </a:lvl1pPr>
          </a:lstStyle>
          <a:p>
            <a:pPr>
              <a:defRPr/>
            </a:pPr>
            <a:fld id="{3D1B6C2D-45A6-4065-B555-B115B8598E6B}" type="slidenum">
              <a:rPr lang="es-ES"/>
              <a:pPr>
                <a:defRPr/>
              </a:pPr>
              <a:t>‹Nº›</a:t>
            </a:fld>
            <a:endParaRPr lang="es-ES"/>
          </a:p>
        </p:txBody>
      </p:sp>
      <p:sp>
        <p:nvSpPr>
          <p:cNvPr id="6" name="Footer Placeholder 10"/>
          <p:cNvSpPr>
            <a:spLocks noGrp="1"/>
          </p:cNvSpPr>
          <p:nvPr>
            <p:ph type="ftr" sz="quarter" idx="11"/>
          </p:nvPr>
        </p:nvSpPr>
        <p:spPr>
          <a:xfrm>
            <a:off x="771525" y="6554788"/>
            <a:ext cx="4318000" cy="144462"/>
          </a:xfrm>
          <a:prstGeom prst="rect">
            <a:avLst/>
          </a:prstGeom>
        </p:spPr>
        <p:txBody>
          <a:bodyPr/>
          <a:lstStyle>
            <a:lvl1pPr fontAlgn="auto">
              <a:spcBef>
                <a:spcPts val="0"/>
              </a:spcBef>
              <a:spcAft>
                <a:spcPts val="0"/>
              </a:spcAft>
              <a:defRPr dirty="0">
                <a:solidFill>
                  <a:srgbClr val="002776"/>
                </a:solidFill>
                <a:latin typeface="+mn-lt"/>
                <a:cs typeface="+mn-cs"/>
              </a:defRPr>
            </a:lvl1pPr>
          </a:lstStyle>
          <a:p>
            <a:pPr>
              <a:defRPr/>
            </a:pPr>
            <a:endParaRPr lang="es-ES"/>
          </a:p>
        </p:txBody>
      </p:sp>
    </p:spTree>
    <p:extLst>
      <p:ext uri="{BB962C8B-B14F-4D97-AF65-F5344CB8AC3E}">
        <p14:creationId xmlns:p14="http://schemas.microsoft.com/office/powerpoint/2010/main" val="1122852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Single Column - LEF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134816" y="1155702"/>
            <a:ext cx="7101253" cy="5297487"/>
          </a:xfrm>
        </p:spPr>
        <p:txBody>
          <a:bodyPr/>
          <a:lstStyle>
            <a:lvl1pPr>
              <a:spcBef>
                <a:spcPts val="800"/>
              </a:spcBef>
              <a:spcAft>
                <a:spcPts val="0"/>
              </a:spcAft>
              <a:tabLst/>
              <a:defRPr sz="1000"/>
            </a:lvl1pPr>
            <a:lvl2pPr>
              <a:tabLst/>
              <a:defRPr/>
            </a:lvl2pPr>
            <a:lvl3pPr>
              <a:tabLst/>
              <a:defRPr/>
            </a:lvl3pPr>
            <a:lvl4pPr>
              <a:tabLst/>
              <a:defRPr/>
            </a:lvl4pPr>
            <a:lvl5pPr marL="180975" indent="-90488">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134816" y="185738"/>
            <a:ext cx="5326674" cy="969962"/>
          </a:xfrm>
          <a:prstGeom prst="rect">
            <a:avLst/>
          </a:prstGeom>
        </p:spPr>
        <p:txBody>
          <a:bodyPr/>
          <a:lstStyle/>
          <a:p>
            <a:r>
              <a:rPr lang="en-US" dirty="0" smtClean="0"/>
              <a:t>Click to edit Master title style</a:t>
            </a:r>
            <a:endParaRPr lang="en-GB" dirty="0"/>
          </a:p>
        </p:txBody>
      </p:sp>
      <p:sp>
        <p:nvSpPr>
          <p:cNvPr id="4" name="Rectangle 5"/>
          <p:cNvSpPr>
            <a:spLocks noGrp="1" noChangeArrowheads="1"/>
          </p:cNvSpPr>
          <p:nvPr>
            <p:ph type="sldNum" sz="quarter" idx="13"/>
          </p:nvPr>
        </p:nvSpPr>
        <p:spPr/>
        <p:txBody>
          <a:bodyPr/>
          <a:lstStyle>
            <a:lvl1pPr fontAlgn="auto">
              <a:spcBef>
                <a:spcPts val="0"/>
              </a:spcBef>
              <a:spcAft>
                <a:spcPts val="0"/>
              </a:spcAft>
              <a:defRPr/>
            </a:lvl1pPr>
          </a:lstStyle>
          <a:p>
            <a:pPr>
              <a:defRPr/>
            </a:pPr>
            <a:fld id="{38E985C2-3F1D-4224-B82A-F00E515F3D1B}" type="slidenum">
              <a:rPr lang="en-GB"/>
              <a:pPr>
                <a:defRPr/>
              </a:pPr>
              <a:t>‹Nº›</a:t>
            </a:fld>
            <a:endParaRPr lang="en-GB" dirty="0"/>
          </a:p>
        </p:txBody>
      </p:sp>
    </p:spTree>
    <p:extLst>
      <p:ext uri="{BB962C8B-B14F-4D97-AF65-F5344CB8AC3E}">
        <p14:creationId xmlns:p14="http://schemas.microsoft.com/office/powerpoint/2010/main" val="1418125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wo-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134816" y="185738"/>
            <a:ext cx="5326674" cy="969962"/>
          </a:xfrm>
          <a:prstGeom prst="rect">
            <a:avLst/>
          </a:prstGeom>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134818" y="1155700"/>
            <a:ext cx="3547696" cy="5086045"/>
          </a:xfrm>
        </p:spPr>
        <p:txBody>
          <a:bodyPr rIns="90000"/>
          <a:lstStyle>
            <a:lvl1pPr marL="0" indent="0" algn="l" defTabSz="957263" rtl="0" eaLnBrk="0" fontAlgn="base" hangingPunct="0">
              <a:spcBef>
                <a:spcPts val="800"/>
              </a:spcBef>
              <a:spcAft>
                <a:spcPts val="0"/>
              </a:spcAft>
              <a:tabLst/>
              <a:defRPr sz="1000"/>
            </a:lvl1pPr>
            <a:lvl2pPr marL="0" indent="0" algn="l" defTabSz="957263" rtl="0" eaLnBrk="0" fontAlgn="base" hangingPunct="0">
              <a:lnSpc>
                <a:spcPct val="100000"/>
              </a:lnSpc>
              <a:spcBef>
                <a:spcPts val="200"/>
              </a:spcBef>
              <a:spcAft>
                <a:spcPts val="600"/>
              </a:spcAft>
              <a:tabLst/>
              <a:defRPr sz="1000"/>
            </a:lvl2pPr>
            <a:lvl3pPr marL="125413" indent="-123825" algn="l" defTabSz="957263" rtl="0" eaLnBrk="0" fontAlgn="base" hangingPunct="0">
              <a:spcBef>
                <a:spcPts val="400"/>
              </a:spcBef>
              <a:spcAft>
                <a:spcPts val="200"/>
              </a:spcAft>
              <a:buNone/>
              <a:tabLst>
                <a:tab pos="5986463" algn="l"/>
              </a:tabLst>
              <a:defRPr sz="1000"/>
            </a:lvl3pPr>
            <a:lvl4pPr marL="88900" indent="-88900" algn="l" defTabSz="957263" rtl="0" eaLnBrk="0" fontAlgn="base" hangingPunct="0">
              <a:spcBef>
                <a:spcPts val="0"/>
              </a:spcBef>
              <a:spcAft>
                <a:spcPts val="200"/>
              </a:spcAft>
              <a:buFont typeface="Arial" pitchFamily="34" charset="0"/>
              <a:buChar char="•"/>
              <a:tabLst>
                <a:tab pos="5986463" algn="l"/>
              </a:tabLst>
              <a:defRPr sz="1000"/>
            </a:lvl4pPr>
            <a:lvl5pPr marL="180975" indent="-90488" algn="l" defTabSz="957263" rtl="0" eaLnBrk="0" fontAlgn="base" hangingPunct="0">
              <a:spcBef>
                <a:spcPts val="0"/>
              </a:spcBef>
              <a:spcAft>
                <a:spcPts val="200"/>
              </a:spcAft>
              <a:buFont typeface="Arial" pitchFamily="34" charset="0"/>
              <a:buChar char="‒"/>
              <a:tabLst/>
              <a:defRPr sz="900">
                <a:solidFill>
                  <a:schemeClr val="tx1"/>
                </a:solidFill>
                <a:latin typeface="Arial" pitchFamily="34" charset="0"/>
                <a:cs typeface="Arial" pitchFamily="34" charset="0"/>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Content Placeholder 3"/>
          <p:cNvSpPr>
            <a:spLocks noGrp="1"/>
          </p:cNvSpPr>
          <p:nvPr>
            <p:ph sz="half" idx="12"/>
          </p:nvPr>
        </p:nvSpPr>
        <p:spPr>
          <a:xfrm>
            <a:off x="3682573" y="1155702"/>
            <a:ext cx="3553557" cy="5086044"/>
          </a:xfrm>
        </p:spPr>
        <p:txBody>
          <a:bodyPr lIns="90000" rIns="90000"/>
          <a:lstStyle>
            <a:lvl1pPr marL="0" indent="0" algn="l" defTabSz="957263" rtl="0" eaLnBrk="0" fontAlgn="base" hangingPunct="0">
              <a:spcBef>
                <a:spcPts val="800"/>
              </a:spcBef>
              <a:spcAft>
                <a:spcPts val="0"/>
              </a:spcAft>
              <a:tabLst/>
              <a:defRPr sz="1000"/>
            </a:lvl1pPr>
            <a:lvl2pPr marL="0" indent="0" algn="l" defTabSz="957263" rtl="0" eaLnBrk="0" fontAlgn="base" hangingPunct="0">
              <a:lnSpc>
                <a:spcPct val="100000"/>
              </a:lnSpc>
              <a:spcBef>
                <a:spcPts val="200"/>
              </a:spcBef>
              <a:spcAft>
                <a:spcPts val="600"/>
              </a:spcAft>
              <a:tabLst/>
              <a:defRPr sz="1000"/>
            </a:lvl2pPr>
            <a:lvl3pPr marL="125413" indent="-123825" algn="l" defTabSz="957263" rtl="0" eaLnBrk="0" fontAlgn="base" hangingPunct="0">
              <a:spcBef>
                <a:spcPts val="400"/>
              </a:spcBef>
              <a:spcAft>
                <a:spcPts val="200"/>
              </a:spcAft>
              <a:buNone/>
              <a:tabLst>
                <a:tab pos="5986463" algn="l"/>
              </a:tabLst>
              <a:defRPr sz="1000"/>
            </a:lvl3pPr>
            <a:lvl4pPr marL="88900" indent="-88900" algn="l" defTabSz="957263" rtl="0" eaLnBrk="0" fontAlgn="base" hangingPunct="0">
              <a:spcBef>
                <a:spcPts val="0"/>
              </a:spcBef>
              <a:spcAft>
                <a:spcPts val="200"/>
              </a:spcAft>
              <a:buFont typeface="Arial" pitchFamily="34" charset="0"/>
              <a:buChar char="•"/>
              <a:tabLst>
                <a:tab pos="5986463" algn="l"/>
              </a:tabLst>
              <a:defRPr sz="1000"/>
            </a:lvl4pPr>
            <a:lvl5pPr marL="180975" indent="-90488" algn="l" defTabSz="957263" rtl="0" eaLnBrk="0" fontAlgn="base" hangingPunct="0">
              <a:spcBef>
                <a:spcPts val="0"/>
              </a:spcBef>
              <a:spcAft>
                <a:spcPts val="200"/>
              </a:spcAft>
              <a:buFont typeface="Arial" pitchFamily="34" charset="0"/>
              <a:buChar char="‒"/>
              <a:tabLst/>
              <a:defRPr sz="900">
                <a:solidFill>
                  <a:schemeClr val="tx1"/>
                </a:solidFill>
                <a:latin typeface="Arial" pitchFamily="34" charset="0"/>
                <a:cs typeface="Arial" pitchFamily="34" charset="0"/>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5"/>
          <p:cNvSpPr>
            <a:spLocks noGrp="1" noChangeArrowheads="1"/>
          </p:cNvSpPr>
          <p:nvPr>
            <p:ph type="sldNum" sz="quarter" idx="13"/>
          </p:nvPr>
        </p:nvSpPr>
        <p:spPr/>
        <p:txBody>
          <a:bodyPr/>
          <a:lstStyle>
            <a:lvl1pPr fontAlgn="auto">
              <a:spcBef>
                <a:spcPts val="0"/>
              </a:spcBef>
              <a:spcAft>
                <a:spcPts val="0"/>
              </a:spcAft>
              <a:defRPr/>
            </a:lvl1pPr>
          </a:lstStyle>
          <a:p>
            <a:pPr>
              <a:defRPr/>
            </a:pPr>
            <a:fld id="{249AAAB6-7A8F-4A11-A34A-BE555FE8EDDE}" type="slidenum">
              <a:rPr lang="en-GB"/>
              <a:pPr>
                <a:defRPr/>
              </a:pPr>
              <a:t>‹Nº›</a:t>
            </a:fld>
            <a:endParaRPr lang="en-GB" dirty="0"/>
          </a:p>
        </p:txBody>
      </p:sp>
    </p:spTree>
    <p:extLst>
      <p:ext uri="{BB962C8B-B14F-4D97-AF65-F5344CB8AC3E}">
        <p14:creationId xmlns:p14="http://schemas.microsoft.com/office/powerpoint/2010/main" val="2172213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1_Diapositiva de título">
    <p:bg>
      <p:bgPr shadeToTitle="1">
        <a:gradFill rotWithShape="0">
          <a:gsLst>
            <a:gs pos="0">
              <a:schemeClr val="bg1"/>
            </a:gs>
            <a:gs pos="100000">
              <a:srgbClr val="6699FF"/>
            </a:gs>
          </a:gsLst>
          <a:path path="shape">
            <a:fillToRect l="50000" t="50000" r="50000" b="50000"/>
          </a:path>
        </a:gra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4213" y="981075"/>
            <a:ext cx="7772400" cy="2232025"/>
          </a:xfrm>
          <a:prstGeom prst="rect">
            <a:avLst/>
          </a:prstGeom>
        </p:spPr>
        <p:txBody>
          <a:bodyPr/>
          <a:lstStyle>
            <a:lvl1pPr>
              <a:defRPr/>
            </a:lvl1pPr>
          </a:lstStyle>
          <a:p>
            <a:pPr lvl="0"/>
            <a:r>
              <a:rPr lang="es-ES" noProof="0" smtClean="0"/>
              <a:t>Haga clic para cambiar el estilo de título	</a:t>
            </a:r>
          </a:p>
        </p:txBody>
      </p:sp>
      <p:sp>
        <p:nvSpPr>
          <p:cNvPr id="97283" name="Rectangle 3"/>
          <p:cNvSpPr>
            <a:spLocks noGrp="1" noChangeArrowheads="1"/>
          </p:cNvSpPr>
          <p:nvPr>
            <p:ph type="subTitle" idx="1"/>
          </p:nvPr>
        </p:nvSpPr>
        <p:spPr>
          <a:xfrm>
            <a:off x="1331913" y="4149725"/>
            <a:ext cx="6400800" cy="1103313"/>
          </a:xfrm>
        </p:spPr>
        <p:txBody>
          <a:bodyPr/>
          <a:lstStyle>
            <a:lvl1pPr marL="0" indent="0" algn="ctr">
              <a:buFontTx/>
              <a:buNone/>
              <a:defRPr sz="2400"/>
            </a:lvl1pPr>
          </a:lstStyle>
          <a:p>
            <a:pPr lvl="0"/>
            <a:r>
              <a:rPr lang="es-ES" noProof="0" smtClean="0"/>
              <a:t>Haga clic para modificar el estilo de subtítulo del patrón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C5CCFE8-4BBD-4567-B863-7C285F4289B7}" type="slidenum">
              <a:rPr lang="es-ES_tradnl"/>
              <a:pPr>
                <a:defRPr/>
              </a:pPr>
              <a:t>‹Nº›</a:t>
            </a:fld>
            <a:endParaRPr lang="es-ES_tradnl"/>
          </a:p>
        </p:txBody>
      </p:sp>
    </p:spTree>
    <p:extLst>
      <p:ext uri="{BB962C8B-B14F-4D97-AF65-F5344CB8AC3E}">
        <p14:creationId xmlns:p14="http://schemas.microsoft.com/office/powerpoint/2010/main" val="312292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305800" cy="504056"/>
          </a:xfrm>
        </p:spPr>
        <p:txBody>
          <a:bodyPr vert="horz" tIns="45720" bIns="0" anchor="ctr" anchorCtr="0">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00" b="1">
                <a:ln>
                  <a:noFill/>
                </a:ln>
                <a:solidFill>
                  <a:schemeClr val="tx2"/>
                </a:solidFill>
                <a:effectLst>
                  <a:outerShdw blurRad="38100" dist="38100" dir="2700000" algn="tl">
                    <a:srgbClr val="000000">
                      <a:alpha val="43137"/>
                    </a:srgbClr>
                  </a:outerShdw>
                </a:effectLst>
                <a:latin typeface="+mj-lt"/>
                <a:ea typeface="+mj-ea"/>
                <a:cs typeface="+mj-cs"/>
              </a:defRPr>
            </a:lvl1pPr>
          </a:lstStyle>
          <a:p>
            <a:r>
              <a:rPr kumimoji="0" lang="es-ES" dirty="0" smtClean="0"/>
              <a:t>Haga clic para modificar el estilo de título del patrón</a:t>
            </a:r>
            <a:endParaRPr kumimoji="0" lang="en-US" dirty="0"/>
          </a:p>
        </p:txBody>
      </p:sp>
      <p:sp>
        <p:nvSpPr>
          <p:cNvPr id="5" name="Slide Number Placeholder 4"/>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348815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313979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7" name="Slide Number Placeholder 6"/>
          <p:cNvSpPr>
            <a:spLocks noGrp="1"/>
          </p:cNvSpPr>
          <p:nvPr>
            <p:ph type="sldNum" sz="quarter" idx="12"/>
          </p:nvPr>
        </p:nvSpPr>
        <p:spPr>
          <a:xfrm>
            <a:off x="8388424" y="6381328"/>
            <a:ext cx="609600" cy="365125"/>
          </a:xfrm>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9605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Slide Number Placeholder 5"/>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94949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Slide Number Placeholder 5"/>
          <p:cNvSpPr>
            <a:spLocks noGrp="1"/>
          </p:cNvSpPr>
          <p:nvPr>
            <p:ph type="sldNum" sz="quarter" idx="12"/>
          </p:nvPr>
        </p:nvSpPr>
        <p:spPr/>
        <p:txBody>
          <a:bodyPr/>
          <a:lstStyle>
            <a:lvl1pPr>
              <a:defRPr sz="1000" b="1"/>
            </a:lvl1p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92693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241300" dist="114300" algn="l" rotWithShape="0">
              <a:schemeClr val="bg1"/>
            </a:outerShdw>
          </a:effectLst>
        </p:spPr>
        <p:txBody>
          <a:bodyPr/>
          <a:lstStyle>
            <a:lvl1pPr>
              <a:defRPr sz="2400" b="1"/>
            </a:lvl1pPr>
          </a:lstStyle>
          <a:p>
            <a:r>
              <a:rPr kumimoji="0" lang="es-ES" dirty="0" smtClean="0"/>
              <a:t>Haga clic para modificar el estilo de título del patrón</a:t>
            </a:r>
            <a:endParaRPr kumimoji="0" lang="en-US" dirty="0"/>
          </a:p>
        </p:txBody>
      </p:sp>
      <p:sp>
        <p:nvSpPr>
          <p:cNvPr id="3" name="Content Placeholder 2"/>
          <p:cNvSpPr>
            <a:spLocks noGrp="1"/>
          </p:cNvSpPr>
          <p:nvPr>
            <p:ph idx="1"/>
          </p:nvPr>
        </p:nvSpPr>
        <p:spPr/>
        <p:txBody>
          <a:bodyPr/>
          <a:lstStyle>
            <a:lvl1pPr>
              <a:buClr>
                <a:srgbClr val="FF6600"/>
              </a:buClr>
              <a:defRPr sz="2400" b="1">
                <a:solidFill>
                  <a:schemeClr val="accent2">
                    <a:lumMod val="50000"/>
                  </a:schemeClr>
                </a:solidFill>
              </a:defRPr>
            </a:lvl1pPr>
            <a:lvl2pPr>
              <a:buClr>
                <a:srgbClr val="000099"/>
              </a:buClr>
              <a:defRPr>
                <a:solidFill>
                  <a:schemeClr val="accent2">
                    <a:lumMod val="50000"/>
                  </a:schemeClr>
                </a:solidFill>
              </a:defRPr>
            </a:lvl2pPr>
            <a:lvl3pPr>
              <a:buClr>
                <a:srgbClr val="0E64B2"/>
              </a:buClr>
              <a:defRPr>
                <a:solidFill>
                  <a:schemeClr val="accent2">
                    <a:lumMod val="50000"/>
                  </a:schemeClr>
                </a:solidFill>
              </a:defRPr>
            </a:lvl3pPr>
            <a:lvl4pPr>
              <a:buClr>
                <a:schemeClr val="accent3">
                  <a:lumMod val="75000"/>
                </a:schemeClr>
              </a:buClr>
              <a:defRPr>
                <a:solidFill>
                  <a:schemeClr val="accent2">
                    <a:lumMod val="50000"/>
                  </a:schemeClr>
                </a:solidFill>
              </a:defRPr>
            </a:lvl4pPr>
            <a:lvl5pPr>
              <a:buClr>
                <a:schemeClr val="accent2">
                  <a:lumMod val="40000"/>
                  <a:lumOff val="60000"/>
                </a:schemeClr>
              </a:buClr>
              <a:defRPr>
                <a:solidFill>
                  <a:schemeClr val="accent2">
                    <a:lumMod val="50000"/>
                  </a:schemeClr>
                </a:solidFill>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6" name="Slide Number Placeholder 5"/>
          <p:cNvSpPr>
            <a:spLocks noGrp="1"/>
          </p:cNvSpPr>
          <p:nvPr>
            <p:ph type="sldNum" sz="quarter" idx="12"/>
          </p:nvPr>
        </p:nvSpPr>
        <p:spPr/>
        <p:txBody>
          <a:bodyPr/>
          <a:lstStyle>
            <a:lvl1pPr>
              <a:defRPr sz="1100" b="1">
                <a:latin typeface="Calibri" pitchFamily="34" charset="0"/>
                <a:cs typeface="Calibri" pitchFamily="34" charset="0"/>
              </a:defRPr>
            </a:lvl1p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594402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5.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4.jpeg"/><Relationship Id="rId5" Type="http://schemas.openxmlformats.org/officeDocument/2006/relationships/slideLayout" Target="../slideLayouts/slideLayout13.xml"/><Relationship Id="rId10" Type="http://schemas.openxmlformats.org/officeDocument/2006/relationships/image" Target="../media/image2.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7.png"/><Relationship Id="rId5" Type="http://schemas.openxmlformats.org/officeDocument/2006/relationships/slideLayout" Target="../slideLayouts/slideLayout21.xml"/><Relationship Id="rId10"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userDrawn="1"/>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67544" y="1025107"/>
            <a:ext cx="8352928" cy="776934"/>
          </a:xfrm>
          <a:prstGeom prst="rect">
            <a:avLst/>
          </a:prstGeom>
        </p:spPr>
        <p:txBody>
          <a:bodyPr vert="horz" lIns="0" tIns="0" rIns="0" bIns="0" anchor="ctr" anchorCtr="0">
            <a:noAutofit/>
          </a:bodyPr>
          <a:lstStyle/>
          <a:p>
            <a:r>
              <a:rPr kumimoji="0" lang="es-ES" dirty="0" smtClean="0"/>
              <a:t>Haga clic para modificar el estilo de título del patrón</a:t>
            </a:r>
            <a:endParaRPr kumimoji="0" lang="en-US" dirty="0"/>
          </a:p>
        </p:txBody>
      </p:sp>
      <p:sp>
        <p:nvSpPr>
          <p:cNvPr id="30" name="Text Placeholder 29"/>
          <p:cNvSpPr>
            <a:spLocks noGrp="1"/>
          </p:cNvSpPr>
          <p:nvPr>
            <p:ph type="body" idx="1"/>
          </p:nvPr>
        </p:nvSpPr>
        <p:spPr>
          <a:xfrm>
            <a:off x="457200" y="1935480"/>
            <a:ext cx="8435280" cy="4517856"/>
          </a:xfrm>
          <a:prstGeom prst="rect">
            <a:avLst/>
          </a:prstGeom>
        </p:spPr>
        <p:txBody>
          <a:bodyPr vert="horz">
            <a:normAutofit/>
          </a:bodyPr>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18" name="Slide Number Placeholder 17"/>
          <p:cNvSpPr>
            <a:spLocks noGrp="1"/>
          </p:cNvSpPr>
          <p:nvPr>
            <p:ph type="sldNum" sz="quarter" idx="4"/>
          </p:nvPr>
        </p:nvSpPr>
        <p:spPr>
          <a:xfrm>
            <a:off x="8604448" y="6453336"/>
            <a:ext cx="432047" cy="288031"/>
          </a:xfrm>
          <a:prstGeom prst="rect">
            <a:avLst/>
          </a:prstGeom>
        </p:spPr>
        <p:txBody>
          <a:bodyPr vert="horz" lIns="0" tIns="0" rIns="0" bIns="0" anchor="b"/>
          <a:lstStyle>
            <a:lvl1pPr algn="r" eaLnBrk="1" latinLnBrk="0" hangingPunct="1">
              <a:defRPr kumimoji="0" sz="1100" b="1">
                <a:solidFill>
                  <a:schemeClr val="tx2">
                    <a:shade val="90000"/>
                  </a:schemeClr>
                </a:solidFill>
                <a:latin typeface="Calibri" pitchFamily="34" charset="0"/>
                <a:cs typeface="Calibri" pitchFamily="34" charset="0"/>
              </a:defRPr>
            </a:lvl1p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pic>
        <p:nvPicPr>
          <p:cNvPr id="14" name="13 Image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591" y="116632"/>
            <a:ext cx="2691209" cy="720080"/>
          </a:xfrm>
          <a:prstGeom prst="rect">
            <a:avLst/>
          </a:prstGeom>
          <a:effectLst>
            <a:outerShdw blurRad="50800" dist="38100" dir="2700000" algn="tl" rotWithShape="0">
              <a:prstClr val="black">
                <a:alpha val="40000"/>
              </a:prstClr>
            </a:outerShdw>
          </a:effectLst>
        </p:spPr>
      </p:pic>
      <p:pic>
        <p:nvPicPr>
          <p:cNvPr id="3" name="2 Image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28384" y="116632"/>
            <a:ext cx="1019721" cy="792088"/>
          </a:xfrm>
          <a:prstGeom prst="rect">
            <a:avLst/>
          </a:prstGeom>
          <a:effectLst>
            <a:glow rad="114300">
              <a:schemeClr val="bg1">
                <a:alpha val="81000"/>
              </a:schemeClr>
            </a:glow>
          </a:effectLst>
        </p:spPr>
      </p:pic>
    </p:spTree>
    <p:extLst>
      <p:ext uri="{BB962C8B-B14F-4D97-AF65-F5344CB8AC3E}">
        <p14:creationId xmlns:p14="http://schemas.microsoft.com/office/powerpoint/2010/main" val="76302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accent2">
              <a:lumMod val="50000"/>
            </a:schemeClr>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accent2">
              <a:lumMod val="50000"/>
            </a:schemeClr>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accent2">
              <a:lumMod val="50000"/>
            </a:schemeClr>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accent2">
              <a:lumMod val="50000"/>
            </a:schemeClr>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accent2">
              <a:lumMod val="50000"/>
            </a:schemeClr>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userDrawn="1"/>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67544" y="1025107"/>
            <a:ext cx="8352928" cy="776934"/>
          </a:xfrm>
          <a:prstGeom prst="rect">
            <a:avLst/>
          </a:prstGeom>
        </p:spPr>
        <p:txBody>
          <a:bodyPr vert="horz" lIns="0" tIns="0" rIns="0" bIns="0" anchor="ctr" anchorCtr="0">
            <a:noAutofit/>
          </a:bodyPr>
          <a:lstStyle/>
          <a:p>
            <a:r>
              <a:rPr kumimoji="0" lang="es-ES" dirty="0" smtClean="0"/>
              <a:t>Haga clic para modificar el estilo de título del patrón</a:t>
            </a:r>
            <a:endParaRPr kumimoji="0" lang="en-US" dirty="0"/>
          </a:p>
        </p:txBody>
      </p:sp>
      <p:sp>
        <p:nvSpPr>
          <p:cNvPr id="30" name="Text Placeholder 29"/>
          <p:cNvSpPr>
            <a:spLocks noGrp="1"/>
          </p:cNvSpPr>
          <p:nvPr>
            <p:ph type="body" idx="1"/>
          </p:nvPr>
        </p:nvSpPr>
        <p:spPr>
          <a:xfrm>
            <a:off x="457200" y="1935480"/>
            <a:ext cx="8435280" cy="4517856"/>
          </a:xfrm>
          <a:prstGeom prst="rect">
            <a:avLst/>
          </a:prstGeom>
        </p:spPr>
        <p:txBody>
          <a:bodyPr vert="horz">
            <a:normAutofit/>
          </a:bodyPr>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18" name="Slide Number Placeholder 17"/>
          <p:cNvSpPr>
            <a:spLocks noGrp="1"/>
          </p:cNvSpPr>
          <p:nvPr>
            <p:ph type="sldNum" sz="quarter" idx="4"/>
          </p:nvPr>
        </p:nvSpPr>
        <p:spPr>
          <a:xfrm>
            <a:off x="4211960" y="6555542"/>
            <a:ext cx="432047" cy="288031"/>
          </a:xfrm>
          <a:prstGeom prst="rect">
            <a:avLst/>
          </a:prstGeom>
        </p:spPr>
        <p:txBody>
          <a:bodyPr vert="horz" lIns="0" tIns="0" rIns="0" bIns="0" anchor="b"/>
          <a:lstStyle>
            <a:lvl1pPr algn="r" eaLnBrk="1" latinLnBrk="0" hangingPunct="1">
              <a:defRPr kumimoji="0" sz="1100" b="1">
                <a:solidFill>
                  <a:schemeClr val="tx2">
                    <a:shade val="90000"/>
                  </a:schemeClr>
                </a:solidFill>
                <a:latin typeface="Calibri" pitchFamily="34" charset="0"/>
                <a:cs typeface="Calibri" pitchFamily="34" charset="0"/>
              </a:defRPr>
            </a:lvl1p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pic>
        <p:nvPicPr>
          <p:cNvPr id="14" name="13 Image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591" y="72845"/>
            <a:ext cx="2043137" cy="546677"/>
          </a:xfrm>
          <a:prstGeom prst="rect">
            <a:avLst/>
          </a:prstGeom>
          <a:effectLst>
            <a:outerShdw blurRad="50800" dist="38100" dir="2700000" algn="tl" rotWithShape="0">
              <a:prstClr val="black">
                <a:alpha val="40000"/>
              </a:prstClr>
            </a:outerShdw>
          </a:effectLst>
        </p:spPr>
      </p:pic>
      <p:pic>
        <p:nvPicPr>
          <p:cNvPr id="3" name="2 Image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22787" y="6255855"/>
            <a:ext cx="669070" cy="519713"/>
          </a:xfrm>
          <a:prstGeom prst="rect">
            <a:avLst/>
          </a:prstGeom>
          <a:effectLst>
            <a:glow rad="114300">
              <a:schemeClr val="bg1">
                <a:alpha val="81000"/>
              </a:schemeClr>
            </a:glow>
          </a:effectLst>
        </p:spPr>
      </p:pic>
      <p:pic>
        <p:nvPicPr>
          <p:cNvPr id="15" name="Picture 10" descr="EMBLEMAconNOMBRE"/>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416140" y="72846"/>
            <a:ext cx="661827" cy="5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8707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accent2">
              <a:lumMod val="50000"/>
            </a:schemeClr>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accent2">
              <a:lumMod val="50000"/>
            </a:schemeClr>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accent2">
              <a:lumMod val="50000"/>
            </a:schemeClr>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accent2">
              <a:lumMod val="50000"/>
            </a:schemeClr>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accent2">
              <a:lumMod val="50000"/>
            </a:schemeClr>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userDrawn="1"/>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67544" y="1025107"/>
            <a:ext cx="8352928" cy="776934"/>
          </a:xfrm>
          <a:prstGeom prst="rect">
            <a:avLst/>
          </a:prstGeom>
        </p:spPr>
        <p:txBody>
          <a:bodyPr vert="horz" lIns="0" tIns="0" rIns="0" bIns="0" anchor="ctr" anchorCtr="0">
            <a:noAutofit/>
          </a:bodyPr>
          <a:lstStyle/>
          <a:p>
            <a:r>
              <a:rPr kumimoji="0" lang="es-ES" dirty="0" smtClean="0"/>
              <a:t>Haga clic para modificar el estilo de título del patrón                             </a:t>
            </a:r>
            <a:endParaRPr kumimoji="0" lang="en-US" dirty="0"/>
          </a:p>
        </p:txBody>
      </p:sp>
      <p:sp>
        <p:nvSpPr>
          <p:cNvPr id="30" name="Text Placeholder 29"/>
          <p:cNvSpPr>
            <a:spLocks noGrp="1"/>
          </p:cNvSpPr>
          <p:nvPr>
            <p:ph type="body" idx="1"/>
          </p:nvPr>
        </p:nvSpPr>
        <p:spPr>
          <a:xfrm>
            <a:off x="457200" y="1935480"/>
            <a:ext cx="8435280" cy="4517856"/>
          </a:xfrm>
          <a:prstGeom prst="rect">
            <a:avLst/>
          </a:prstGeom>
        </p:spPr>
        <p:txBody>
          <a:bodyPr vert="horz">
            <a:normAutofit/>
          </a:bodyPr>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18" name="Slide Number Placeholder 17"/>
          <p:cNvSpPr>
            <a:spLocks noGrp="1"/>
          </p:cNvSpPr>
          <p:nvPr>
            <p:ph type="sldNum" sz="quarter" idx="4"/>
          </p:nvPr>
        </p:nvSpPr>
        <p:spPr>
          <a:xfrm>
            <a:off x="8604448" y="6453336"/>
            <a:ext cx="432047" cy="288031"/>
          </a:xfrm>
          <a:prstGeom prst="rect">
            <a:avLst/>
          </a:prstGeom>
        </p:spPr>
        <p:txBody>
          <a:bodyPr vert="horz" lIns="0" tIns="0" rIns="0" bIns="0" anchor="b"/>
          <a:lstStyle>
            <a:lvl1pPr algn="r" eaLnBrk="1" latinLnBrk="0" hangingPunct="1">
              <a:defRPr kumimoji="0" sz="1100" b="1">
                <a:solidFill>
                  <a:schemeClr val="tx2">
                    <a:shade val="90000"/>
                  </a:schemeClr>
                </a:solidFill>
                <a:latin typeface="Calibri" pitchFamily="34" charset="0"/>
                <a:cs typeface="Calibri" pitchFamily="34" charset="0"/>
              </a:defRPr>
            </a:lvl1pPr>
          </a:lstStyle>
          <a:p>
            <a:fld id="{BCECDAE5-3B81-401B-AAD2-D1C88E068655}" type="slidenum">
              <a:rPr lang="es-ES" smtClean="0">
                <a:solidFill>
                  <a:srgbClr val="04617B">
                    <a:shade val="90000"/>
                  </a:srgbClr>
                </a:solidFill>
              </a:rPr>
              <a:pPr/>
              <a:t>‹Nº›</a:t>
            </a:fld>
            <a:endParaRPr lang="es-E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pic>
        <p:nvPicPr>
          <p:cNvPr id="5" name="4 Image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1520" y="168787"/>
            <a:ext cx="2088232" cy="451901"/>
          </a:xfrm>
          <a:prstGeom prst="rect">
            <a:avLst/>
          </a:prstGeom>
          <a:effectLst>
            <a:outerShdw blurRad="50800" dist="38100" dir="2700000" algn="tl" rotWithShape="0">
              <a:prstClr val="black">
                <a:alpha val="40000"/>
              </a:prstClr>
            </a:outerShdw>
          </a:effectLst>
        </p:spPr>
      </p:pic>
      <p:pic>
        <p:nvPicPr>
          <p:cNvPr id="14"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028384" y="90141"/>
            <a:ext cx="1008112" cy="83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7543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just" rtl="0" eaLnBrk="1" latinLnBrk="0" hangingPunct="1">
        <a:spcBef>
          <a:spcPct val="0"/>
        </a:spcBef>
        <a:buNone/>
        <a:defRPr kumimoji="0" sz="2400" b="1" kern="1200">
          <a:ln>
            <a:noFill/>
          </a:ln>
          <a:solidFill>
            <a:srgbClr val="006600"/>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rgbClr val="003300"/>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rgbClr val="003300"/>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rgbClr val="003300"/>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rgbClr val="003300"/>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rgbClr val="003300"/>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bwMode="auto">
          <a:xfrm>
            <a:off x="1909763" y="2311400"/>
            <a:ext cx="7097712" cy="3930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79205" name="Rectangle 5"/>
          <p:cNvSpPr>
            <a:spLocks noGrp="1" noChangeArrowheads="1"/>
          </p:cNvSpPr>
          <p:nvPr>
            <p:ph type="sldNum" sz="quarter" idx="4"/>
          </p:nvPr>
        </p:nvSpPr>
        <p:spPr bwMode="auto">
          <a:xfrm>
            <a:off x="139700" y="6597650"/>
            <a:ext cx="204788" cy="968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1" hangingPunct="1">
              <a:lnSpc>
                <a:spcPct val="100000"/>
              </a:lnSpc>
              <a:defRPr sz="700">
                <a:solidFill>
                  <a:srgbClr val="000000"/>
                </a:solidFill>
                <a:latin typeface="Arial" charset="0"/>
                <a:cs typeface="+mn-cs"/>
              </a:defRPr>
            </a:lvl1pPr>
          </a:lstStyle>
          <a:p>
            <a:pPr fontAlgn="base">
              <a:spcBef>
                <a:spcPct val="0"/>
              </a:spcBef>
              <a:spcAft>
                <a:spcPct val="0"/>
              </a:spcAft>
              <a:defRPr/>
            </a:pPr>
            <a:fld id="{97F418B4-2762-4416-887F-84955448250B}" type="slidenum">
              <a:rPr lang="en-GB"/>
              <a:pPr fontAlgn="base">
                <a:spcBef>
                  <a:spcPct val="0"/>
                </a:spcBef>
                <a:spcAft>
                  <a:spcPct val="0"/>
                </a:spcAft>
                <a:defRPr/>
              </a:pPr>
              <a:t>‹Nº›</a:t>
            </a:fld>
            <a:endParaRPr lang="en-GB" dirty="0"/>
          </a:p>
        </p:txBody>
      </p:sp>
      <p:sp>
        <p:nvSpPr>
          <p:cNvPr id="12" name="Rectangle 4"/>
          <p:cNvSpPr txBox="1">
            <a:spLocks noChangeArrowheads="1"/>
          </p:cNvSpPr>
          <p:nvPr/>
        </p:nvSpPr>
        <p:spPr bwMode="auto">
          <a:xfrm>
            <a:off x="344488" y="6591300"/>
            <a:ext cx="7251700" cy="106363"/>
          </a:xfrm>
          <a:prstGeom prst="rect">
            <a:avLst/>
          </a:prstGeom>
          <a:noFill/>
          <a:ln w="9525">
            <a:noFill/>
            <a:miter lim="800000"/>
            <a:headEnd/>
            <a:tailEnd/>
          </a:ln>
          <a:effectLst/>
        </p:spPr>
        <p:txBody>
          <a:bodyPr lIns="0" tIns="0" rIns="0" bIns="0" anchor="b"/>
          <a:lstStyle>
            <a:lvl1pPr algn="r" eaLnBrk="1" hangingPunct="1">
              <a:lnSpc>
                <a:spcPct val="100000"/>
              </a:lnSpc>
              <a:defRPr sz="600"/>
            </a:lvl1pPr>
          </a:lstStyle>
          <a:p>
            <a:pPr algn="l" fontAlgn="base">
              <a:spcBef>
                <a:spcPct val="0"/>
              </a:spcBef>
              <a:spcAft>
                <a:spcPct val="0"/>
              </a:spcAft>
              <a:defRPr/>
            </a:pPr>
            <a:r>
              <a:rPr lang="es-ES" sz="700" dirty="0" smtClean="0">
                <a:solidFill>
                  <a:srgbClr val="000000"/>
                </a:solidFill>
                <a:latin typeface="Arial" charset="0"/>
                <a:cs typeface="Arial" charset="0"/>
              </a:rPr>
              <a:t>Subdirección General de Fondo de Cohesión y Cooperación Territorial</a:t>
            </a:r>
            <a:endParaRPr lang="es-ES_tradnl" sz="700" dirty="0" smtClean="0">
              <a:solidFill>
                <a:srgbClr val="000000"/>
              </a:solidFill>
              <a:latin typeface="Arial" charset="0"/>
              <a:cs typeface="Arial" charset="0"/>
            </a:endParaRPr>
          </a:p>
        </p:txBody>
      </p:sp>
    </p:spTree>
    <p:extLst>
      <p:ext uri="{BB962C8B-B14F-4D97-AF65-F5344CB8AC3E}">
        <p14:creationId xmlns:p14="http://schemas.microsoft.com/office/powerpoint/2010/main" val="26129986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hdr="0" ftr="0" dt="0"/>
  <p:txStyles>
    <p:titleStyle>
      <a:lvl1pPr algn="l" defTabSz="957263" rtl="0" eaLnBrk="0" fontAlgn="base" hangingPunct="0">
        <a:spcBef>
          <a:spcPct val="0"/>
        </a:spcBef>
        <a:spcAft>
          <a:spcPct val="0"/>
        </a:spcAft>
        <a:defRPr sz="3000">
          <a:solidFill>
            <a:schemeClr val="tx2"/>
          </a:solidFill>
          <a:latin typeface="+mj-lt"/>
          <a:ea typeface="+mj-ea"/>
          <a:cs typeface="+mj-cs"/>
        </a:defRPr>
      </a:lvl1pPr>
      <a:lvl2pPr algn="l" defTabSz="957263" rtl="0" eaLnBrk="0" fontAlgn="base" hangingPunct="0">
        <a:spcBef>
          <a:spcPct val="0"/>
        </a:spcBef>
        <a:spcAft>
          <a:spcPct val="0"/>
        </a:spcAft>
        <a:defRPr sz="3000">
          <a:solidFill>
            <a:schemeClr val="tx2"/>
          </a:solidFill>
          <a:latin typeface="Times New Roman" pitchFamily="18" charset="0"/>
        </a:defRPr>
      </a:lvl2pPr>
      <a:lvl3pPr algn="l" defTabSz="957263" rtl="0" eaLnBrk="0" fontAlgn="base" hangingPunct="0">
        <a:spcBef>
          <a:spcPct val="0"/>
        </a:spcBef>
        <a:spcAft>
          <a:spcPct val="0"/>
        </a:spcAft>
        <a:defRPr sz="3000">
          <a:solidFill>
            <a:schemeClr val="tx2"/>
          </a:solidFill>
          <a:latin typeface="Times New Roman" pitchFamily="18" charset="0"/>
        </a:defRPr>
      </a:lvl3pPr>
      <a:lvl4pPr algn="l" defTabSz="957263" rtl="0" eaLnBrk="0" fontAlgn="base" hangingPunct="0">
        <a:spcBef>
          <a:spcPct val="0"/>
        </a:spcBef>
        <a:spcAft>
          <a:spcPct val="0"/>
        </a:spcAft>
        <a:defRPr sz="3000">
          <a:solidFill>
            <a:schemeClr val="tx2"/>
          </a:solidFill>
          <a:latin typeface="Times New Roman" pitchFamily="18" charset="0"/>
        </a:defRPr>
      </a:lvl4pPr>
      <a:lvl5pPr algn="l" defTabSz="957263" rtl="0" eaLnBrk="0" fontAlgn="base" hangingPunct="0">
        <a:spcBef>
          <a:spcPct val="0"/>
        </a:spcBef>
        <a:spcAft>
          <a:spcPct val="0"/>
        </a:spcAft>
        <a:defRPr sz="3000">
          <a:solidFill>
            <a:schemeClr val="tx2"/>
          </a:solidFill>
          <a:latin typeface="Times New Roman" pitchFamily="18" charset="0"/>
        </a:defRPr>
      </a:lvl5pPr>
      <a:lvl6pPr marL="419847" algn="l" defTabSz="957776" rtl="0" fontAlgn="base">
        <a:spcBef>
          <a:spcPct val="0"/>
        </a:spcBef>
        <a:spcAft>
          <a:spcPct val="0"/>
        </a:spcAft>
        <a:defRPr sz="3500">
          <a:solidFill>
            <a:schemeClr val="tx2"/>
          </a:solidFill>
          <a:latin typeface="Times New Roman" pitchFamily="18" charset="0"/>
        </a:defRPr>
      </a:lvl6pPr>
      <a:lvl7pPr marL="839694" algn="l" defTabSz="957776" rtl="0" fontAlgn="base">
        <a:spcBef>
          <a:spcPct val="0"/>
        </a:spcBef>
        <a:spcAft>
          <a:spcPct val="0"/>
        </a:spcAft>
        <a:defRPr sz="3500">
          <a:solidFill>
            <a:schemeClr val="tx2"/>
          </a:solidFill>
          <a:latin typeface="Times New Roman" pitchFamily="18" charset="0"/>
        </a:defRPr>
      </a:lvl7pPr>
      <a:lvl8pPr marL="1259540" algn="l" defTabSz="957776" rtl="0" fontAlgn="base">
        <a:spcBef>
          <a:spcPct val="0"/>
        </a:spcBef>
        <a:spcAft>
          <a:spcPct val="0"/>
        </a:spcAft>
        <a:defRPr sz="3500">
          <a:solidFill>
            <a:schemeClr val="tx2"/>
          </a:solidFill>
          <a:latin typeface="Times New Roman" pitchFamily="18" charset="0"/>
        </a:defRPr>
      </a:lvl8pPr>
      <a:lvl9pPr marL="1679387" algn="l" defTabSz="957776" rtl="0" fontAlgn="base">
        <a:spcBef>
          <a:spcPct val="0"/>
        </a:spcBef>
        <a:spcAft>
          <a:spcPct val="0"/>
        </a:spcAft>
        <a:defRPr sz="3500">
          <a:solidFill>
            <a:schemeClr val="tx2"/>
          </a:solidFill>
          <a:latin typeface="Times New Roman" pitchFamily="18" charset="0"/>
        </a:defRPr>
      </a:lvl9pPr>
    </p:titleStyle>
    <p:bodyStyle>
      <a:lvl1pPr marL="342900" indent="-342900" algn="l" defTabSz="957263" rtl="0" eaLnBrk="0" fontAlgn="base" hangingPunct="0">
        <a:spcBef>
          <a:spcPts val="800"/>
        </a:spcBef>
        <a:spcAft>
          <a:spcPct val="0"/>
        </a:spcAft>
        <a:buChar char="•"/>
        <a:defRPr sz="1200" b="1">
          <a:solidFill>
            <a:schemeClr val="accent2"/>
          </a:solidFill>
          <a:latin typeface="Arial" pitchFamily="34" charset="0"/>
          <a:ea typeface="+mn-ea"/>
          <a:cs typeface="Arial" pitchFamily="34" charset="0"/>
        </a:defRPr>
      </a:lvl1pPr>
      <a:lvl2pPr marL="742950" indent="-285750" algn="l" defTabSz="957263" rtl="0" eaLnBrk="0" fontAlgn="base" hangingPunct="0">
        <a:spcBef>
          <a:spcPts val="200"/>
        </a:spcBef>
        <a:spcAft>
          <a:spcPts val="600"/>
        </a:spcAft>
        <a:buChar char="–"/>
        <a:defRPr sz="1000">
          <a:solidFill>
            <a:schemeClr val="tx1"/>
          </a:solidFill>
          <a:latin typeface="Arial" pitchFamily="34" charset="0"/>
          <a:cs typeface="Arial" pitchFamily="34" charset="0"/>
        </a:defRPr>
      </a:lvl2pPr>
      <a:lvl3pPr marL="1143000" indent="-1141413" algn="l" defTabSz="957263" rtl="0" eaLnBrk="0" fontAlgn="base" hangingPunct="0">
        <a:spcBef>
          <a:spcPts val="400"/>
        </a:spcBef>
        <a:spcAft>
          <a:spcPts val="200"/>
        </a:spcAft>
        <a:buChar char="•"/>
        <a:defRPr sz="1000" b="1">
          <a:solidFill>
            <a:schemeClr val="tx1"/>
          </a:solidFill>
          <a:latin typeface="Arial" pitchFamily="34" charset="0"/>
          <a:cs typeface="Arial" pitchFamily="34" charset="0"/>
        </a:defRPr>
      </a:lvl3pPr>
      <a:lvl4pPr marL="88900" indent="-88900" algn="l" defTabSz="957263" rtl="0" eaLnBrk="0" fontAlgn="base" hangingPunct="0">
        <a:spcBef>
          <a:spcPct val="0"/>
        </a:spcBef>
        <a:spcAft>
          <a:spcPts val="200"/>
        </a:spcAft>
        <a:buFont typeface="Arial" charset="0"/>
        <a:buChar char="•"/>
        <a:defRPr sz="1000">
          <a:solidFill>
            <a:schemeClr val="tx1"/>
          </a:solidFill>
          <a:latin typeface="Arial" pitchFamily="34" charset="0"/>
          <a:cs typeface="Arial" pitchFamily="34" charset="0"/>
        </a:defRPr>
      </a:lvl4pPr>
      <a:lvl5pPr marL="180975" indent="-95250" algn="l" defTabSz="957263" rtl="0" eaLnBrk="0" fontAlgn="base" hangingPunct="0">
        <a:spcBef>
          <a:spcPct val="0"/>
        </a:spcBef>
        <a:spcAft>
          <a:spcPts val="200"/>
        </a:spcAft>
        <a:buFont typeface="Arial" charset="0"/>
        <a:buChar char="‒"/>
        <a:defRPr sz="900">
          <a:solidFill>
            <a:schemeClr val="tx1"/>
          </a:solidFill>
          <a:latin typeface="Arial" pitchFamily="34" charset="0"/>
          <a:cs typeface="Arial" pitchFamily="34" charset="0"/>
        </a:defRPr>
      </a:lvl5pPr>
      <a:lvl6pPr marL="1676471" indent="-195345" algn="l" defTabSz="957776" rtl="0" fontAlgn="base">
        <a:spcBef>
          <a:spcPct val="0"/>
        </a:spcBef>
        <a:spcAft>
          <a:spcPct val="0"/>
        </a:spcAft>
        <a:tabLst>
          <a:tab pos="5987190" algn="l"/>
        </a:tabLst>
        <a:defRPr sz="1300">
          <a:solidFill>
            <a:schemeClr val="tx1"/>
          </a:solidFill>
          <a:latin typeface="Arial" charset="0"/>
        </a:defRPr>
      </a:lvl6pPr>
      <a:lvl7pPr marL="2096318" indent="-195345" algn="l" defTabSz="957776" rtl="0" fontAlgn="base">
        <a:spcBef>
          <a:spcPct val="0"/>
        </a:spcBef>
        <a:spcAft>
          <a:spcPct val="0"/>
        </a:spcAft>
        <a:tabLst>
          <a:tab pos="5987190" algn="l"/>
        </a:tabLst>
        <a:defRPr sz="1300">
          <a:solidFill>
            <a:schemeClr val="tx1"/>
          </a:solidFill>
          <a:latin typeface="Arial" charset="0"/>
        </a:defRPr>
      </a:lvl7pPr>
      <a:lvl8pPr marL="2516165" indent="-195345" algn="l" defTabSz="957776" rtl="0" fontAlgn="base">
        <a:spcBef>
          <a:spcPct val="0"/>
        </a:spcBef>
        <a:spcAft>
          <a:spcPct val="0"/>
        </a:spcAft>
        <a:tabLst>
          <a:tab pos="5987190" algn="l"/>
        </a:tabLst>
        <a:defRPr sz="1300">
          <a:solidFill>
            <a:schemeClr val="tx1"/>
          </a:solidFill>
          <a:latin typeface="Arial" charset="0"/>
        </a:defRPr>
      </a:lvl8pPr>
      <a:lvl9pPr marL="2936012" indent="-195345" algn="l" defTabSz="957776" rtl="0" fontAlgn="base">
        <a:spcBef>
          <a:spcPct val="0"/>
        </a:spcBef>
        <a:spcAft>
          <a:spcPct val="0"/>
        </a:spcAft>
        <a:tabLst>
          <a:tab pos="5987190" algn="l"/>
        </a:tabLst>
        <a:defRPr sz="1300">
          <a:solidFill>
            <a:schemeClr val="tx1"/>
          </a:solidFill>
          <a:latin typeface="Arial" charset="0"/>
        </a:defRPr>
      </a:lvl9pPr>
    </p:bodyStyle>
    <p:otherStyle>
      <a:defPPr>
        <a:defRPr lang="en-US"/>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fomento.gob.es/NR/rdonlyres/B5A6E0BC-AA8C-4C3F-8ABD-7558E8141B79/128640/20141127_OrientEstrtgInte20142020Final.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oleObject1.bin"/><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jpeg"/><Relationship Id="rId2" Type="http://schemas.openxmlformats.org/officeDocument/2006/relationships/slideLayout" Target="../slideLayouts/slideLayout34.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oleObject" Target="../embeddings/oleObject2.bin"/><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oleObject" Target="../embeddings/oleObject3.bin"/><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oleObject" Target="../embeddings/oleObject4.bin"/><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oleObject" Target="../embeddings/oleObject5.bin"/><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4.pn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oleObject" Target="../embeddings/oleObject6.bin"/><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34.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oleObject" Target="../embeddings/oleObject7.bin"/><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6.jpeg"/><Relationship Id="rId2" Type="http://schemas.openxmlformats.org/officeDocument/2006/relationships/slideLayout" Target="../slideLayouts/slideLayout34.xml"/><Relationship Id="rId1" Type="http://schemas.openxmlformats.org/officeDocument/2006/relationships/vmlDrawing" Target="../drawings/vmlDrawing8.vml"/><Relationship Id="rId6" Type="http://schemas.openxmlformats.org/officeDocument/2006/relationships/image" Target="../media/image17.png"/><Relationship Id="rId5" Type="http://schemas.openxmlformats.org/officeDocument/2006/relationships/oleObject" Target="../embeddings/oleObject8.bin"/><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9.jpe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hyperlink" Target="http://perfilcontratante.red.es/perfilcontratante/busqueda/DetalleLicitacionesDefault.action?idLicitacion=2932&amp;visualizar=0" TargetMode="Externa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Rectángulo"/>
          <p:cNvSpPr/>
          <p:nvPr/>
        </p:nvSpPr>
        <p:spPr>
          <a:xfrm>
            <a:off x="395536" y="2924944"/>
            <a:ext cx="8100392" cy="1015663"/>
          </a:xfrm>
          <a:prstGeom prst="rect">
            <a:avLst/>
          </a:prstGeom>
        </p:spPr>
        <p:txBody>
          <a:bodyPr wrap="square">
            <a:spAutoFit/>
          </a:bodyPr>
          <a:lstStyle/>
          <a:p>
            <a:pPr algn="ctr"/>
            <a:endParaRPr lang="es-ES" sz="6000" spc="100" dirty="0">
              <a:solidFill>
                <a:prstClr val="black"/>
              </a:solidFill>
              <a:latin typeface="Calibri"/>
            </a:endParaRPr>
          </a:p>
        </p:txBody>
      </p:sp>
      <p:pic>
        <p:nvPicPr>
          <p:cNvPr id="1026" name="Picture 2" descr="C:\Users\jlfernandezt\Desktop\CARTEL FACHADA ALCALÁ\Fachada Alcalá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80728"/>
            <a:ext cx="7228093" cy="26352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0" y="4437200"/>
            <a:ext cx="9144000" cy="6480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cap="all" dirty="0">
                <a:solidFill>
                  <a:srgbClr val="04617B"/>
                </a:solidFill>
                <a:effectLst>
                  <a:outerShdw blurRad="38100" dist="38100" dir="2700000" algn="tl">
                    <a:srgbClr val="000000">
                      <a:alpha val="43137"/>
                    </a:srgbClr>
                  </a:outerShdw>
                </a:effectLst>
                <a:latin typeface="Arial"/>
              </a:rPr>
              <a:t>OPORTUNIDADES</a:t>
            </a:r>
            <a:r>
              <a:rPr lang="es-ES" sz="3600" b="1" dirty="0">
                <a:solidFill>
                  <a:srgbClr val="000080"/>
                </a:solidFill>
                <a:latin typeface="Arial"/>
                <a:ea typeface="Calibri"/>
              </a:rPr>
              <a:t> </a:t>
            </a:r>
            <a:r>
              <a:rPr lang="es-ES" sz="3600" b="1" cap="all" dirty="0">
                <a:solidFill>
                  <a:srgbClr val="04617B"/>
                </a:solidFill>
                <a:effectLst>
                  <a:outerShdw blurRad="38100" dist="38100" dir="2700000" algn="tl">
                    <a:srgbClr val="000000">
                      <a:alpha val="43137"/>
                    </a:srgbClr>
                  </a:outerShdw>
                </a:effectLst>
                <a:latin typeface="Arial"/>
              </a:rPr>
              <a:t>DE FINANCIACIÓN EUROPEA PARA ENTIDADES LOCALES</a:t>
            </a:r>
            <a:r>
              <a:rPr lang="es-ES" sz="3600" b="1" dirty="0">
                <a:solidFill>
                  <a:srgbClr val="000080"/>
                </a:solidFill>
                <a:latin typeface="Arial"/>
                <a:ea typeface="Calibri"/>
              </a:rPr>
              <a:t> </a:t>
            </a:r>
            <a:r>
              <a:rPr lang="es-ES" sz="3600" b="1" cap="all" dirty="0" err="1">
                <a:solidFill>
                  <a:srgbClr val="04617B"/>
                </a:solidFill>
                <a:effectLst>
                  <a:outerShdw blurRad="38100" dist="38100" dir="2700000" algn="tl">
                    <a:srgbClr val="000000">
                      <a:alpha val="43137"/>
                    </a:srgbClr>
                  </a:outerShdw>
                </a:effectLst>
                <a:latin typeface="Arial"/>
              </a:rPr>
              <a:t>CóRDOBA</a:t>
            </a:r>
            <a:endParaRPr lang="es-ES" sz="3600" b="1" cap="all" dirty="0">
              <a:solidFill>
                <a:srgbClr val="04617B"/>
              </a:solidFill>
              <a:effectLst>
                <a:outerShdw blurRad="38100" dist="38100" dir="2700000" algn="tl">
                  <a:srgbClr val="000000">
                    <a:alpha val="43137"/>
                  </a:srgbClr>
                </a:outerShdw>
              </a:effectLst>
              <a:latin typeface="Aria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8871" y="5949280"/>
            <a:ext cx="3835561" cy="75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1</a:t>
            </a:fld>
            <a:endParaRPr lang="es-ES">
              <a:solidFill>
                <a:srgbClr val="04617B">
                  <a:shade val="90000"/>
                </a:srgbClr>
              </a:solidFill>
            </a:endParaRPr>
          </a:p>
        </p:txBody>
      </p:sp>
      <p:pic>
        <p:nvPicPr>
          <p:cNvPr id="7" name="Picture 10" descr="EMBLEMAconNOM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179512" y="5927353"/>
            <a:ext cx="3318537" cy="400110"/>
          </a:xfrm>
          <a:prstGeom prst="rect">
            <a:avLst/>
          </a:prstGeom>
          <a:noFill/>
        </p:spPr>
        <p:txBody>
          <a:bodyPr wrap="none" rtlCol="0">
            <a:spAutoFit/>
          </a:bodyPr>
          <a:lstStyle/>
          <a:p>
            <a:r>
              <a:rPr lang="es-ES" sz="2000" b="1" dirty="0">
                <a:solidFill>
                  <a:srgbClr val="04617B"/>
                </a:solidFill>
                <a:latin typeface="Arial"/>
              </a:rPr>
              <a:t>29 de Septiembre de 2015</a:t>
            </a:r>
          </a:p>
        </p:txBody>
      </p:sp>
    </p:spTree>
    <p:extLst>
      <p:ext uri="{BB962C8B-B14F-4D97-AF65-F5344CB8AC3E}">
        <p14:creationId xmlns:p14="http://schemas.microsoft.com/office/powerpoint/2010/main" val="3392790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816" y="116632"/>
            <a:ext cx="4968552" cy="1080120"/>
          </a:xfrm>
        </p:spPr>
        <p:txBody>
          <a:bodyPr/>
          <a:lstStyle/>
          <a:p>
            <a:pPr algn="ctr"/>
            <a:r>
              <a:rPr lang="es-ES" sz="2800" dirty="0" smtClean="0"/>
              <a:t>PROYECTOS  SINGULARES EN EBC</a:t>
            </a:r>
            <a:endParaRPr lang="es-ES" sz="2800" dirty="0"/>
          </a:p>
        </p:txBody>
      </p:sp>
      <p:sp>
        <p:nvSpPr>
          <p:cNvPr id="3" name="2 Marcador de contenido"/>
          <p:cNvSpPr>
            <a:spLocks noGrp="1"/>
          </p:cNvSpPr>
          <p:nvPr>
            <p:ph idx="1"/>
          </p:nvPr>
        </p:nvSpPr>
        <p:spPr>
          <a:xfrm>
            <a:off x="179512" y="1124744"/>
            <a:ext cx="8651304" cy="5184576"/>
          </a:xfrm>
        </p:spPr>
        <p:txBody>
          <a:bodyPr>
            <a:noAutofit/>
          </a:bodyPr>
          <a:lstStyle/>
          <a:p>
            <a:r>
              <a:rPr lang="es-ES" sz="2000" dirty="0" smtClean="0"/>
              <a:t>OBJETIVOS (EUROPA 2020):</a:t>
            </a:r>
          </a:p>
          <a:p>
            <a:pPr lvl="1"/>
            <a:r>
              <a:rPr lang="es-ES" sz="1600" dirty="0" smtClean="0"/>
              <a:t>REDUCIR UN 20% LAS EMISIONES</a:t>
            </a:r>
          </a:p>
          <a:p>
            <a:pPr lvl="1"/>
            <a:r>
              <a:rPr lang="es-ES" sz="1600" dirty="0" smtClean="0"/>
              <a:t>REDUCIR EL CONSUMO ENERGÉTICO UN 20%</a:t>
            </a:r>
          </a:p>
          <a:p>
            <a:pPr lvl="1"/>
            <a:r>
              <a:rPr lang="es-ES" sz="1600" dirty="0" smtClean="0"/>
              <a:t>AUMENTAR LA PARTICIPACIÓN RENOVABLE HASTA EL 20%</a:t>
            </a:r>
          </a:p>
          <a:p>
            <a:pPr marL="393192" lvl="1" indent="0">
              <a:buNone/>
            </a:pPr>
            <a:endParaRPr lang="es-ES" sz="1800" dirty="0" smtClean="0"/>
          </a:p>
          <a:p>
            <a:pPr marL="274320" lvl="1" indent="-274320">
              <a:buClr>
                <a:srgbClr val="FF6600"/>
              </a:buClr>
              <a:buSzPct val="95000"/>
            </a:pPr>
            <a:r>
              <a:rPr lang="es-ES" sz="2000" b="1" dirty="0"/>
              <a:t>REQUISITOS:</a:t>
            </a:r>
          </a:p>
          <a:p>
            <a:pPr lvl="1"/>
            <a:r>
              <a:rPr lang="es-ES" sz="1600" dirty="0"/>
              <a:t>AYUDAS CONDICIONADAS A OBJETIVOS DE AHORRO DE ENERGÍA PRIMARIA  Y REDUCCIÓN DE </a:t>
            </a:r>
            <a:r>
              <a:rPr lang="es-ES" sz="1600" dirty="0" smtClean="0"/>
              <a:t>EMISIONES para </a:t>
            </a:r>
            <a:r>
              <a:rPr lang="es-ES" sz="1600" b="1" dirty="0" smtClean="0"/>
              <a:t>EELL DE MENOS DE 20.000 HABITANTES</a:t>
            </a:r>
            <a:endParaRPr lang="es-ES" sz="1600" b="1" dirty="0"/>
          </a:p>
          <a:p>
            <a:pPr marL="393192" lvl="1" indent="0">
              <a:buNone/>
            </a:pPr>
            <a:endParaRPr lang="es-ES" sz="1800" dirty="0"/>
          </a:p>
          <a:p>
            <a:r>
              <a:rPr lang="es-ES" sz="2000" dirty="0" smtClean="0"/>
              <a:t>TIPOS DE ACTUACIONES:</a:t>
            </a:r>
          </a:p>
          <a:p>
            <a:pPr lvl="1"/>
            <a:r>
              <a:rPr lang="es-ES" sz="1600" dirty="0" smtClean="0"/>
              <a:t>EFICIENCIA EN ALUMBRADO MUNICIPAL</a:t>
            </a:r>
          </a:p>
          <a:p>
            <a:pPr lvl="1"/>
            <a:r>
              <a:rPr lang="es-ES" sz="1600" dirty="0" smtClean="0"/>
              <a:t>REHABILITACIÓN ENERGÉTICA EDIFICIOS</a:t>
            </a:r>
            <a:endParaRPr lang="es-ES" sz="1600" dirty="0"/>
          </a:p>
          <a:p>
            <a:pPr lvl="1"/>
            <a:r>
              <a:rPr lang="es-ES" sz="1600" dirty="0" smtClean="0"/>
              <a:t>ENERGÍAS RENOVABLES: BIOMASA, RESIDUOS, SOLAR TÉRMICA, …</a:t>
            </a:r>
            <a:endParaRPr lang="es-ES" sz="1600" dirty="0"/>
          </a:p>
          <a:p>
            <a:pPr lvl="1"/>
            <a:r>
              <a:rPr lang="es-ES" sz="1600" dirty="0" smtClean="0"/>
              <a:t>COGENERACIÓN Y REDES CALEFACCIÓN DISTRITO</a:t>
            </a:r>
          </a:p>
          <a:p>
            <a:pPr lvl="1"/>
            <a:r>
              <a:rPr lang="es-ES" sz="1600" dirty="0" smtClean="0"/>
              <a:t>CARRILES BICI, CARRILES BUS/VAO</a:t>
            </a:r>
          </a:p>
          <a:p>
            <a:pPr lvl="1"/>
            <a:r>
              <a:rPr lang="es-ES" sz="1600" dirty="0" smtClean="0"/>
              <a:t>FLOTAS VEHÍCULOS ELÉCTRICOS Y COMBUSTIBLES ALTERNATIVOS</a:t>
            </a:r>
          </a:p>
          <a:p>
            <a:pPr lvl="1"/>
            <a:r>
              <a:rPr lang="es-ES" sz="1600" dirty="0" smtClean="0"/>
              <a:t>PUNTOS DE RECARGA DE VEHÍCULO ELÉCTRICO</a:t>
            </a:r>
          </a:p>
          <a:p>
            <a:pPr lvl="1"/>
            <a:r>
              <a:rPr lang="es-ES" sz="1600" dirty="0" smtClean="0"/>
              <a:t>GESTIÓN SEMAFÓRICA EN FUNCIÓN DEL TRÁFICO</a:t>
            </a:r>
            <a:endParaRPr lang="es-ES" sz="1600" dirty="0"/>
          </a:p>
          <a:p>
            <a:pPr lvl="1"/>
            <a:endParaRPr lang="es-ES" sz="3200" dirty="0"/>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10</a:t>
            </a:fld>
            <a:endParaRPr lang="es-ES">
              <a:solidFill>
                <a:srgbClr val="04617B">
                  <a:shade val="90000"/>
                </a:srgbClr>
              </a:solidFill>
            </a:endParaRP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42" r="14513"/>
          <a:stretch/>
        </p:blipFill>
        <p:spPr bwMode="auto">
          <a:xfrm>
            <a:off x="6890156" y="1196752"/>
            <a:ext cx="1805010" cy="169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descr="EMBLEMAconNOM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35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11</a:t>
            </a:fld>
            <a:endParaRPr lang="es-ES">
              <a:solidFill>
                <a:srgbClr val="04617B">
                  <a:shade val="90000"/>
                </a:srgbClr>
              </a:solidFill>
            </a:endParaRPr>
          </a:p>
        </p:txBody>
      </p:sp>
      <p:sp>
        <p:nvSpPr>
          <p:cNvPr id="5" name="4 Rectángulo"/>
          <p:cNvSpPr/>
          <p:nvPr/>
        </p:nvSpPr>
        <p:spPr>
          <a:xfrm rot="20463211">
            <a:off x="401218" y="3151389"/>
            <a:ext cx="8969378" cy="286232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6000" b="1" cap="all" dirty="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latin typeface="Arial Narrow" pitchFamily="34" charset="0"/>
              </a:rPr>
              <a:t>¿Cómo?</a:t>
            </a:r>
          </a:p>
          <a:p>
            <a:pPr algn="ctr"/>
            <a:r>
              <a:rPr lang="es-ES" sz="6000" b="1" cap="all" dirty="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latin typeface="Arial Narrow" pitchFamily="34" charset="0"/>
              </a:rPr>
              <a:t>Estrategias Integradas</a:t>
            </a:r>
          </a:p>
          <a:p>
            <a:pPr algn="ctr"/>
            <a:endParaRPr lang="es-ES" sz="6000" b="1" cap="all" dirty="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latin typeface="Arial Narrow" pitchFamily="34" charset="0"/>
            </a:endParaRPr>
          </a:p>
        </p:txBody>
      </p:sp>
      <p:pic>
        <p:nvPicPr>
          <p:cNvPr id="7"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KG000380\AppData\Local\Microsoft\Windows\Temporary Internet Files\Content.Outlook\G1SSNF2N\RIU-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 y="1072896"/>
            <a:ext cx="2339360" cy="264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058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2746663"/>
            <a:ext cx="8100392" cy="1015663"/>
          </a:xfrm>
          <a:prstGeom prst="rect">
            <a:avLst/>
          </a:prstGeom>
        </p:spPr>
        <p:txBody>
          <a:bodyPr wrap="square">
            <a:spAutoFit/>
          </a:bodyPr>
          <a:lstStyle/>
          <a:p>
            <a:pPr algn="ctr"/>
            <a:endParaRPr lang="es-ES" sz="6000" spc="100" dirty="0">
              <a:solidFill>
                <a:prstClr val="black"/>
              </a:solidFill>
              <a:latin typeface="Calibri"/>
            </a:endParaRPr>
          </a:p>
        </p:txBody>
      </p:sp>
      <p:sp>
        <p:nvSpPr>
          <p:cNvPr id="3" name="2 Rectángulo redondeado"/>
          <p:cNvSpPr/>
          <p:nvPr/>
        </p:nvSpPr>
        <p:spPr>
          <a:xfrm>
            <a:off x="1043608" y="5301208"/>
            <a:ext cx="7369775" cy="9613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rgbClr val="006600"/>
                </a:solidFill>
                <a:latin typeface="Arial"/>
              </a:rPr>
              <a:t>www.rediniciativasurbanas.es</a:t>
            </a:r>
            <a:endParaRPr lang="es-ES" sz="2800" b="1" dirty="0">
              <a:solidFill>
                <a:srgbClr val="006600"/>
              </a:solidFill>
              <a:latin typeface="Arial"/>
            </a:endParaRPr>
          </a:p>
        </p:txBody>
      </p:sp>
      <p:sp>
        <p:nvSpPr>
          <p:cNvPr id="2" name="1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12</a:t>
            </a:fld>
            <a:endParaRPr lang="es-ES" dirty="0">
              <a:solidFill>
                <a:srgbClr val="04617B">
                  <a:shade val="90000"/>
                </a:srgbClr>
              </a:solidFill>
            </a:endParaRPr>
          </a:p>
        </p:txBody>
      </p:sp>
      <p:pic>
        <p:nvPicPr>
          <p:cNvPr id="6"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C:\Users\KG000380\AppData\Local\Microsoft\Windows\Temporary Internet Files\Content.Outlook\G1SSNF2N\RIU-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 y="1072896"/>
            <a:ext cx="7559040" cy="386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661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Metodología Estrategia Integrada</a:t>
            </a:r>
            <a:endParaRPr lang="es-ES" dirty="0"/>
          </a:p>
        </p:txBody>
      </p:sp>
      <p:sp>
        <p:nvSpPr>
          <p:cNvPr id="3" name="2 Marcador de contenido"/>
          <p:cNvSpPr>
            <a:spLocks noGrp="1"/>
          </p:cNvSpPr>
          <p:nvPr>
            <p:ph sz="half" idx="1"/>
          </p:nvPr>
        </p:nvSpPr>
        <p:spPr>
          <a:xfrm>
            <a:off x="457200" y="1628800"/>
            <a:ext cx="8147248" cy="4726125"/>
          </a:xfrm>
        </p:spPr>
        <p:txBody>
          <a:bodyPr>
            <a:normAutofit/>
          </a:bodyPr>
          <a:lstStyle/>
          <a:p>
            <a:pPr marL="0" indent="0">
              <a:buNone/>
            </a:pPr>
            <a:r>
              <a:rPr lang="es-ES" dirty="0"/>
              <a:t>Una vez aprobado el Acuerdo de Asociación de España 2014-2020 y con las últimas aportaciones y observaciones recibidas se ha elaborado por parte de la Red de Iniciativas Urbanas una nueva versión del documento “</a:t>
            </a:r>
            <a:r>
              <a:rPr lang="es-ES" dirty="0">
                <a:hlinkClick r:id="rId2" action="ppaction://hlinkfile" tooltip="Enlace a archivo con extensión .pdf. Este enlace abre una ventana nueva"/>
              </a:rPr>
              <a:t>Orientaciones para la definición de estrategias </a:t>
            </a:r>
            <a:r>
              <a:rPr lang="es-ES" dirty="0" smtClean="0">
                <a:hlinkClick r:id="rId2" action="ppaction://hlinkfile" tooltip="Enlace a archivo con extensión .pdf. Este enlace abre una ventana nueva"/>
              </a:rPr>
              <a:t>de </a:t>
            </a:r>
            <a:r>
              <a:rPr lang="es-ES" dirty="0">
                <a:hlinkClick r:id="rId2" action="ppaction://hlinkfile" tooltip="Enlace a archivo con extensión .pdf. Este enlace abre una ventana nueva"/>
              </a:rPr>
              <a:t>desarrollo urbano sostenible </a:t>
            </a:r>
            <a:r>
              <a:rPr lang="es-ES" dirty="0" smtClean="0">
                <a:hlinkClick r:id="rId2" action="ppaction://hlinkfile" tooltip="Enlace a archivo con extensión .pdf. Este enlace abre una ventana nueva"/>
              </a:rPr>
              <a:t>integrado (DUSI) en </a:t>
            </a:r>
            <a:r>
              <a:rPr lang="es-ES" dirty="0">
                <a:hlinkClick r:id="rId2" action="ppaction://hlinkfile" tooltip="Enlace a archivo con extensión .pdf. Este enlace abre una ventana nueva"/>
              </a:rPr>
              <a:t>el periodo 2014-2020</a:t>
            </a:r>
            <a:r>
              <a:rPr lang="es-ES" dirty="0"/>
              <a:t>”, que tiene como objetivo ofrecer unas pautas y criterios que puedan servir de referencia para la elaboración a nivel local de las </a:t>
            </a:r>
            <a:r>
              <a:rPr lang="es-ES" dirty="0" smtClean="0"/>
              <a:t>estrategias de desarrollo urbano sostenible integrado.</a:t>
            </a: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13</a:t>
            </a:fld>
            <a:endParaRPr lang="es-ES">
              <a:solidFill>
                <a:srgbClr val="04617B">
                  <a:shade val="90000"/>
                </a:srgbClr>
              </a:solidFill>
            </a:endParaRPr>
          </a:p>
        </p:txBody>
      </p:sp>
      <p:pic>
        <p:nvPicPr>
          <p:cNvPr id="6" name="Picture 10" descr="EMBLEMAconNOM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453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188640"/>
            <a:ext cx="5328592" cy="636680"/>
          </a:xfrm>
        </p:spPr>
        <p:txBody>
          <a:bodyPr/>
          <a:lstStyle/>
          <a:p>
            <a:pPr algn="ctr"/>
            <a:r>
              <a:rPr lang="es-ES" dirty="0" smtClean="0"/>
              <a:t>¿QUÉ SIGNIFICA INTEGRAL?</a:t>
            </a: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14</a:t>
            </a:fld>
            <a:endParaRPr lang="es-ES">
              <a:solidFill>
                <a:srgbClr val="04617B">
                  <a:shade val="90000"/>
                </a:srgbClr>
              </a:solidFill>
            </a:endParaRPr>
          </a:p>
        </p:txBody>
      </p:sp>
      <p:sp>
        <p:nvSpPr>
          <p:cNvPr id="6" name="2 Marcador de contenido"/>
          <p:cNvSpPr>
            <a:spLocks noGrp="1"/>
          </p:cNvSpPr>
          <p:nvPr>
            <p:ph sz="half" idx="1"/>
          </p:nvPr>
        </p:nvSpPr>
        <p:spPr>
          <a:xfrm>
            <a:off x="323528" y="1124744"/>
            <a:ext cx="8712968" cy="5230181"/>
          </a:xfrm>
        </p:spPr>
        <p:txBody>
          <a:bodyPr>
            <a:noAutofit/>
          </a:bodyPr>
          <a:lstStyle/>
          <a:p>
            <a:r>
              <a:rPr lang="es-ES" sz="2800" dirty="0"/>
              <a:t>Enfoque holístico.</a:t>
            </a:r>
          </a:p>
          <a:p>
            <a:r>
              <a:rPr lang="es-ES" sz="2800" dirty="0"/>
              <a:t>Enfoque integrado de las diversas </a:t>
            </a:r>
            <a:r>
              <a:rPr lang="es-ES" sz="2800" dirty="0" smtClean="0"/>
              <a:t>dimensiones   ambientales</a:t>
            </a:r>
            <a:r>
              <a:rPr lang="es-ES" sz="2800" dirty="0"/>
              <a:t>, económicas, </a:t>
            </a:r>
            <a:r>
              <a:rPr lang="es-ES" sz="2800" dirty="0" smtClean="0"/>
              <a:t>demográficas, climáticas y sociales de </a:t>
            </a:r>
            <a:r>
              <a:rPr lang="es-ES" sz="2800" dirty="0"/>
              <a:t>la vida urbana</a:t>
            </a:r>
          </a:p>
          <a:p>
            <a:pPr lvl="1"/>
            <a:r>
              <a:rPr lang="es-ES" dirty="0"/>
              <a:t>INTEGRAL= TRANSVERSAL EN OBJETIVOS: Las renovación física combinada con medidas que promuevan la educación, el desarrollo económico, la inclusión social y la protección del medio ambiente.</a:t>
            </a:r>
          </a:p>
          <a:p>
            <a:pPr lvl="1"/>
            <a:r>
              <a:rPr lang="es-ES" dirty="0"/>
              <a:t>INTEGRAL= DE ABAJO A </a:t>
            </a:r>
            <a:r>
              <a:rPr lang="es-ES" dirty="0" smtClean="0"/>
              <a:t> ARRIBA </a:t>
            </a:r>
            <a:r>
              <a:rPr lang="es-ES" dirty="0"/>
              <a:t>Y DE ARRIBA </a:t>
            </a:r>
            <a:r>
              <a:rPr lang="es-ES" dirty="0" smtClean="0"/>
              <a:t> A </a:t>
            </a:r>
            <a:r>
              <a:rPr lang="es-ES" dirty="0"/>
              <a:t>ABAJO. Cooperación entre ciudadanos locales, la sociedad civil, la economía local y los estamentos </a:t>
            </a:r>
            <a:r>
              <a:rPr lang="es-ES" dirty="0" smtClean="0"/>
              <a:t>gubernamentales</a:t>
            </a:r>
            <a:endParaRPr lang="es-ES" dirty="0"/>
          </a:p>
        </p:txBody>
      </p:sp>
      <p:pic>
        <p:nvPicPr>
          <p:cNvPr id="7"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492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816" y="116632"/>
            <a:ext cx="4968552" cy="1152128"/>
          </a:xfrm>
        </p:spPr>
        <p:txBody>
          <a:bodyPr/>
          <a:lstStyle/>
          <a:p>
            <a:pPr algn="ctr"/>
            <a:r>
              <a:rPr lang="es-ES" sz="2800" dirty="0" smtClean="0"/>
              <a:t>ESTRATEGIAS INTEGRADAS URBANAS</a:t>
            </a:r>
            <a:endParaRPr lang="es-ES" sz="2800" dirty="0"/>
          </a:p>
        </p:txBody>
      </p:sp>
      <p:sp>
        <p:nvSpPr>
          <p:cNvPr id="3" name="2 Marcador de contenido"/>
          <p:cNvSpPr>
            <a:spLocks noGrp="1"/>
          </p:cNvSpPr>
          <p:nvPr>
            <p:ph idx="1"/>
          </p:nvPr>
        </p:nvSpPr>
        <p:spPr>
          <a:xfrm>
            <a:off x="179512" y="1196752"/>
            <a:ext cx="8651304" cy="5112568"/>
          </a:xfrm>
        </p:spPr>
        <p:txBody>
          <a:bodyPr>
            <a:noAutofit/>
          </a:bodyPr>
          <a:lstStyle/>
          <a:p>
            <a:endParaRPr lang="es-ES" dirty="0" smtClean="0"/>
          </a:p>
          <a:p>
            <a:r>
              <a:rPr lang="es-ES" dirty="0" smtClean="0"/>
              <a:t>OBJETIVO:</a:t>
            </a:r>
          </a:p>
          <a:p>
            <a:pPr lvl="1"/>
            <a:r>
              <a:rPr lang="es-ES" sz="1800" dirty="0" smtClean="0"/>
              <a:t>CIUDAD </a:t>
            </a:r>
            <a:r>
              <a:rPr lang="es-ES" sz="1800" dirty="0"/>
              <a:t>INTELIGENTE, SOSTENIBLE </a:t>
            </a:r>
            <a:r>
              <a:rPr lang="es-ES" sz="1800" dirty="0" smtClean="0"/>
              <a:t> E INTEGRADORA</a:t>
            </a:r>
            <a:endParaRPr lang="es-ES" sz="2000" dirty="0"/>
          </a:p>
          <a:p>
            <a:endParaRPr lang="es-ES" dirty="0" smtClean="0"/>
          </a:p>
          <a:p>
            <a:endParaRPr lang="es-ES" dirty="0"/>
          </a:p>
          <a:p>
            <a:r>
              <a:rPr lang="es-ES" dirty="0" smtClean="0"/>
              <a:t>REQUISITOS:</a:t>
            </a:r>
          </a:p>
          <a:p>
            <a:pPr lvl="1"/>
            <a:r>
              <a:rPr lang="es-ES" sz="1800" dirty="0" smtClean="0"/>
              <a:t>MÍNIMO DOS OBJETIVOS TEMÁTICOS</a:t>
            </a:r>
          </a:p>
          <a:p>
            <a:pPr marL="393192" lvl="1" indent="0">
              <a:buNone/>
            </a:pPr>
            <a:r>
              <a:rPr lang="es-ES" sz="1800" dirty="0" smtClean="0"/>
              <a:t>	OT9</a:t>
            </a:r>
            <a:r>
              <a:rPr lang="es-ES" sz="1800" dirty="0"/>
              <a:t>: Inclusión social y lucha contra la </a:t>
            </a:r>
            <a:r>
              <a:rPr lang="es-ES" sz="1800" dirty="0" smtClean="0"/>
              <a:t>pobreza </a:t>
            </a:r>
          </a:p>
          <a:p>
            <a:pPr marL="393192" lvl="1" indent="0">
              <a:buNone/>
            </a:pPr>
            <a:r>
              <a:rPr lang="es-ES" sz="1800" dirty="0" smtClean="0"/>
              <a:t>	OT4</a:t>
            </a:r>
            <a:r>
              <a:rPr lang="es-ES" sz="1800" dirty="0"/>
              <a:t>: Economía baja en </a:t>
            </a:r>
            <a:r>
              <a:rPr lang="es-ES" sz="1800" dirty="0" smtClean="0"/>
              <a:t>Carbono. (25%) </a:t>
            </a:r>
          </a:p>
          <a:p>
            <a:pPr lvl="1"/>
            <a:r>
              <a:rPr lang="es-ES" sz="1800" dirty="0"/>
              <a:t>OT2: Mejorar el uso y calidad de las </a:t>
            </a:r>
            <a:r>
              <a:rPr lang="es-ES" sz="1800" dirty="0" smtClean="0"/>
              <a:t>TIC</a:t>
            </a:r>
          </a:p>
          <a:p>
            <a:pPr lvl="1"/>
            <a:r>
              <a:rPr lang="es-ES" sz="1800" dirty="0"/>
              <a:t>OT6: Conservar y proteger el medio ambiente </a:t>
            </a:r>
            <a:r>
              <a:rPr lang="es-ES" sz="1800" dirty="0" smtClean="0"/>
              <a:t>y</a:t>
            </a:r>
          </a:p>
          <a:p>
            <a:pPr marL="393192" lvl="1" indent="0">
              <a:buNone/>
            </a:pPr>
            <a:r>
              <a:rPr lang="es-ES" sz="1800" dirty="0" smtClean="0"/>
              <a:t> </a:t>
            </a:r>
            <a:r>
              <a:rPr lang="es-ES" sz="1800" dirty="0"/>
              <a:t>promover la eficiencia de los recursos. </a:t>
            </a:r>
            <a:endParaRPr lang="es-ES" sz="1800" dirty="0" smtClean="0"/>
          </a:p>
          <a:p>
            <a:pPr marL="393192" lvl="1" indent="0">
              <a:buNone/>
            </a:pPr>
            <a:endParaRPr lang="es-ES" sz="3200" dirty="0"/>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15</a:t>
            </a:fld>
            <a:endParaRPr lang="es-ES">
              <a:solidFill>
                <a:srgbClr val="04617B">
                  <a:shade val="90000"/>
                </a:srgbClr>
              </a:solidFill>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722"/>
          <a:stretch/>
        </p:blipFill>
        <p:spPr bwMode="auto">
          <a:xfrm>
            <a:off x="6706253" y="2564904"/>
            <a:ext cx="2304256" cy="252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descr="EMBLEMAconNOM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98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323528" y="1628802"/>
            <a:ext cx="2016224" cy="5112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i="1" dirty="0">
                <a:solidFill>
                  <a:prstClr val="white"/>
                </a:solidFill>
              </a:rPr>
              <a:t>- </a:t>
            </a:r>
            <a:r>
              <a:rPr lang="es-ES" sz="1700" b="1" i="1" dirty="0">
                <a:solidFill>
                  <a:prstClr val="white"/>
                </a:solidFill>
              </a:rPr>
              <a:t>Las tecnologías Smart City </a:t>
            </a:r>
          </a:p>
          <a:p>
            <a:r>
              <a:rPr lang="es-ES" sz="1700" b="1" i="1" dirty="0">
                <a:solidFill>
                  <a:prstClr val="white"/>
                </a:solidFill>
              </a:rPr>
              <a:t>- El refuerzo de las aplicaciones de las tecnologías de la información y de la comunicación para la administración electrónica, el aprendizaje electrónico, la inclusión electrónica, la cultura electrónica y la sanidad electrónica</a:t>
            </a:r>
            <a:endParaRPr lang="es-ES" sz="1700" dirty="0">
              <a:solidFill>
                <a:prstClr val="white"/>
              </a:solidFill>
            </a:endParaRPr>
          </a:p>
        </p:txBody>
      </p:sp>
      <p:sp>
        <p:nvSpPr>
          <p:cNvPr id="2" name="1 Título"/>
          <p:cNvSpPr>
            <a:spLocks noGrp="1"/>
          </p:cNvSpPr>
          <p:nvPr>
            <p:ph type="title"/>
          </p:nvPr>
        </p:nvSpPr>
        <p:spPr>
          <a:xfrm>
            <a:off x="889248" y="116632"/>
            <a:ext cx="8229600" cy="636680"/>
          </a:xfrm>
        </p:spPr>
        <p:txBody>
          <a:bodyPr/>
          <a:lstStyle/>
          <a:p>
            <a:pPr algn="ctr"/>
            <a:r>
              <a:rPr lang="es-ES" sz="3200" dirty="0" smtClean="0"/>
              <a:t>ACTUACIONES</a:t>
            </a:r>
            <a:endParaRPr lang="es-ES" sz="3200"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16</a:t>
            </a:fld>
            <a:endParaRPr lang="es-ES">
              <a:solidFill>
                <a:srgbClr val="04617B">
                  <a:shade val="90000"/>
                </a:srgbClr>
              </a:solidFill>
            </a:endParaRPr>
          </a:p>
        </p:txBody>
      </p:sp>
      <p:sp>
        <p:nvSpPr>
          <p:cNvPr id="7" name="Freeform 718"/>
          <p:cNvSpPr>
            <a:spLocks noGrp="1"/>
          </p:cNvSpPr>
          <p:nvPr>
            <p:ph sz="half" idx="1"/>
          </p:nvPr>
        </p:nvSpPr>
        <p:spPr bwMode="auto">
          <a:xfrm>
            <a:off x="395536" y="980728"/>
            <a:ext cx="2016224" cy="504055"/>
          </a:xfrm>
          <a:custGeom>
            <a:avLst/>
            <a:gdLst>
              <a:gd name="T0" fmla="*/ 3175 w 834"/>
              <a:gd name="T1" fmla="*/ 0 h 758"/>
              <a:gd name="T2" fmla="*/ 1095375 w 834"/>
              <a:gd name="T3" fmla="*/ 0 h 758"/>
              <a:gd name="T4" fmla="*/ 1323975 w 834"/>
              <a:gd name="T5" fmla="*/ 603250 h 758"/>
              <a:gd name="T6" fmla="*/ 1085850 w 834"/>
              <a:gd name="T7" fmla="*/ 1203325 h 758"/>
              <a:gd name="T8" fmla="*/ 0 w 834"/>
              <a:gd name="T9" fmla="*/ 1203325 h 758"/>
              <a:gd name="T10" fmla="*/ 238125 w 834"/>
              <a:gd name="T11" fmla="*/ 606425 h 758"/>
              <a:gd name="T12" fmla="*/ 3175 w 834"/>
              <a:gd name="T13" fmla="*/ 0 h 758"/>
              <a:gd name="T14" fmla="*/ 0 60000 65536"/>
              <a:gd name="T15" fmla="*/ 0 60000 65536"/>
              <a:gd name="T16" fmla="*/ 0 60000 65536"/>
              <a:gd name="T17" fmla="*/ 0 60000 65536"/>
              <a:gd name="T18" fmla="*/ 0 60000 65536"/>
              <a:gd name="T19" fmla="*/ 0 60000 65536"/>
              <a:gd name="T20" fmla="*/ 0 60000 65536"/>
              <a:gd name="T21" fmla="*/ 0 w 834"/>
              <a:gd name="T22" fmla="*/ 0 h 758"/>
              <a:gd name="T23" fmla="*/ 834 w 834"/>
              <a:gd name="T24" fmla="*/ 758 h 7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4" h="758">
                <a:moveTo>
                  <a:pt x="2" y="0"/>
                </a:moveTo>
                <a:lnTo>
                  <a:pt x="690" y="0"/>
                </a:lnTo>
                <a:lnTo>
                  <a:pt x="834" y="380"/>
                </a:lnTo>
                <a:lnTo>
                  <a:pt x="684" y="758"/>
                </a:lnTo>
                <a:lnTo>
                  <a:pt x="0" y="758"/>
                </a:lnTo>
                <a:lnTo>
                  <a:pt x="150" y="382"/>
                </a:lnTo>
                <a:lnTo>
                  <a:pt x="2" y="0"/>
                </a:lnTo>
                <a:close/>
              </a:path>
            </a:pathLst>
          </a:custGeom>
          <a:solidFill>
            <a:schemeClr val="accent1">
              <a:lumMod val="50000"/>
            </a:schemeClr>
          </a:solidFill>
          <a:ln w="9525">
            <a:noFill/>
            <a:round/>
            <a:headEnd/>
            <a:tailEnd/>
          </a:ln>
        </p:spPr>
        <p:txBody>
          <a:bodyPr>
            <a:normAutofit/>
          </a:bodyPr>
          <a:lstStyle/>
          <a:p>
            <a:pPr marL="0" indent="0" algn="ctr">
              <a:buNone/>
            </a:pPr>
            <a:r>
              <a:rPr lang="es-ES" dirty="0" smtClean="0">
                <a:solidFill>
                  <a:schemeClr val="bg1"/>
                </a:solidFill>
              </a:rPr>
              <a:t> OT2</a:t>
            </a:r>
          </a:p>
          <a:p>
            <a:pPr marL="0" indent="0" algn="ctr">
              <a:buNone/>
            </a:pPr>
            <a:endParaRPr lang="es-ES" dirty="0">
              <a:solidFill>
                <a:schemeClr val="bg1"/>
              </a:solidFill>
            </a:endParaRPr>
          </a:p>
        </p:txBody>
      </p:sp>
      <p:sp>
        <p:nvSpPr>
          <p:cNvPr id="8" name="Freeform 718"/>
          <p:cNvSpPr>
            <a:spLocks noGrp="1"/>
          </p:cNvSpPr>
          <p:nvPr>
            <p:ph sz="half" idx="1"/>
          </p:nvPr>
        </p:nvSpPr>
        <p:spPr bwMode="auto">
          <a:xfrm>
            <a:off x="2397895" y="980729"/>
            <a:ext cx="2088232" cy="504055"/>
          </a:xfrm>
          <a:custGeom>
            <a:avLst/>
            <a:gdLst>
              <a:gd name="T0" fmla="*/ 3175 w 834"/>
              <a:gd name="T1" fmla="*/ 0 h 758"/>
              <a:gd name="T2" fmla="*/ 1095375 w 834"/>
              <a:gd name="T3" fmla="*/ 0 h 758"/>
              <a:gd name="T4" fmla="*/ 1323975 w 834"/>
              <a:gd name="T5" fmla="*/ 603250 h 758"/>
              <a:gd name="T6" fmla="*/ 1085850 w 834"/>
              <a:gd name="T7" fmla="*/ 1203325 h 758"/>
              <a:gd name="T8" fmla="*/ 0 w 834"/>
              <a:gd name="T9" fmla="*/ 1203325 h 758"/>
              <a:gd name="T10" fmla="*/ 238125 w 834"/>
              <a:gd name="T11" fmla="*/ 606425 h 758"/>
              <a:gd name="T12" fmla="*/ 3175 w 834"/>
              <a:gd name="T13" fmla="*/ 0 h 758"/>
              <a:gd name="T14" fmla="*/ 0 60000 65536"/>
              <a:gd name="T15" fmla="*/ 0 60000 65536"/>
              <a:gd name="T16" fmla="*/ 0 60000 65536"/>
              <a:gd name="T17" fmla="*/ 0 60000 65536"/>
              <a:gd name="T18" fmla="*/ 0 60000 65536"/>
              <a:gd name="T19" fmla="*/ 0 60000 65536"/>
              <a:gd name="T20" fmla="*/ 0 60000 65536"/>
              <a:gd name="T21" fmla="*/ 0 w 834"/>
              <a:gd name="T22" fmla="*/ 0 h 758"/>
              <a:gd name="T23" fmla="*/ 834 w 834"/>
              <a:gd name="T24" fmla="*/ 758 h 7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4" h="758">
                <a:moveTo>
                  <a:pt x="2" y="0"/>
                </a:moveTo>
                <a:lnTo>
                  <a:pt x="690" y="0"/>
                </a:lnTo>
                <a:lnTo>
                  <a:pt x="834" y="380"/>
                </a:lnTo>
                <a:lnTo>
                  <a:pt x="684" y="758"/>
                </a:lnTo>
                <a:lnTo>
                  <a:pt x="0" y="758"/>
                </a:lnTo>
                <a:lnTo>
                  <a:pt x="150" y="382"/>
                </a:lnTo>
                <a:lnTo>
                  <a:pt x="2" y="0"/>
                </a:lnTo>
                <a:close/>
              </a:path>
            </a:pathLst>
          </a:custGeom>
          <a:solidFill>
            <a:schemeClr val="bg2">
              <a:lumMod val="50000"/>
            </a:schemeClr>
          </a:solidFill>
          <a:ln w="9525">
            <a:noFill/>
            <a:round/>
            <a:headEnd/>
            <a:tailEnd/>
          </a:ln>
        </p:spPr>
        <p:txBody>
          <a:bodyPr/>
          <a:lstStyle/>
          <a:p>
            <a:pPr marL="0" indent="0" algn="ctr">
              <a:buNone/>
            </a:pPr>
            <a:r>
              <a:rPr lang="es-ES" dirty="0" smtClean="0">
                <a:solidFill>
                  <a:schemeClr val="bg1"/>
                </a:solidFill>
              </a:rPr>
              <a:t> OT4</a:t>
            </a:r>
            <a:endParaRPr lang="es-ES" dirty="0">
              <a:solidFill>
                <a:schemeClr val="bg1"/>
              </a:solidFill>
            </a:endParaRPr>
          </a:p>
        </p:txBody>
      </p:sp>
      <p:sp>
        <p:nvSpPr>
          <p:cNvPr id="9" name="Freeform 718"/>
          <p:cNvSpPr>
            <a:spLocks noGrp="1"/>
          </p:cNvSpPr>
          <p:nvPr>
            <p:ph sz="half" idx="1"/>
          </p:nvPr>
        </p:nvSpPr>
        <p:spPr bwMode="auto">
          <a:xfrm>
            <a:off x="4499991" y="980728"/>
            <a:ext cx="2002359" cy="504055"/>
          </a:xfrm>
          <a:custGeom>
            <a:avLst/>
            <a:gdLst>
              <a:gd name="T0" fmla="*/ 3175 w 834"/>
              <a:gd name="T1" fmla="*/ 0 h 758"/>
              <a:gd name="T2" fmla="*/ 1095375 w 834"/>
              <a:gd name="T3" fmla="*/ 0 h 758"/>
              <a:gd name="T4" fmla="*/ 1323975 w 834"/>
              <a:gd name="T5" fmla="*/ 603250 h 758"/>
              <a:gd name="T6" fmla="*/ 1085850 w 834"/>
              <a:gd name="T7" fmla="*/ 1203325 h 758"/>
              <a:gd name="T8" fmla="*/ 0 w 834"/>
              <a:gd name="T9" fmla="*/ 1203325 h 758"/>
              <a:gd name="T10" fmla="*/ 238125 w 834"/>
              <a:gd name="T11" fmla="*/ 606425 h 758"/>
              <a:gd name="T12" fmla="*/ 3175 w 834"/>
              <a:gd name="T13" fmla="*/ 0 h 758"/>
              <a:gd name="T14" fmla="*/ 0 60000 65536"/>
              <a:gd name="T15" fmla="*/ 0 60000 65536"/>
              <a:gd name="T16" fmla="*/ 0 60000 65536"/>
              <a:gd name="T17" fmla="*/ 0 60000 65536"/>
              <a:gd name="T18" fmla="*/ 0 60000 65536"/>
              <a:gd name="T19" fmla="*/ 0 60000 65536"/>
              <a:gd name="T20" fmla="*/ 0 60000 65536"/>
              <a:gd name="T21" fmla="*/ 0 w 834"/>
              <a:gd name="T22" fmla="*/ 0 h 758"/>
              <a:gd name="T23" fmla="*/ 834 w 834"/>
              <a:gd name="T24" fmla="*/ 758 h 7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4" h="758">
                <a:moveTo>
                  <a:pt x="2" y="0"/>
                </a:moveTo>
                <a:lnTo>
                  <a:pt x="690" y="0"/>
                </a:lnTo>
                <a:lnTo>
                  <a:pt x="834" y="380"/>
                </a:lnTo>
                <a:lnTo>
                  <a:pt x="684" y="758"/>
                </a:lnTo>
                <a:lnTo>
                  <a:pt x="0" y="758"/>
                </a:lnTo>
                <a:lnTo>
                  <a:pt x="150" y="382"/>
                </a:lnTo>
                <a:lnTo>
                  <a:pt x="2" y="0"/>
                </a:lnTo>
                <a:close/>
              </a:path>
            </a:pathLst>
          </a:custGeom>
          <a:solidFill>
            <a:schemeClr val="bg2">
              <a:lumMod val="75000"/>
            </a:schemeClr>
          </a:solidFill>
          <a:ln w="9525">
            <a:noFill/>
            <a:round/>
            <a:headEnd/>
            <a:tailEnd/>
          </a:ln>
        </p:spPr>
        <p:txBody>
          <a:bodyPr/>
          <a:lstStyle/>
          <a:p>
            <a:pPr marL="0" indent="0" algn="ctr">
              <a:buNone/>
            </a:pPr>
            <a:r>
              <a:rPr lang="es-ES" dirty="0" smtClean="0">
                <a:solidFill>
                  <a:schemeClr val="bg1"/>
                </a:solidFill>
              </a:rPr>
              <a:t> OT6</a:t>
            </a:r>
            <a:endParaRPr lang="es-ES" dirty="0">
              <a:solidFill>
                <a:schemeClr val="bg1"/>
              </a:solidFill>
            </a:endParaRPr>
          </a:p>
        </p:txBody>
      </p:sp>
      <p:sp>
        <p:nvSpPr>
          <p:cNvPr id="10" name="Freeform 718"/>
          <p:cNvSpPr>
            <a:spLocks noGrp="1"/>
          </p:cNvSpPr>
          <p:nvPr>
            <p:ph sz="half" idx="1"/>
          </p:nvPr>
        </p:nvSpPr>
        <p:spPr bwMode="auto">
          <a:xfrm>
            <a:off x="6516216" y="980728"/>
            <a:ext cx="1728192" cy="504055"/>
          </a:xfrm>
          <a:custGeom>
            <a:avLst/>
            <a:gdLst>
              <a:gd name="T0" fmla="*/ 3175 w 834"/>
              <a:gd name="T1" fmla="*/ 0 h 758"/>
              <a:gd name="T2" fmla="*/ 1095375 w 834"/>
              <a:gd name="T3" fmla="*/ 0 h 758"/>
              <a:gd name="T4" fmla="*/ 1323975 w 834"/>
              <a:gd name="T5" fmla="*/ 603250 h 758"/>
              <a:gd name="T6" fmla="*/ 1085850 w 834"/>
              <a:gd name="T7" fmla="*/ 1203325 h 758"/>
              <a:gd name="T8" fmla="*/ 0 w 834"/>
              <a:gd name="T9" fmla="*/ 1203325 h 758"/>
              <a:gd name="T10" fmla="*/ 238125 w 834"/>
              <a:gd name="T11" fmla="*/ 606425 h 758"/>
              <a:gd name="T12" fmla="*/ 3175 w 834"/>
              <a:gd name="T13" fmla="*/ 0 h 758"/>
              <a:gd name="T14" fmla="*/ 0 60000 65536"/>
              <a:gd name="T15" fmla="*/ 0 60000 65536"/>
              <a:gd name="T16" fmla="*/ 0 60000 65536"/>
              <a:gd name="T17" fmla="*/ 0 60000 65536"/>
              <a:gd name="T18" fmla="*/ 0 60000 65536"/>
              <a:gd name="T19" fmla="*/ 0 60000 65536"/>
              <a:gd name="T20" fmla="*/ 0 60000 65536"/>
              <a:gd name="T21" fmla="*/ 0 w 834"/>
              <a:gd name="T22" fmla="*/ 0 h 758"/>
              <a:gd name="T23" fmla="*/ 834 w 834"/>
              <a:gd name="T24" fmla="*/ 758 h 7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4" h="758">
                <a:moveTo>
                  <a:pt x="2" y="0"/>
                </a:moveTo>
                <a:lnTo>
                  <a:pt x="690" y="0"/>
                </a:lnTo>
                <a:lnTo>
                  <a:pt x="834" y="380"/>
                </a:lnTo>
                <a:lnTo>
                  <a:pt x="684" y="758"/>
                </a:lnTo>
                <a:lnTo>
                  <a:pt x="0" y="758"/>
                </a:lnTo>
                <a:lnTo>
                  <a:pt x="150" y="382"/>
                </a:lnTo>
                <a:lnTo>
                  <a:pt x="2" y="0"/>
                </a:lnTo>
                <a:close/>
              </a:path>
            </a:pathLst>
          </a:custGeom>
          <a:solidFill>
            <a:schemeClr val="bg2">
              <a:lumMod val="90000"/>
            </a:schemeClr>
          </a:solidFill>
          <a:ln w="9525">
            <a:noFill/>
            <a:round/>
            <a:headEnd/>
            <a:tailEnd/>
          </a:ln>
        </p:spPr>
        <p:txBody>
          <a:bodyPr/>
          <a:lstStyle/>
          <a:p>
            <a:pPr marL="0" indent="0" algn="ctr">
              <a:buNone/>
            </a:pPr>
            <a:r>
              <a:rPr lang="es-ES" dirty="0" smtClean="0">
                <a:solidFill>
                  <a:schemeClr val="bg1"/>
                </a:solidFill>
              </a:rPr>
              <a:t> OT9</a:t>
            </a:r>
            <a:endParaRPr lang="es-ES" dirty="0">
              <a:solidFill>
                <a:schemeClr val="bg1"/>
              </a:solidFill>
            </a:endParaRPr>
          </a:p>
        </p:txBody>
      </p:sp>
      <p:sp>
        <p:nvSpPr>
          <p:cNvPr id="16" name="15 Rectángulo redondeado"/>
          <p:cNvSpPr/>
          <p:nvPr/>
        </p:nvSpPr>
        <p:spPr>
          <a:xfrm>
            <a:off x="2411760" y="1628801"/>
            <a:ext cx="2016224" cy="5112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700" b="1" i="1" dirty="0">
                <a:solidFill>
                  <a:prstClr val="white"/>
                </a:solidFill>
              </a:rPr>
              <a:t>Poner en marcha las estrategias de reducción de carbono, que se articulen en torno a la eficiencia energética, la movilidad urbana sostenible , el sector de edificación y los servicios públicos (en particular el alumbrado público) y el aprovechamiento de las energías renovables</a:t>
            </a:r>
            <a:endParaRPr lang="es-ES" sz="1700" b="1" dirty="0">
              <a:solidFill>
                <a:prstClr val="white"/>
              </a:solidFill>
            </a:endParaRPr>
          </a:p>
        </p:txBody>
      </p:sp>
      <p:sp>
        <p:nvSpPr>
          <p:cNvPr id="17" name="16 Rectángulo redondeado"/>
          <p:cNvSpPr/>
          <p:nvPr/>
        </p:nvSpPr>
        <p:spPr>
          <a:xfrm>
            <a:off x="4486127" y="1630509"/>
            <a:ext cx="2016224" cy="5110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endParaRPr lang="es-ES" sz="1400" b="1" i="1" dirty="0">
              <a:solidFill>
                <a:prstClr val="white"/>
              </a:solidFill>
            </a:endParaRPr>
          </a:p>
          <a:p>
            <a:pPr marL="171450" indent="-171450">
              <a:buFontTx/>
              <a:buChar char="-"/>
            </a:pPr>
            <a:r>
              <a:rPr lang="es-ES" sz="1500" b="1" i="1" dirty="0">
                <a:solidFill>
                  <a:prstClr val="white"/>
                </a:solidFill>
              </a:rPr>
              <a:t>Acciones para mejorar el entorno urbano, rehabilitar y descontaminar viejas zonas industriales (incluidas zonas de reconversión), reducir la contaminación atmosférica y promover medidas de reducción del ruido.</a:t>
            </a:r>
          </a:p>
          <a:p>
            <a:pPr marL="171450" indent="-171450">
              <a:buFontTx/>
              <a:buChar char="-"/>
            </a:pPr>
            <a:r>
              <a:rPr lang="es-ES_tradnl" sz="1500" b="1" i="1" dirty="0">
                <a:solidFill>
                  <a:prstClr val="white"/>
                </a:solidFill>
              </a:rPr>
              <a:t>Conservación, protección, fomento y desarrollo del patrimonio natural y cultural</a:t>
            </a:r>
            <a:endParaRPr lang="es-ES" sz="1500" b="1" i="1" dirty="0">
              <a:solidFill>
                <a:prstClr val="white"/>
              </a:solidFill>
            </a:endParaRPr>
          </a:p>
          <a:p>
            <a:endParaRPr lang="es-ES" dirty="0">
              <a:solidFill>
                <a:prstClr val="white"/>
              </a:solidFill>
            </a:endParaRPr>
          </a:p>
        </p:txBody>
      </p:sp>
      <p:sp>
        <p:nvSpPr>
          <p:cNvPr id="18" name="17 Rectángulo redondeado"/>
          <p:cNvSpPr/>
          <p:nvPr/>
        </p:nvSpPr>
        <p:spPr>
          <a:xfrm>
            <a:off x="6562201" y="1614029"/>
            <a:ext cx="2016224" cy="5110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500" b="1" i="1" dirty="0">
                <a:solidFill>
                  <a:prstClr val="white"/>
                </a:solidFill>
              </a:rPr>
              <a:t>La prestación de apoyo a la regeneración física, económica y social de las comunidades de las zonas urbanas desfavorecidas mediante la rehabilitación del tejido productivo y comercial, con especial énfasis en la creación de empleo, revitalización del espacio público , habilitación de espacios abandonados  </a:t>
            </a:r>
          </a:p>
        </p:txBody>
      </p:sp>
      <p:pic>
        <p:nvPicPr>
          <p:cNvPr id="14"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30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88640"/>
            <a:ext cx="8229600" cy="636680"/>
          </a:xfrm>
        </p:spPr>
        <p:txBody>
          <a:bodyPr/>
          <a:lstStyle/>
          <a:p>
            <a:pPr algn="ctr"/>
            <a:r>
              <a:rPr lang="es-ES" dirty="0"/>
              <a:t>GOBERNANZA </a:t>
            </a:r>
            <a:r>
              <a:rPr lang="es-ES" dirty="0" smtClean="0"/>
              <a:t>Y</a:t>
            </a:r>
            <a:br>
              <a:rPr lang="es-ES" dirty="0" smtClean="0"/>
            </a:br>
            <a:r>
              <a:rPr lang="es-ES" dirty="0" smtClean="0"/>
              <a:t> </a:t>
            </a:r>
            <a:r>
              <a:rPr lang="es-ES" dirty="0"/>
              <a:t>PARTICIPACIÓN CIUDADANA</a:t>
            </a:r>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17</a:t>
            </a:fld>
            <a:endParaRPr lang="es-ES">
              <a:solidFill>
                <a:srgbClr val="04617B">
                  <a:shade val="90000"/>
                </a:srgbClr>
              </a:solidFill>
            </a:endParaRPr>
          </a:p>
        </p:txBody>
      </p:sp>
      <p:sp>
        <p:nvSpPr>
          <p:cNvPr id="6" name="2 Marcador de contenido"/>
          <p:cNvSpPr>
            <a:spLocks noGrp="1"/>
          </p:cNvSpPr>
          <p:nvPr>
            <p:ph sz="half" idx="1"/>
          </p:nvPr>
        </p:nvSpPr>
        <p:spPr>
          <a:xfrm>
            <a:off x="457200" y="1340768"/>
            <a:ext cx="8219256" cy="5014157"/>
          </a:xfrm>
        </p:spPr>
        <p:txBody>
          <a:bodyPr>
            <a:noAutofit/>
          </a:bodyPr>
          <a:lstStyle/>
          <a:p>
            <a:r>
              <a:rPr lang="es-ES" sz="2000" dirty="0" smtClean="0"/>
              <a:t>“</a:t>
            </a:r>
            <a:r>
              <a:rPr lang="es-ES" sz="2200" dirty="0" smtClean="0"/>
              <a:t>Se </a:t>
            </a:r>
            <a:r>
              <a:rPr lang="es-ES" sz="2200" dirty="0"/>
              <a:t>necesitan nuevas formas de gobernanza basados en </a:t>
            </a:r>
            <a:r>
              <a:rPr lang="es-ES" sz="2200" dirty="0" smtClean="0"/>
              <a:t>la responsabilidad </a:t>
            </a:r>
            <a:r>
              <a:rPr lang="es-ES" sz="2200" dirty="0"/>
              <a:t>de los ciudadanos, la participación de todas </a:t>
            </a:r>
            <a:r>
              <a:rPr lang="es-ES" sz="2200" dirty="0" smtClean="0"/>
              <a:t>las partes </a:t>
            </a:r>
            <a:r>
              <a:rPr lang="es-ES" sz="2200" dirty="0"/>
              <a:t>interesadas y un uso innovador del capital </a:t>
            </a:r>
            <a:r>
              <a:rPr lang="es-ES" sz="2200" dirty="0" smtClean="0"/>
              <a:t>social”(Ciudades del Mañana). Para mejorar la creatividad y la innovación.</a:t>
            </a:r>
          </a:p>
          <a:p>
            <a:pPr marL="0" indent="0">
              <a:buNone/>
            </a:pPr>
            <a:r>
              <a:rPr lang="es-ES" sz="2200" dirty="0" smtClean="0"/>
              <a:t>REQUERIMIENTOS</a:t>
            </a:r>
          </a:p>
          <a:p>
            <a:r>
              <a:rPr lang="es-ES" sz="2200" dirty="0" smtClean="0"/>
              <a:t>Se describirán las plataformas e iniciativas de participación a nivel de todo el municipio y a nivel de área de actuación para fortalecer el planteamiento de abajo a arriba de los proyectos mejorando su aceptación y sostenibilidad.</a:t>
            </a:r>
          </a:p>
          <a:p>
            <a:r>
              <a:rPr lang="es-ES" sz="2200" dirty="0" smtClean="0"/>
              <a:t>Garantizar la consulta pública estableciendo mecanismos efectivos de información a los ciudadanos y agentes sociales, económicos e institucionales, recogiendo y en su caso integrando sus aportaciones</a:t>
            </a:r>
          </a:p>
        </p:txBody>
      </p:sp>
      <p:pic>
        <p:nvPicPr>
          <p:cNvPr id="7"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659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contenido"/>
          <p:cNvSpPr>
            <a:spLocks noGrp="1"/>
          </p:cNvSpPr>
          <p:nvPr>
            <p:ph sz="half" idx="1"/>
          </p:nvPr>
        </p:nvSpPr>
        <p:spPr>
          <a:xfrm>
            <a:off x="1043608" y="764704"/>
            <a:ext cx="7956774" cy="864096"/>
          </a:xfrm>
        </p:spPr>
        <p:txBody>
          <a:bodyPr>
            <a:noAutofit/>
          </a:bodyPr>
          <a:lstStyle/>
          <a:p>
            <a:pPr>
              <a:lnSpc>
                <a:spcPct val="120000"/>
              </a:lnSpc>
              <a:buNone/>
            </a:pPr>
            <a:r>
              <a:rPr lang="es-ES_tradnl" altLang="en-US" sz="4000" b="1" dirty="0" smtClean="0">
                <a:solidFill>
                  <a:schemeClr val="accent1">
                    <a:lumMod val="75000"/>
                  </a:schemeClr>
                </a:solidFill>
              </a:rPr>
              <a:t>Para cada objetivo específico:</a:t>
            </a:r>
          </a:p>
          <a:p>
            <a:pPr>
              <a:lnSpc>
                <a:spcPct val="120000"/>
              </a:lnSpc>
            </a:pPr>
            <a:endParaRPr lang="es-ES_tradnl" altLang="en-US" sz="2800" b="1" dirty="0" smtClean="0">
              <a:solidFill>
                <a:schemeClr val="accent1">
                  <a:lumMod val="75000"/>
                </a:schemeClr>
              </a:solidFill>
            </a:endParaRPr>
          </a:p>
          <a:p>
            <a:pPr>
              <a:lnSpc>
                <a:spcPct val="120000"/>
              </a:lnSpc>
              <a:buNone/>
            </a:pPr>
            <a:r>
              <a:rPr lang="es-ES_tradnl" altLang="en-US" sz="2200" b="1" dirty="0" smtClean="0">
                <a:solidFill>
                  <a:schemeClr val="accent1">
                    <a:lumMod val="75000"/>
                  </a:schemeClr>
                </a:solidFill>
              </a:rPr>
              <a:t>LÓGICA DE LA INTERVENCIÓN</a:t>
            </a:r>
            <a:endParaRPr lang="es-ES" altLang="en-US" sz="2200" b="1" dirty="0" smtClean="0">
              <a:solidFill>
                <a:schemeClr val="accent1">
                  <a:lumMod val="75000"/>
                </a:schemeClr>
              </a:solidFill>
            </a:endParaRPr>
          </a:p>
        </p:txBody>
      </p:sp>
      <p:sp>
        <p:nvSpPr>
          <p:cNvPr id="5" name="4 Marcador de número de diapositiva"/>
          <p:cNvSpPr>
            <a:spLocks noGrp="1"/>
          </p:cNvSpPr>
          <p:nvPr>
            <p:ph type="sldNum" sz="quarter" idx="4294967295"/>
          </p:nvPr>
        </p:nvSpPr>
        <p:spPr>
          <a:xfrm>
            <a:off x="8604250" y="6453188"/>
            <a:ext cx="431800" cy="288925"/>
          </a:xfrm>
          <a:prstGeom prst="rect">
            <a:avLst/>
          </a:prstGeom>
        </p:spPr>
        <p:txBody>
          <a:bodyPr/>
          <a:lstStyle/>
          <a:p>
            <a:pPr>
              <a:defRPr/>
            </a:pPr>
            <a:fld id="{CF68A50E-5D7E-4507-A05F-57DBF9B8BBF0}" type="slidenum">
              <a:rPr lang="es-ES" smtClean="0">
                <a:solidFill>
                  <a:srgbClr val="04617B">
                    <a:shade val="90000"/>
                  </a:srgbClr>
                </a:solidFill>
              </a:rPr>
              <a:pPr>
                <a:defRPr/>
              </a:pPr>
              <a:t>18</a:t>
            </a:fld>
            <a:endParaRPr lang="es-ES">
              <a:solidFill>
                <a:srgbClr val="04617B">
                  <a:shade val="90000"/>
                </a:srgbClr>
              </a:solidFill>
            </a:endParaRPr>
          </a:p>
        </p:txBody>
      </p:sp>
      <p:graphicFrame>
        <p:nvGraphicFramePr>
          <p:cNvPr id="7" name="6 Marcador de contenido"/>
          <p:cNvGraphicFramePr>
            <a:graphicFrameLocks noGrp="1"/>
          </p:cNvGraphicFramePr>
          <p:nvPr>
            <p:ph sz="half" idx="1"/>
          </p:nvPr>
        </p:nvGraphicFramePr>
        <p:xfrm>
          <a:off x="683568" y="1988840"/>
          <a:ext cx="777686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10 Grupo"/>
          <p:cNvGrpSpPr/>
          <p:nvPr/>
        </p:nvGrpSpPr>
        <p:grpSpPr>
          <a:xfrm>
            <a:off x="4427984" y="5013177"/>
            <a:ext cx="1872208" cy="576063"/>
            <a:chOff x="2411760" y="5661248"/>
            <a:chExt cx="2088232" cy="792088"/>
          </a:xfrm>
        </p:grpSpPr>
        <p:sp>
          <p:nvSpPr>
            <p:cNvPr id="9" name="8 Rectángulo redondeado"/>
            <p:cNvSpPr/>
            <p:nvPr/>
          </p:nvSpPr>
          <p:spPr>
            <a:xfrm>
              <a:off x="2411760" y="5661248"/>
              <a:ext cx="2088232" cy="79208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prstClr val="white"/>
                </a:solidFill>
              </a:endParaRPr>
            </a:p>
          </p:txBody>
        </p:sp>
        <p:sp>
          <p:nvSpPr>
            <p:cNvPr id="6" name="5 CuadroTexto"/>
            <p:cNvSpPr txBox="1"/>
            <p:nvPr/>
          </p:nvSpPr>
          <p:spPr>
            <a:xfrm>
              <a:off x="2591094" y="5733261"/>
              <a:ext cx="1756783" cy="719428"/>
            </a:xfrm>
            <a:prstGeom prst="rect">
              <a:avLst/>
            </a:prstGeom>
            <a:noFill/>
          </p:spPr>
          <p:txBody>
            <a:bodyPr wrap="none" rtlCol="0">
              <a:spAutoFit/>
            </a:bodyPr>
            <a:lstStyle/>
            <a:p>
              <a:pPr algn="ctr"/>
              <a:r>
                <a:rPr lang="es-ES_tradnl" sz="1400" b="1" dirty="0">
                  <a:solidFill>
                    <a:srgbClr val="C00000"/>
                  </a:solidFill>
                  <a:latin typeface="Arial"/>
                </a:rPr>
                <a:t>INDICADORES</a:t>
              </a:r>
            </a:p>
            <a:p>
              <a:pPr algn="ctr"/>
              <a:r>
                <a:rPr lang="es-ES_tradnl" sz="1400" b="1" dirty="0">
                  <a:solidFill>
                    <a:srgbClr val="C00000"/>
                  </a:solidFill>
                  <a:latin typeface="Arial"/>
                </a:rPr>
                <a:t>DE RESULTADO</a:t>
              </a:r>
              <a:endParaRPr lang="es-ES" sz="1400" b="1" dirty="0">
                <a:solidFill>
                  <a:srgbClr val="C00000"/>
                </a:solidFill>
                <a:latin typeface="Arial"/>
              </a:endParaRPr>
            </a:p>
          </p:txBody>
        </p:sp>
      </p:grpSp>
      <p:grpSp>
        <p:nvGrpSpPr>
          <p:cNvPr id="3" name="11 Grupo"/>
          <p:cNvGrpSpPr/>
          <p:nvPr/>
        </p:nvGrpSpPr>
        <p:grpSpPr>
          <a:xfrm>
            <a:off x="6545360" y="5013175"/>
            <a:ext cx="1944216" cy="1080121"/>
            <a:chOff x="4860032" y="5661248"/>
            <a:chExt cx="2088232" cy="792088"/>
          </a:xfrm>
        </p:grpSpPr>
        <p:sp>
          <p:nvSpPr>
            <p:cNvPr id="10" name="9 Rectángulo redondeado"/>
            <p:cNvSpPr/>
            <p:nvPr/>
          </p:nvSpPr>
          <p:spPr>
            <a:xfrm>
              <a:off x="4860032" y="5661248"/>
              <a:ext cx="2088232" cy="79208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7 CuadroTexto"/>
            <p:cNvSpPr txBox="1"/>
            <p:nvPr/>
          </p:nvSpPr>
          <p:spPr>
            <a:xfrm>
              <a:off x="5076101" y="5700530"/>
              <a:ext cx="1725948" cy="699678"/>
            </a:xfrm>
            <a:prstGeom prst="rect">
              <a:avLst/>
            </a:prstGeom>
            <a:noFill/>
          </p:spPr>
          <p:txBody>
            <a:bodyPr wrap="square" rtlCol="0">
              <a:spAutoFit/>
            </a:bodyPr>
            <a:lstStyle/>
            <a:p>
              <a:pPr algn="ctr"/>
              <a:r>
                <a:rPr lang="es-ES_tradnl" sz="1400" b="1" dirty="0">
                  <a:solidFill>
                    <a:srgbClr val="C00000"/>
                  </a:solidFill>
                  <a:latin typeface="Arial"/>
                </a:rPr>
                <a:t>INDICADORES</a:t>
              </a:r>
            </a:p>
            <a:p>
              <a:pPr algn="ctr"/>
              <a:r>
                <a:rPr lang="es-ES_tradnl" sz="1400" b="1" dirty="0">
                  <a:solidFill>
                    <a:srgbClr val="C00000"/>
                  </a:solidFill>
                  <a:latin typeface="Arial"/>
                </a:rPr>
                <a:t>DE PRODUTO</a:t>
              </a:r>
            </a:p>
            <a:p>
              <a:pPr algn="ctr"/>
              <a:r>
                <a:rPr lang="es-ES_tradnl" sz="1400" b="1" dirty="0">
                  <a:solidFill>
                    <a:srgbClr val="C00000"/>
                  </a:solidFill>
                  <a:latin typeface="Arial"/>
                </a:rPr>
                <a:t>Y</a:t>
              </a:r>
            </a:p>
            <a:p>
              <a:pPr algn="ctr"/>
              <a:r>
                <a:rPr lang="es-ES_tradnl" sz="1400" b="1" dirty="0">
                  <a:solidFill>
                    <a:srgbClr val="C00000"/>
                  </a:solidFill>
                  <a:latin typeface="Arial"/>
                </a:rPr>
                <a:t>FINANCIEROS</a:t>
              </a:r>
              <a:endParaRPr lang="es-ES" sz="1400" b="1" dirty="0">
                <a:solidFill>
                  <a:srgbClr val="C00000"/>
                </a:solidFill>
                <a:latin typeface="Arial"/>
              </a:endParaRPr>
            </a:p>
          </p:txBody>
        </p:sp>
      </p:grpSp>
    </p:spTree>
    <p:extLst>
      <p:ext uri="{BB962C8B-B14F-4D97-AF65-F5344CB8AC3E}">
        <p14:creationId xmlns:p14="http://schemas.microsoft.com/office/powerpoint/2010/main" val="3237226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19</a:t>
            </a:fld>
            <a:endParaRPr lang="es-ES">
              <a:solidFill>
                <a:srgbClr val="04617B">
                  <a:shade val="90000"/>
                </a:srgbClr>
              </a:solidFill>
            </a:endParaRPr>
          </a:p>
        </p:txBody>
      </p:sp>
      <p:sp>
        <p:nvSpPr>
          <p:cNvPr id="5" name="4 Rectángulo"/>
          <p:cNvSpPr/>
          <p:nvPr/>
        </p:nvSpPr>
        <p:spPr>
          <a:xfrm rot="20463211">
            <a:off x="401218" y="3151389"/>
            <a:ext cx="8969378" cy="286232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6000" b="1" cap="all" dirty="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latin typeface="Arial Narrow" pitchFamily="34" charset="0"/>
              </a:rPr>
              <a:t>CONVOCATORIA</a:t>
            </a:r>
          </a:p>
          <a:p>
            <a:pPr algn="ctr"/>
            <a:r>
              <a:rPr lang="es-ES" sz="6000" b="1" cap="all" dirty="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latin typeface="Arial Narrow" pitchFamily="34" charset="0"/>
              </a:rPr>
              <a:t>Estrategias Integradas</a:t>
            </a:r>
          </a:p>
          <a:p>
            <a:pPr algn="ctr"/>
            <a:endParaRPr lang="es-ES" sz="6000" b="1" cap="all" dirty="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latin typeface="Arial Narrow" pitchFamily="34" charset="0"/>
            </a:endParaRPr>
          </a:p>
        </p:txBody>
      </p:sp>
      <p:pic>
        <p:nvPicPr>
          <p:cNvPr id="7"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KG000380\AppData\Local\Microsoft\Windows\Temporary Internet Files\Content.Outlook\G1SSNF2N\RIU-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 y="1072896"/>
            <a:ext cx="1691288" cy="228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28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8229600" cy="636680"/>
          </a:xfrm>
        </p:spPr>
        <p:txBody>
          <a:bodyPr/>
          <a:lstStyle/>
          <a:p>
            <a:pPr algn="ctr"/>
            <a:r>
              <a:rPr lang="es-ES" dirty="0" smtClean="0"/>
              <a:t>AYUDAS EELL</a:t>
            </a: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2</a:t>
            </a:fld>
            <a:endParaRPr lang="es-ES">
              <a:solidFill>
                <a:srgbClr val="04617B">
                  <a:shade val="90000"/>
                </a:srgbClr>
              </a:solidFill>
            </a:endParaRPr>
          </a:p>
        </p:txBody>
      </p:sp>
      <p:pic>
        <p:nvPicPr>
          <p:cNvPr id="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8127" r="8741" b="20791"/>
          <a:stretch/>
        </p:blipFill>
        <p:spPr bwMode="auto">
          <a:xfrm>
            <a:off x="3851919" y="3284983"/>
            <a:ext cx="1224137"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Elipse"/>
          <p:cNvSpPr/>
          <p:nvPr/>
        </p:nvSpPr>
        <p:spPr>
          <a:xfrm>
            <a:off x="683568" y="1844824"/>
            <a:ext cx="2341948" cy="13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prstClr val="white"/>
                </a:solidFill>
              </a:rPr>
              <a:t>1.500 M€</a:t>
            </a:r>
          </a:p>
          <a:p>
            <a:pPr algn="ctr"/>
            <a:r>
              <a:rPr lang="es-ES" sz="2000" dirty="0">
                <a:solidFill>
                  <a:prstClr val="white"/>
                </a:solidFill>
              </a:rPr>
              <a:t> POCS España</a:t>
            </a:r>
          </a:p>
        </p:txBody>
      </p:sp>
      <p:sp>
        <p:nvSpPr>
          <p:cNvPr id="9" name="8 Elipse"/>
          <p:cNvSpPr/>
          <p:nvPr/>
        </p:nvSpPr>
        <p:spPr>
          <a:xfrm>
            <a:off x="5868144" y="1844824"/>
            <a:ext cx="2520280" cy="1335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prstClr val="white"/>
                </a:solidFill>
              </a:rPr>
              <a:t>371 M€</a:t>
            </a:r>
          </a:p>
          <a:p>
            <a:pPr algn="ctr"/>
            <a:r>
              <a:rPr lang="es-ES" sz="2000" dirty="0">
                <a:solidFill>
                  <a:prstClr val="white"/>
                </a:solidFill>
              </a:rPr>
              <a:t>Fondos CE</a:t>
            </a:r>
          </a:p>
        </p:txBody>
      </p:sp>
      <p:sp>
        <p:nvSpPr>
          <p:cNvPr id="10" name="9 Elipse"/>
          <p:cNvSpPr/>
          <p:nvPr/>
        </p:nvSpPr>
        <p:spPr>
          <a:xfrm>
            <a:off x="683568" y="4857214"/>
            <a:ext cx="2371836" cy="13080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prstClr val="white"/>
                </a:solidFill>
              </a:rPr>
              <a:t>POCINT</a:t>
            </a:r>
          </a:p>
          <a:p>
            <a:pPr algn="ctr"/>
            <a:r>
              <a:rPr lang="es-ES" sz="2000" dirty="0">
                <a:solidFill>
                  <a:prstClr val="white"/>
                </a:solidFill>
              </a:rPr>
              <a:t> España</a:t>
            </a:r>
          </a:p>
        </p:txBody>
      </p:sp>
      <p:sp>
        <p:nvSpPr>
          <p:cNvPr id="11" name="10 Elipse"/>
          <p:cNvSpPr/>
          <p:nvPr/>
        </p:nvSpPr>
        <p:spPr>
          <a:xfrm>
            <a:off x="5848218" y="4949551"/>
            <a:ext cx="2540206" cy="1215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prstClr val="white"/>
                </a:solidFill>
              </a:rPr>
              <a:t>550 M€</a:t>
            </a:r>
          </a:p>
          <a:p>
            <a:pPr algn="ctr"/>
            <a:r>
              <a:rPr lang="es-ES" sz="2000" dirty="0">
                <a:solidFill>
                  <a:prstClr val="white"/>
                </a:solidFill>
              </a:rPr>
              <a:t>CTE </a:t>
            </a:r>
          </a:p>
        </p:txBody>
      </p:sp>
      <p:sp>
        <p:nvSpPr>
          <p:cNvPr id="3" name="2 Flecha abajo"/>
          <p:cNvSpPr/>
          <p:nvPr/>
        </p:nvSpPr>
        <p:spPr>
          <a:xfrm rot="-2700000">
            <a:off x="3213541" y="275736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4" name="13 Flecha abajo"/>
          <p:cNvSpPr/>
          <p:nvPr/>
        </p:nvSpPr>
        <p:spPr>
          <a:xfrm rot="13500000">
            <a:off x="3213541" y="43079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15 Flecha abajo"/>
          <p:cNvSpPr/>
          <p:nvPr/>
        </p:nvSpPr>
        <p:spPr>
          <a:xfrm rot="8100000">
            <a:off x="5245884" y="43079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8" name="17 Flecha abajo"/>
          <p:cNvSpPr/>
          <p:nvPr/>
        </p:nvSpPr>
        <p:spPr>
          <a:xfrm rot="2700000">
            <a:off x="5206986" y="27508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13" name="Picture 10" descr="EMBLEMAconNOM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762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29098"/>
            <a:ext cx="8640960" cy="5740262"/>
          </a:xfrm>
        </p:spPr>
        <p:txBody>
          <a:bodyPr>
            <a:noAutofit/>
          </a:bodyPr>
          <a:lstStyle/>
          <a:p>
            <a:pPr marL="0" indent="0">
              <a:buNone/>
            </a:pPr>
            <a:endParaRPr lang="es-ES" sz="2000" dirty="0" smtClean="0"/>
          </a:p>
          <a:p>
            <a:pPr marL="0" indent="0" algn="ctr">
              <a:buNone/>
            </a:pPr>
            <a:endParaRPr lang="es-ES" sz="2000" dirty="0" smtClean="0"/>
          </a:p>
          <a:p>
            <a:pPr marL="0" indent="0">
              <a:buNone/>
            </a:pPr>
            <a:r>
              <a:rPr lang="es-ES" sz="2000" dirty="0" smtClean="0"/>
              <a:t>Para </a:t>
            </a:r>
            <a:r>
              <a:rPr lang="es-ES" sz="2000" dirty="0" err="1" smtClean="0"/>
              <a:t>Andalucia</a:t>
            </a:r>
            <a:r>
              <a:rPr lang="es-ES" sz="2000" dirty="0" smtClean="0"/>
              <a:t>:</a:t>
            </a:r>
          </a:p>
          <a:p>
            <a:pPr marL="0" indent="0">
              <a:buNone/>
            </a:pPr>
            <a:endParaRPr lang="es-ES" sz="2000" dirty="0" smtClean="0"/>
          </a:p>
          <a:p>
            <a:pPr marL="0" indent="0" algn="ctr">
              <a:buNone/>
            </a:pPr>
            <a:r>
              <a:rPr lang="es-ES" sz="2000" b="0" dirty="0">
                <a:solidFill>
                  <a:srgbClr val="009DD9">
                    <a:lumMod val="50000"/>
                  </a:srgbClr>
                </a:solidFill>
              </a:rPr>
              <a:t>Estrategias </a:t>
            </a:r>
            <a:r>
              <a:rPr lang="es-ES" sz="2000" b="0" dirty="0" smtClean="0">
                <a:solidFill>
                  <a:srgbClr val="009DD9">
                    <a:lumMod val="50000"/>
                  </a:srgbClr>
                </a:solidFill>
              </a:rPr>
              <a:t>Integradas        </a:t>
            </a:r>
            <a:r>
              <a:rPr lang="es-ES" sz="2000" b="0" dirty="0">
                <a:solidFill>
                  <a:srgbClr val="009DD9">
                    <a:lumMod val="50000"/>
                  </a:srgbClr>
                </a:solidFill>
              </a:rPr>
              <a:t>344.274 </a:t>
            </a:r>
            <a:r>
              <a:rPr lang="es-ES" sz="2000" dirty="0" smtClean="0">
                <a:solidFill>
                  <a:srgbClr val="000000"/>
                </a:solidFill>
                <a:ea typeface="Times New Roman"/>
              </a:rPr>
              <a:t> miles</a:t>
            </a:r>
            <a:r>
              <a:rPr lang="es-ES" sz="2000" b="0" dirty="0" smtClean="0">
                <a:solidFill>
                  <a:srgbClr val="009DD9">
                    <a:lumMod val="50000"/>
                  </a:srgbClr>
                </a:solidFill>
              </a:rPr>
              <a:t>€</a:t>
            </a:r>
          </a:p>
          <a:p>
            <a:pPr marL="0" indent="0">
              <a:buNone/>
            </a:pPr>
            <a:r>
              <a:rPr lang="es-ES" sz="2000" b="0" dirty="0" smtClean="0">
                <a:solidFill>
                  <a:srgbClr val="009DD9">
                    <a:lumMod val="50000"/>
                  </a:srgbClr>
                </a:solidFill>
              </a:rPr>
              <a:t>                          Primera Convocatoria</a:t>
            </a:r>
            <a:r>
              <a:rPr lang="es-ES" sz="2000" dirty="0">
                <a:solidFill>
                  <a:srgbClr val="000000"/>
                </a:solidFill>
                <a:ea typeface="Times New Roman"/>
              </a:rPr>
              <a:t> </a:t>
            </a:r>
            <a:r>
              <a:rPr lang="es-ES" sz="2000" dirty="0" smtClean="0">
                <a:solidFill>
                  <a:srgbClr val="000000"/>
                </a:solidFill>
                <a:ea typeface="Times New Roman"/>
              </a:rPr>
              <a:t>       </a:t>
            </a:r>
            <a:r>
              <a:rPr lang="es-ES" sz="2000" b="0" dirty="0" smtClean="0">
                <a:solidFill>
                  <a:srgbClr val="009DD9">
                    <a:lumMod val="50000"/>
                  </a:srgbClr>
                </a:solidFill>
              </a:rPr>
              <a:t>240.992</a:t>
            </a:r>
            <a:r>
              <a:rPr lang="es-ES" sz="2000" dirty="0" smtClean="0">
                <a:solidFill>
                  <a:srgbClr val="000000"/>
                </a:solidFill>
                <a:ea typeface="Times New Roman"/>
              </a:rPr>
              <a:t>  miles€</a:t>
            </a:r>
          </a:p>
          <a:p>
            <a:pPr marL="0" indent="0">
              <a:buNone/>
            </a:pPr>
            <a:endParaRPr lang="es-ES" sz="2000" dirty="0">
              <a:solidFill>
                <a:srgbClr val="000000"/>
              </a:solidFill>
            </a:endParaRPr>
          </a:p>
          <a:p>
            <a:pPr marL="0" indent="0">
              <a:buNone/>
            </a:pPr>
            <a:r>
              <a:rPr lang="es-ES" sz="2000" dirty="0" smtClean="0">
                <a:solidFill>
                  <a:srgbClr val="000000"/>
                </a:solidFill>
              </a:rPr>
              <a:t>Cada estrategia </a:t>
            </a:r>
            <a:r>
              <a:rPr lang="es-ES" sz="2000" dirty="0" smtClean="0">
                <a:solidFill>
                  <a:srgbClr val="000000"/>
                </a:solidFill>
              </a:rPr>
              <a:t>(salvo casos excepcionales), está </a:t>
            </a:r>
            <a:r>
              <a:rPr lang="es-ES" sz="2000" dirty="0" smtClean="0">
                <a:solidFill>
                  <a:srgbClr val="000000"/>
                </a:solidFill>
              </a:rPr>
              <a:t>subvencionada hasta:</a:t>
            </a:r>
          </a:p>
          <a:p>
            <a:pPr marL="0" indent="0">
              <a:buNone/>
            </a:pPr>
            <a:endParaRPr lang="es-ES" sz="2000" dirty="0">
              <a:solidFill>
                <a:srgbClr val="000000"/>
              </a:solidFill>
            </a:endParaRPr>
          </a:p>
          <a:p>
            <a:pPr marL="0" lvl="0" indent="0" algn="ctr">
              <a:buNone/>
            </a:pPr>
            <a:r>
              <a:rPr lang="es-ES" sz="2000" b="0" dirty="0" smtClean="0">
                <a:solidFill>
                  <a:srgbClr val="009DD9">
                    <a:lumMod val="50000"/>
                  </a:srgbClr>
                </a:solidFill>
              </a:rPr>
              <a:t>Para </a:t>
            </a:r>
            <a:r>
              <a:rPr lang="es-ES" sz="2000" b="0" dirty="0" smtClean="0">
                <a:solidFill>
                  <a:srgbClr val="009DD9">
                    <a:lumMod val="50000"/>
                  </a:srgbClr>
                </a:solidFill>
              </a:rPr>
              <a:t>ciudades entre 20.000 </a:t>
            </a:r>
            <a:r>
              <a:rPr lang="es-ES" sz="2000" b="0" dirty="0" smtClean="0">
                <a:solidFill>
                  <a:srgbClr val="009DD9">
                    <a:lumMod val="50000"/>
                  </a:srgbClr>
                </a:solidFill>
              </a:rPr>
              <a:t>y </a:t>
            </a:r>
            <a:r>
              <a:rPr lang="es-ES" sz="2000" b="0" dirty="0" smtClean="0">
                <a:solidFill>
                  <a:srgbClr val="009DD9">
                    <a:lumMod val="50000"/>
                  </a:srgbClr>
                </a:solidFill>
              </a:rPr>
              <a:t>50.000 habitantes             </a:t>
            </a:r>
            <a:r>
              <a:rPr lang="es-ES" sz="2000" b="0" dirty="0" smtClean="0">
                <a:solidFill>
                  <a:srgbClr val="009DD9">
                    <a:lumMod val="50000"/>
                  </a:srgbClr>
                </a:solidFill>
              </a:rPr>
              <a:t>5 M€</a:t>
            </a:r>
            <a:endParaRPr lang="es-ES" sz="2000" b="0" dirty="0">
              <a:solidFill>
                <a:srgbClr val="009DD9">
                  <a:lumMod val="50000"/>
                </a:srgbClr>
              </a:solidFill>
            </a:endParaRPr>
          </a:p>
          <a:p>
            <a:pPr marL="0" lvl="0" indent="0">
              <a:buNone/>
            </a:pPr>
            <a:r>
              <a:rPr lang="es-ES" sz="2000" b="0" dirty="0">
                <a:solidFill>
                  <a:srgbClr val="009DD9">
                    <a:lumMod val="50000"/>
                  </a:srgbClr>
                </a:solidFill>
              </a:rPr>
              <a:t>                     </a:t>
            </a:r>
            <a:r>
              <a:rPr lang="es-ES" sz="2000" b="0" dirty="0" smtClean="0">
                <a:solidFill>
                  <a:srgbClr val="009DD9">
                    <a:lumMod val="50000"/>
                  </a:srgbClr>
                </a:solidFill>
              </a:rPr>
              <a:t>Para ciudades </a:t>
            </a:r>
            <a:r>
              <a:rPr lang="es-ES" sz="2000" b="0" dirty="0" smtClean="0">
                <a:solidFill>
                  <a:srgbClr val="009DD9">
                    <a:lumMod val="50000"/>
                  </a:srgbClr>
                </a:solidFill>
              </a:rPr>
              <a:t>&gt; </a:t>
            </a:r>
            <a:r>
              <a:rPr lang="es-ES" sz="2000" b="0" dirty="0" smtClean="0">
                <a:solidFill>
                  <a:srgbClr val="009DD9">
                    <a:lumMod val="50000"/>
                  </a:srgbClr>
                </a:solidFill>
              </a:rPr>
              <a:t>50.000 </a:t>
            </a:r>
            <a:r>
              <a:rPr lang="es-ES" sz="2000" b="0" dirty="0" smtClean="0">
                <a:solidFill>
                  <a:srgbClr val="009DD9">
                    <a:lumMod val="50000"/>
                  </a:srgbClr>
                </a:solidFill>
              </a:rPr>
              <a:t>habitantes</a:t>
            </a:r>
            <a:r>
              <a:rPr lang="es-ES" sz="2000" dirty="0" smtClean="0">
                <a:solidFill>
                  <a:srgbClr val="000000"/>
                </a:solidFill>
                <a:ea typeface="Times New Roman"/>
              </a:rPr>
              <a:t>                      </a:t>
            </a:r>
            <a:r>
              <a:rPr lang="es-ES" sz="2000" b="0" dirty="0" smtClean="0">
                <a:solidFill>
                  <a:srgbClr val="000000"/>
                </a:solidFill>
                <a:ea typeface="Times New Roman"/>
              </a:rPr>
              <a:t>15 M€</a:t>
            </a:r>
            <a:endParaRPr lang="es-ES" sz="2000" b="0" dirty="0">
              <a:solidFill>
                <a:srgbClr val="000000"/>
              </a:solidFill>
              <a:ea typeface="Times New Roman"/>
            </a:endParaRPr>
          </a:p>
          <a:p>
            <a:pPr marL="0" lvl="0" indent="0">
              <a:buNone/>
            </a:pPr>
            <a:endParaRPr lang="es-ES" sz="2000" dirty="0">
              <a:solidFill>
                <a:srgbClr val="000000"/>
              </a:solidFill>
            </a:endParaRPr>
          </a:p>
          <a:p>
            <a:pPr marL="0" indent="0">
              <a:buNone/>
            </a:pPr>
            <a:endParaRPr lang="es-ES" sz="2000" dirty="0"/>
          </a:p>
          <a:p>
            <a:pPr marL="0" indent="0">
              <a:buNone/>
            </a:pPr>
            <a:endParaRPr lang="es-ES" sz="2000" dirty="0" smtClean="0"/>
          </a:p>
          <a:p>
            <a:pPr marL="0" indent="0">
              <a:buNone/>
            </a:pPr>
            <a:endParaRPr lang="es-ES" sz="2000" dirty="0"/>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20</a:t>
            </a:fld>
            <a:endParaRPr lang="es-ES">
              <a:solidFill>
                <a:srgbClr val="04617B">
                  <a:shade val="90000"/>
                </a:srgbClr>
              </a:solidFill>
            </a:endParaRPr>
          </a:p>
        </p:txBody>
      </p:sp>
      <p:sp>
        <p:nvSpPr>
          <p:cNvPr id="5" name="1 Título"/>
          <p:cNvSpPr txBox="1">
            <a:spLocks/>
          </p:cNvSpPr>
          <p:nvPr/>
        </p:nvSpPr>
        <p:spPr>
          <a:xfrm>
            <a:off x="2915816" y="116632"/>
            <a:ext cx="8352928" cy="776934"/>
          </a:xfrm>
          <a:prstGeom prst="rect">
            <a:avLst/>
          </a:prstGeom>
        </p:spPr>
        <p:txBody>
          <a:bodyPr vert="horz" lIns="0" tIns="0" rIns="0" bIns="0" anchor="ctr" anchorCtr="0">
            <a:noAutofit/>
          </a:bodyPr>
          <a:lst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r>
              <a:rPr lang="es-ES" dirty="0" smtClean="0">
                <a:solidFill>
                  <a:srgbClr val="04617B"/>
                </a:solidFill>
              </a:rPr>
              <a:t>               FEDER POCS </a:t>
            </a:r>
            <a:endParaRPr lang="es-ES" dirty="0">
              <a:solidFill>
                <a:srgbClr val="04617B"/>
              </a:solidFill>
            </a:endParaRPr>
          </a:p>
        </p:txBody>
      </p:sp>
      <p:sp>
        <p:nvSpPr>
          <p:cNvPr id="10" name="9 CuadroTexto"/>
          <p:cNvSpPr txBox="1"/>
          <p:nvPr/>
        </p:nvSpPr>
        <p:spPr>
          <a:xfrm>
            <a:off x="5401436" y="3912677"/>
            <a:ext cx="1906868" cy="369332"/>
          </a:xfrm>
          <a:prstGeom prst="rect">
            <a:avLst/>
          </a:prstGeom>
          <a:noFill/>
        </p:spPr>
        <p:txBody>
          <a:bodyPr wrap="square" rtlCol="0">
            <a:spAutoFit/>
          </a:bodyPr>
          <a:lstStyle/>
          <a:p>
            <a:r>
              <a:rPr lang="es-ES" dirty="0">
                <a:solidFill>
                  <a:prstClr val="white"/>
                </a:solidFill>
              </a:rPr>
              <a:t>MINHAP</a:t>
            </a:r>
          </a:p>
        </p:txBody>
      </p:sp>
      <p:pic>
        <p:nvPicPr>
          <p:cNvPr id="6"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615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764704"/>
            <a:ext cx="8496944" cy="5112568"/>
          </a:xfrm>
        </p:spPr>
        <p:txBody>
          <a:bodyPr>
            <a:noAutofit/>
          </a:bodyPr>
          <a:lstStyle/>
          <a:p>
            <a:pPr marL="0" indent="0">
              <a:buNone/>
            </a:pPr>
            <a:r>
              <a:rPr lang="es-ES" sz="2800" b="0" dirty="0" smtClean="0">
                <a:latin typeface="Arial Narrow" panose="020B0606020202030204" pitchFamily="34" charset="0"/>
              </a:rPr>
              <a:t>Firmado por el representante legal. Se enviará por vía electrónica e incluirá los siguientes </a:t>
            </a:r>
            <a:r>
              <a:rPr lang="es-ES" sz="2800" dirty="0" smtClean="0">
                <a:latin typeface="Arial Narrow" panose="020B0606020202030204" pitchFamily="34" charset="0"/>
              </a:rPr>
              <a:t>archivos adjuntos</a:t>
            </a:r>
            <a:r>
              <a:rPr lang="es-ES" sz="2800" b="0" dirty="0" smtClean="0">
                <a:latin typeface="Arial Narrow" panose="020B0606020202030204" pitchFamily="34" charset="0"/>
              </a:rPr>
              <a:t>.</a:t>
            </a:r>
            <a:endParaRPr lang="es-ES" sz="2800" b="0" dirty="0" smtClean="0">
              <a:latin typeface="Arial Narrow" panose="020B0606020202030204" pitchFamily="34" charset="0"/>
            </a:endParaRPr>
          </a:p>
          <a:p>
            <a:pPr marL="0" indent="0">
              <a:buNone/>
            </a:pPr>
            <a:r>
              <a:rPr lang="es-ES" sz="2800" b="0" dirty="0" smtClean="0">
                <a:latin typeface="Arial Narrow" panose="020B0606020202030204" pitchFamily="34" charset="0"/>
              </a:rPr>
              <a:t>1.- Acuerdo </a:t>
            </a:r>
            <a:r>
              <a:rPr lang="es-ES" sz="2800" b="0" dirty="0" smtClean="0">
                <a:latin typeface="Arial Narrow" panose="020B0606020202030204" pitchFamily="34" charset="0"/>
              </a:rPr>
              <a:t>o resolución de la solicitud de ayuda adoptada por el órgano competente.</a:t>
            </a:r>
          </a:p>
          <a:p>
            <a:pPr marL="0" indent="0">
              <a:buNone/>
            </a:pPr>
            <a:r>
              <a:rPr lang="es-ES" sz="2800" b="0" dirty="0" smtClean="0">
                <a:latin typeface="Arial Narrow" panose="020B0606020202030204" pitchFamily="34" charset="0"/>
              </a:rPr>
              <a:t>2.- Acuerdo </a:t>
            </a:r>
            <a:r>
              <a:rPr lang="es-ES" sz="2800" b="0" dirty="0" smtClean="0">
                <a:latin typeface="Arial Narrow" panose="020B0606020202030204" pitchFamily="34" charset="0"/>
              </a:rPr>
              <a:t>o resolución de aprobación de la Estrategia por el órgano competente.</a:t>
            </a:r>
          </a:p>
          <a:p>
            <a:pPr marL="0" indent="0">
              <a:buNone/>
            </a:pPr>
            <a:r>
              <a:rPr lang="es-ES" sz="2800" b="0" dirty="0" smtClean="0">
                <a:latin typeface="Arial Narrow" panose="020B0606020202030204" pitchFamily="34" charset="0"/>
              </a:rPr>
              <a:t>3.- Certificado </a:t>
            </a:r>
            <a:r>
              <a:rPr lang="es-ES" sz="2800" b="0" dirty="0" smtClean="0">
                <a:latin typeface="Arial Narrow" panose="020B0606020202030204" pitchFamily="34" charset="0"/>
              </a:rPr>
              <a:t>de existencia de crédito o compromiso de habilitar crédito suficiente para financiar las operaciones que se seleccionen.</a:t>
            </a:r>
          </a:p>
          <a:p>
            <a:pPr marL="0" indent="0">
              <a:buNone/>
            </a:pPr>
            <a:r>
              <a:rPr lang="es-ES" sz="2800" b="0" dirty="0" smtClean="0">
                <a:latin typeface="Arial Narrow" panose="020B0606020202030204" pitchFamily="34" charset="0"/>
              </a:rPr>
              <a:t>4.- Declaración </a:t>
            </a:r>
            <a:r>
              <a:rPr lang="es-ES" sz="2800" b="0" dirty="0" smtClean="0">
                <a:latin typeface="Arial Narrow" panose="020B0606020202030204" pitchFamily="34" charset="0"/>
              </a:rPr>
              <a:t>responsable de la entidad solicitante:</a:t>
            </a:r>
          </a:p>
          <a:p>
            <a:pPr marL="937260" lvl="1" indent="-571500">
              <a:buFont typeface="+mj-lt"/>
              <a:buAutoNum type="romanLcPeriod"/>
            </a:pPr>
            <a:r>
              <a:rPr lang="es-ES" sz="2800" dirty="0">
                <a:latin typeface="Arial Narrow" panose="020B0606020202030204" pitchFamily="34" charset="0"/>
              </a:rPr>
              <a:t>C</a:t>
            </a:r>
            <a:r>
              <a:rPr lang="es-ES" sz="2800" b="0" dirty="0" smtClean="0">
                <a:latin typeface="Arial Narrow" panose="020B0606020202030204" pitchFamily="34" charset="0"/>
              </a:rPr>
              <a:t>umplimiento </a:t>
            </a:r>
            <a:r>
              <a:rPr lang="es-ES" sz="2800" b="0" dirty="0">
                <a:latin typeface="Arial Narrow" panose="020B0606020202030204" pitchFamily="34" charset="0"/>
              </a:rPr>
              <a:t>de las obligaciones tributarias y frente a la </a:t>
            </a:r>
            <a:r>
              <a:rPr lang="es-ES" sz="2800" b="0" dirty="0" smtClean="0">
                <a:latin typeface="Arial Narrow" panose="020B0606020202030204" pitchFamily="34" charset="0"/>
              </a:rPr>
              <a:t>SS.</a:t>
            </a:r>
            <a:endParaRPr lang="es-ES" sz="2800" b="0" dirty="0">
              <a:latin typeface="Arial Narrow" panose="020B0606020202030204" pitchFamily="34" charset="0"/>
            </a:endParaRPr>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21</a:t>
            </a:fld>
            <a:endParaRPr lang="es-ES">
              <a:solidFill>
                <a:srgbClr val="04617B">
                  <a:shade val="90000"/>
                </a:srgbClr>
              </a:solidFill>
            </a:endParaRPr>
          </a:p>
        </p:txBody>
      </p:sp>
      <p:sp>
        <p:nvSpPr>
          <p:cNvPr id="6" name="1 Título"/>
          <p:cNvSpPr>
            <a:spLocks noGrp="1"/>
          </p:cNvSpPr>
          <p:nvPr>
            <p:ph type="title"/>
          </p:nvPr>
        </p:nvSpPr>
        <p:spPr>
          <a:xfrm>
            <a:off x="2555776" y="188640"/>
            <a:ext cx="5328592" cy="776934"/>
          </a:xfrm>
          <a:effectLst>
            <a:outerShdw blurRad="241300" dist="114300" algn="l" rotWithShape="0">
              <a:schemeClr val="bg1"/>
            </a:outerShdw>
          </a:effectLst>
        </p:spPr>
        <p:txBody>
          <a:bodyPr vert="horz" lIns="0" tIns="0" rIns="0" bIns="0" anchor="ctr" anchorCtr="0">
            <a:noAutofit/>
          </a:bodyPr>
          <a:lstStyle/>
          <a:p>
            <a:pPr algn="ctr">
              <a:lnSpc>
                <a:spcPct val="80000"/>
              </a:lnSpc>
            </a:pPr>
            <a:r>
              <a:rPr lang="es-ES" sz="3200" cap="all" dirty="0" smtClean="0">
                <a:solidFill>
                  <a:schemeClr val="tx2">
                    <a:lumMod val="50000"/>
                  </a:schemeClr>
                </a:solidFill>
                <a:latin typeface="Arial Narrow" panose="020B0606020202030204" pitchFamily="34" charset="0"/>
                <a:ea typeface="+mn-ea"/>
                <a:cs typeface="+mn-cs"/>
              </a:rPr>
              <a:t>Formulario de solicitud</a:t>
            </a:r>
            <a:endParaRPr lang="es-ES" sz="3200" cap="all" dirty="0">
              <a:solidFill>
                <a:schemeClr val="tx2">
                  <a:lumMod val="50000"/>
                </a:schemeClr>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1559810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80728"/>
            <a:ext cx="8496944" cy="5112568"/>
          </a:xfrm>
        </p:spPr>
        <p:txBody>
          <a:bodyPr>
            <a:noAutofit/>
          </a:bodyPr>
          <a:lstStyle/>
          <a:p>
            <a:pPr marL="937260" lvl="1" indent="-571500">
              <a:buFont typeface="+mj-lt"/>
              <a:buAutoNum type="romanLcPeriod" startAt="2"/>
            </a:pPr>
            <a:r>
              <a:rPr lang="es-ES" sz="2800" b="0" dirty="0" smtClean="0">
                <a:latin typeface="Arial Narrow" panose="020B0606020202030204" pitchFamily="34" charset="0"/>
              </a:rPr>
              <a:t>cumplimiento </a:t>
            </a:r>
            <a:r>
              <a:rPr lang="es-ES" sz="2800" b="0" dirty="0">
                <a:latin typeface="Arial Narrow" panose="020B0606020202030204" pitchFamily="34" charset="0"/>
              </a:rPr>
              <a:t>de obligaciones por el reintegro de </a:t>
            </a:r>
            <a:r>
              <a:rPr lang="es-ES" sz="2800" b="0" dirty="0" smtClean="0">
                <a:latin typeface="Arial Narrow" panose="020B0606020202030204" pitchFamily="34" charset="0"/>
              </a:rPr>
              <a:t>subvenciones.</a:t>
            </a:r>
            <a:endParaRPr lang="es-ES" sz="2800" b="0" dirty="0">
              <a:latin typeface="Arial Narrow" panose="020B0606020202030204" pitchFamily="34" charset="0"/>
            </a:endParaRPr>
          </a:p>
          <a:p>
            <a:pPr marL="937260" lvl="1" indent="-571500">
              <a:buFont typeface="+mj-lt"/>
              <a:buAutoNum type="romanLcPeriod" startAt="2"/>
            </a:pPr>
            <a:r>
              <a:rPr lang="es-ES" sz="2800" b="0" dirty="0">
                <a:latin typeface="Arial Narrow" panose="020B0606020202030204" pitchFamily="34" charset="0"/>
              </a:rPr>
              <a:t>no estar incurso en ninguna de las prohibiciones </a:t>
            </a:r>
            <a:r>
              <a:rPr lang="es-ES" sz="2800" b="0" dirty="0" smtClean="0">
                <a:latin typeface="Arial Narrow" panose="020B0606020202030204" pitchFamily="34" charset="0"/>
              </a:rPr>
              <a:t>previstas </a:t>
            </a:r>
            <a:r>
              <a:rPr lang="es-ES" sz="2800" b="0" dirty="0">
                <a:latin typeface="Arial Narrow" panose="020B0606020202030204" pitchFamily="34" charset="0"/>
              </a:rPr>
              <a:t>para </a:t>
            </a:r>
            <a:r>
              <a:rPr lang="es-ES" sz="2800" dirty="0" smtClean="0">
                <a:latin typeface="Arial Narrow" panose="020B0606020202030204" pitchFamily="34" charset="0"/>
              </a:rPr>
              <a:t>ser </a:t>
            </a:r>
            <a:r>
              <a:rPr lang="es-ES" sz="2800" b="0" dirty="0" smtClean="0">
                <a:latin typeface="Arial Narrow" panose="020B0606020202030204" pitchFamily="34" charset="0"/>
              </a:rPr>
              <a:t>beneficiario </a:t>
            </a:r>
            <a:endParaRPr lang="es-ES" sz="2800" b="0" dirty="0">
              <a:latin typeface="Arial Narrow" panose="020B0606020202030204" pitchFamily="34" charset="0"/>
            </a:endParaRPr>
          </a:p>
          <a:p>
            <a:pPr marL="937260" lvl="1" indent="-571500">
              <a:buFont typeface="+mj-lt"/>
              <a:buAutoNum type="romanLcPeriod" startAt="2"/>
            </a:pPr>
            <a:r>
              <a:rPr lang="es-ES" sz="2800" b="0" dirty="0">
                <a:latin typeface="Arial Narrow" panose="020B0606020202030204" pitchFamily="34" charset="0"/>
              </a:rPr>
              <a:t>Declaración del representante del área funcional de que se va a disponer en el momento de la ejecución de la Estrategia seleccionada de un equipo técnico conocedor de la reglamentación y normativa nacional y europea sobre Fondos EIE y especialmente en lo relativo a las materias de elegibilidad de gasto, contratación pública, medio ambiente, información y publicidad e igualdad de oportunidades y no discriminación</a:t>
            </a:r>
            <a:r>
              <a:rPr lang="es-ES" sz="2800" b="0" dirty="0" smtClean="0">
                <a:latin typeface="Arial Narrow" panose="020B0606020202030204" pitchFamily="34" charset="0"/>
              </a:rPr>
              <a:t>.</a:t>
            </a:r>
            <a:endParaRPr lang="es-ES" sz="2800" b="0" dirty="0">
              <a:latin typeface="Arial Narrow" panose="020B0606020202030204" pitchFamily="34" charset="0"/>
            </a:endParaRPr>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22</a:t>
            </a:fld>
            <a:endParaRPr lang="es-ES">
              <a:solidFill>
                <a:srgbClr val="04617B">
                  <a:shade val="90000"/>
                </a:srgbClr>
              </a:solidFill>
            </a:endParaRPr>
          </a:p>
        </p:txBody>
      </p:sp>
      <p:sp>
        <p:nvSpPr>
          <p:cNvPr id="6" name="1 Título"/>
          <p:cNvSpPr>
            <a:spLocks noGrp="1"/>
          </p:cNvSpPr>
          <p:nvPr>
            <p:ph type="title"/>
          </p:nvPr>
        </p:nvSpPr>
        <p:spPr>
          <a:xfrm>
            <a:off x="2555776" y="188640"/>
            <a:ext cx="5328592" cy="776934"/>
          </a:xfrm>
          <a:effectLst>
            <a:outerShdw blurRad="241300" dist="114300" algn="l" rotWithShape="0">
              <a:schemeClr val="bg1"/>
            </a:outerShdw>
          </a:effectLst>
        </p:spPr>
        <p:txBody>
          <a:bodyPr vert="horz" lIns="0" tIns="0" rIns="0" bIns="0" anchor="ctr" anchorCtr="0">
            <a:noAutofit/>
          </a:bodyPr>
          <a:lstStyle/>
          <a:p>
            <a:pPr algn="ctr">
              <a:lnSpc>
                <a:spcPct val="80000"/>
              </a:lnSpc>
            </a:pPr>
            <a:r>
              <a:rPr lang="es-ES" sz="3200" cap="all" dirty="0">
                <a:solidFill>
                  <a:schemeClr val="tx2">
                    <a:lumMod val="50000"/>
                  </a:schemeClr>
                </a:solidFill>
                <a:latin typeface="Arial Narrow" panose="020B0606020202030204" pitchFamily="34" charset="0"/>
                <a:ea typeface="+mn-ea"/>
                <a:cs typeface="+mn-cs"/>
              </a:rPr>
              <a:t>Formulario de </a:t>
            </a:r>
            <a:r>
              <a:rPr lang="es-ES" sz="3200" cap="all" dirty="0" smtClean="0">
                <a:solidFill>
                  <a:schemeClr val="tx2">
                    <a:lumMod val="50000"/>
                  </a:schemeClr>
                </a:solidFill>
                <a:latin typeface="Arial Narrow" panose="020B0606020202030204" pitchFamily="34" charset="0"/>
                <a:ea typeface="+mn-ea"/>
                <a:cs typeface="+mn-cs"/>
              </a:rPr>
              <a:t>solicitud (archivos adjuntos II)</a:t>
            </a:r>
            <a:endParaRPr lang="es-ES" sz="3200" cap="all" dirty="0">
              <a:solidFill>
                <a:schemeClr val="tx2">
                  <a:lumMod val="50000"/>
                </a:schemeClr>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2739562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80728"/>
            <a:ext cx="8496944" cy="5112568"/>
          </a:xfrm>
        </p:spPr>
        <p:txBody>
          <a:bodyPr>
            <a:noAutofit/>
          </a:bodyPr>
          <a:lstStyle/>
          <a:p>
            <a:r>
              <a:rPr lang="es-ES" sz="2800" b="0" dirty="0" smtClean="0">
                <a:latin typeface="Arial Narrow" panose="020B0606020202030204" pitchFamily="34" charset="0"/>
              </a:rPr>
              <a:t>Declaración </a:t>
            </a:r>
            <a:r>
              <a:rPr lang="es-ES" sz="2800" b="0" dirty="0">
                <a:latin typeface="Arial Narrow" panose="020B0606020202030204" pitchFamily="34" charset="0"/>
              </a:rPr>
              <a:t>emitida por el órgano de intervención, de las ayudas, subvenciones, ingresos o recursos solicitados y/o concedidas para las líneas de actuación incluidas en el Plan de Implementación, procedentes de otras Administraciones o entes públicos o privados, nacionales de la Unión Europea o de organismos internacionales.</a:t>
            </a:r>
          </a:p>
          <a:p>
            <a:r>
              <a:rPr lang="es-ES" sz="2800" b="0" dirty="0" smtClean="0">
                <a:latin typeface="Arial Narrow" panose="020B0606020202030204" pitchFamily="34" charset="0"/>
              </a:rPr>
              <a:t>Compromiso </a:t>
            </a:r>
            <a:r>
              <a:rPr lang="es-ES" sz="2800" b="0" dirty="0">
                <a:latin typeface="Arial Narrow" panose="020B0606020202030204" pitchFamily="34" charset="0"/>
              </a:rPr>
              <a:t>de tramitar ante las autoridades competentes los certificados del cumplimiento de los requisitos medioambientales requeridos para la ejecución de las operaciones previstas en la Estrategia DUSI.</a:t>
            </a:r>
          </a:p>
          <a:p>
            <a:r>
              <a:rPr lang="es-ES" sz="2800" b="0" dirty="0" smtClean="0">
                <a:latin typeface="Arial Narrow" panose="020B0606020202030204" pitchFamily="34" charset="0"/>
              </a:rPr>
              <a:t>Estrategia </a:t>
            </a:r>
            <a:r>
              <a:rPr lang="es-ES" sz="2800" b="0" dirty="0">
                <a:latin typeface="Arial Narrow" panose="020B0606020202030204" pitchFamily="34" charset="0"/>
              </a:rPr>
              <a:t>DUSI definida para el área urbana seleccionada </a:t>
            </a:r>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23</a:t>
            </a:fld>
            <a:endParaRPr lang="es-ES">
              <a:solidFill>
                <a:srgbClr val="04617B">
                  <a:shade val="90000"/>
                </a:srgbClr>
              </a:solidFill>
            </a:endParaRPr>
          </a:p>
        </p:txBody>
      </p:sp>
      <p:sp>
        <p:nvSpPr>
          <p:cNvPr id="6" name="1 Título"/>
          <p:cNvSpPr>
            <a:spLocks noGrp="1"/>
          </p:cNvSpPr>
          <p:nvPr>
            <p:ph type="title"/>
          </p:nvPr>
        </p:nvSpPr>
        <p:spPr>
          <a:xfrm>
            <a:off x="2555776" y="188640"/>
            <a:ext cx="5328592" cy="776934"/>
          </a:xfrm>
          <a:effectLst>
            <a:outerShdw blurRad="241300" dist="114300" algn="l" rotWithShape="0">
              <a:schemeClr val="bg1"/>
            </a:outerShdw>
          </a:effectLst>
        </p:spPr>
        <p:txBody>
          <a:bodyPr vert="horz" lIns="0" tIns="0" rIns="0" bIns="0" anchor="ctr" anchorCtr="0">
            <a:noAutofit/>
          </a:bodyPr>
          <a:lstStyle/>
          <a:p>
            <a:pPr algn="ctr">
              <a:lnSpc>
                <a:spcPct val="80000"/>
              </a:lnSpc>
            </a:pPr>
            <a:r>
              <a:rPr lang="es-ES" sz="3200" cap="all" dirty="0">
                <a:solidFill>
                  <a:schemeClr val="tx2">
                    <a:lumMod val="50000"/>
                  </a:schemeClr>
                </a:solidFill>
                <a:latin typeface="Arial Narrow" panose="020B0606020202030204" pitchFamily="34" charset="0"/>
                <a:ea typeface="+mn-ea"/>
                <a:cs typeface="+mn-cs"/>
              </a:rPr>
              <a:t>Formulario de solicitud (archivos adjuntos </a:t>
            </a:r>
            <a:r>
              <a:rPr lang="es-ES" sz="3200" cap="all" dirty="0" smtClean="0">
                <a:solidFill>
                  <a:schemeClr val="tx2">
                    <a:lumMod val="50000"/>
                  </a:schemeClr>
                </a:solidFill>
                <a:latin typeface="Arial Narrow" panose="020B0606020202030204" pitchFamily="34" charset="0"/>
                <a:ea typeface="+mn-ea"/>
                <a:cs typeface="+mn-cs"/>
              </a:rPr>
              <a:t>III)</a:t>
            </a:r>
            <a:endParaRPr lang="es-ES" sz="3200" cap="all" dirty="0">
              <a:solidFill>
                <a:schemeClr val="tx2">
                  <a:lumMod val="50000"/>
                </a:schemeClr>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1143311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80728"/>
            <a:ext cx="8496944" cy="5112568"/>
          </a:xfrm>
        </p:spPr>
        <p:txBody>
          <a:bodyPr>
            <a:noAutofit/>
          </a:bodyPr>
          <a:lstStyle/>
          <a:p>
            <a:r>
              <a:rPr lang="es-ES" sz="2800" b="0" dirty="0" smtClean="0">
                <a:latin typeface="Arial Narrow" panose="020B0606020202030204" pitchFamily="34" charset="0"/>
              </a:rPr>
              <a:t>Descripción de las líneas de actuación a llevar a cabo por Objetivo Temático para lograr los resultados definidos.</a:t>
            </a:r>
            <a:endParaRPr lang="es-ES" sz="2800" b="0" dirty="0">
              <a:latin typeface="Arial Narrow" panose="020B0606020202030204" pitchFamily="34" charset="0"/>
            </a:endParaRPr>
          </a:p>
          <a:p>
            <a:r>
              <a:rPr lang="es-ES" sz="2800" b="0" dirty="0" smtClean="0">
                <a:latin typeface="Arial Narrow" panose="020B0606020202030204" pitchFamily="34" charset="0"/>
              </a:rPr>
              <a:t>Descripción, para cada línea de actuación, de los criterios y procedimientos para la selección de operaciones.</a:t>
            </a:r>
            <a:endParaRPr lang="es-ES" sz="2800" b="0" dirty="0">
              <a:latin typeface="Arial Narrow" panose="020B0606020202030204" pitchFamily="34" charset="0"/>
            </a:endParaRPr>
          </a:p>
          <a:p>
            <a:r>
              <a:rPr lang="es-ES" sz="2800" b="0" dirty="0" smtClean="0">
                <a:latin typeface="Arial Narrow" panose="020B0606020202030204" pitchFamily="34" charset="0"/>
              </a:rPr>
              <a:t> Cronograma, sobre la planificación temporal de las líneas de </a:t>
            </a:r>
            <a:r>
              <a:rPr lang="es-ES" sz="2800" b="0" dirty="0" err="1" smtClean="0">
                <a:latin typeface="Arial Narrow" panose="020B0606020202030204" pitchFamily="34" charset="0"/>
              </a:rPr>
              <a:t>acuación</a:t>
            </a:r>
            <a:endParaRPr lang="es-ES" sz="2800" b="0" dirty="0" smtClean="0">
              <a:latin typeface="Arial Narrow" panose="020B0606020202030204" pitchFamily="34" charset="0"/>
            </a:endParaRPr>
          </a:p>
          <a:p>
            <a:r>
              <a:rPr lang="es-ES" sz="2800" b="0" dirty="0" smtClean="0">
                <a:latin typeface="Arial Narrow" panose="020B0606020202030204" pitchFamily="34" charset="0"/>
              </a:rPr>
              <a:t>Presupuesto detallado por línea de actuación y Objetivo Temático</a:t>
            </a:r>
          </a:p>
          <a:p>
            <a:r>
              <a:rPr lang="es-ES" sz="2800" b="0" dirty="0" smtClean="0">
                <a:latin typeface="Arial Narrow" panose="020B0606020202030204" pitchFamily="34" charset="0"/>
              </a:rPr>
              <a:t>Los indicadores de productividad para las líneas de actuación</a:t>
            </a:r>
            <a:endParaRPr lang="es-ES" sz="2800" b="0" dirty="0">
              <a:latin typeface="Arial Narrow" panose="020B0606020202030204" pitchFamily="34" charset="0"/>
            </a:endParaRPr>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24</a:t>
            </a:fld>
            <a:endParaRPr lang="es-ES">
              <a:solidFill>
                <a:srgbClr val="04617B">
                  <a:shade val="90000"/>
                </a:srgbClr>
              </a:solidFill>
            </a:endParaRPr>
          </a:p>
        </p:txBody>
      </p:sp>
      <p:sp>
        <p:nvSpPr>
          <p:cNvPr id="6" name="1 Título"/>
          <p:cNvSpPr>
            <a:spLocks noGrp="1"/>
          </p:cNvSpPr>
          <p:nvPr>
            <p:ph type="title"/>
          </p:nvPr>
        </p:nvSpPr>
        <p:spPr>
          <a:xfrm>
            <a:off x="2555776" y="188640"/>
            <a:ext cx="5328592" cy="776934"/>
          </a:xfrm>
          <a:effectLst>
            <a:outerShdw blurRad="241300" dist="114300" algn="l" rotWithShape="0">
              <a:schemeClr val="bg1"/>
            </a:outerShdw>
          </a:effectLst>
        </p:spPr>
        <p:txBody>
          <a:bodyPr vert="horz" lIns="0" tIns="0" rIns="0" bIns="0" anchor="ctr" anchorCtr="0">
            <a:noAutofit/>
          </a:bodyPr>
          <a:lstStyle/>
          <a:p>
            <a:pPr algn="ctr">
              <a:lnSpc>
                <a:spcPct val="80000"/>
              </a:lnSpc>
            </a:pPr>
            <a:r>
              <a:rPr lang="es-ES" sz="3200" cap="all" dirty="0" smtClean="0">
                <a:solidFill>
                  <a:schemeClr val="tx2">
                    <a:lumMod val="50000"/>
                  </a:schemeClr>
                </a:solidFill>
                <a:latin typeface="Arial Narrow" panose="020B0606020202030204" pitchFamily="34" charset="0"/>
                <a:ea typeface="+mn-ea"/>
                <a:cs typeface="+mn-cs"/>
              </a:rPr>
              <a:t>PLAN DE IMPLEMENTACIÓN </a:t>
            </a:r>
            <a:endParaRPr lang="es-ES" sz="3200" cap="all" dirty="0">
              <a:solidFill>
                <a:schemeClr val="tx2">
                  <a:lumMod val="50000"/>
                </a:schemeClr>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1370269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80728"/>
            <a:ext cx="8280920" cy="5112568"/>
          </a:xfrm>
        </p:spPr>
        <p:txBody>
          <a:bodyPr>
            <a:noAutofit/>
          </a:bodyPr>
          <a:lstStyle/>
          <a:p>
            <a:pPr marL="0" indent="0">
              <a:buNone/>
            </a:pPr>
            <a:endParaRPr lang="es-ES" dirty="0">
              <a:latin typeface="Arial Narrow" panose="020B0606020202030204" pitchFamily="34" charset="0"/>
            </a:endParaRPr>
          </a:p>
          <a:p>
            <a:pPr marL="0" indent="0">
              <a:buNone/>
            </a:pPr>
            <a:r>
              <a:rPr lang="es-ES" dirty="0" smtClean="0">
                <a:latin typeface="Arial Narrow" panose="020B0606020202030204" pitchFamily="34" charset="0"/>
              </a:rPr>
              <a:t>Plazo de presentación de las DUSI:  	</a:t>
            </a:r>
            <a:r>
              <a:rPr lang="es-ES" b="0" dirty="0" smtClean="0">
                <a:latin typeface="Arial Narrow" panose="020B0606020202030204" pitchFamily="34" charset="0"/>
              </a:rPr>
              <a:t>45 días naturales</a:t>
            </a:r>
          </a:p>
          <a:p>
            <a:pPr marL="0" indent="0">
              <a:buNone/>
            </a:pPr>
            <a:r>
              <a:rPr lang="es-ES" dirty="0" smtClean="0">
                <a:latin typeface="Arial Narrow" panose="020B0606020202030204" pitchFamily="34" charset="0"/>
              </a:rPr>
              <a:t>Plazo de ejecución y justificación: 	</a:t>
            </a:r>
            <a:r>
              <a:rPr lang="es-ES" b="0" dirty="0" smtClean="0">
                <a:latin typeface="Arial Narrow" panose="020B0606020202030204" pitchFamily="34" charset="0"/>
              </a:rPr>
              <a:t>1-1-2014 al 31-12-2022</a:t>
            </a:r>
          </a:p>
          <a:p>
            <a:pPr marL="0" indent="0">
              <a:buNone/>
            </a:pPr>
            <a:r>
              <a:rPr lang="es-ES" b="0" dirty="0" smtClean="0">
                <a:latin typeface="Arial Narrow" panose="020B0606020202030204" pitchFamily="34" charset="0"/>
              </a:rPr>
              <a:t>El 30-12-2019 se habrá certificado al menos el 30% del gasto elegible aprobado</a:t>
            </a:r>
            <a:r>
              <a:rPr lang="es-ES" dirty="0" smtClean="0">
                <a:latin typeface="Arial Narrow" panose="020B0606020202030204" pitchFamily="34" charset="0"/>
              </a:rPr>
              <a:t>.</a:t>
            </a:r>
          </a:p>
          <a:p>
            <a:pPr marL="0" indent="0">
              <a:buNone/>
            </a:pPr>
            <a:r>
              <a:rPr lang="es-ES" dirty="0" smtClean="0">
                <a:latin typeface="Arial Narrow" panose="020B0606020202030204" pitchFamily="34" charset="0"/>
              </a:rPr>
              <a:t>Reserva de Rendimiento:  </a:t>
            </a:r>
            <a:r>
              <a:rPr lang="es-ES" b="0" dirty="0">
                <a:latin typeface="Arial Narrow" panose="020B0606020202030204" pitchFamily="34" charset="0"/>
              </a:rPr>
              <a:t>E</a:t>
            </a:r>
            <a:r>
              <a:rPr lang="x-none" b="0">
                <a:latin typeface="Arial Narrow" panose="020B0606020202030204" pitchFamily="34" charset="0"/>
              </a:rPr>
              <a:t>l conjunto del Eje Urbano tiene asignada una reserva de eficacia de entre el 6% y el 7% de la ayuda FEDER </a:t>
            </a:r>
            <a:r>
              <a:rPr lang="x-none" b="0" smtClean="0">
                <a:latin typeface="Arial Narrow" panose="020B0606020202030204" pitchFamily="34" charset="0"/>
              </a:rPr>
              <a:t>total.</a:t>
            </a:r>
            <a:endParaRPr lang="es-ES" b="0" dirty="0" smtClean="0">
              <a:latin typeface="Arial Narrow" panose="020B0606020202030204" pitchFamily="34" charset="0"/>
            </a:endParaRPr>
          </a:p>
          <a:p>
            <a:pPr marL="0" indent="0">
              <a:buNone/>
            </a:pPr>
            <a:r>
              <a:rPr lang="x-none" b="0" smtClean="0">
                <a:latin typeface="Arial Narrow" panose="020B0606020202030204" pitchFamily="34" charset="0"/>
              </a:rPr>
              <a:t>La </a:t>
            </a:r>
            <a:r>
              <a:rPr lang="x-none" b="0">
                <a:latin typeface="Arial Narrow" panose="020B0606020202030204" pitchFamily="34" charset="0"/>
              </a:rPr>
              <a:t>aplicación de dicha reserva de eficacia está condicionada al cumplimiento de que el 10% del gasto total del </a:t>
            </a:r>
            <a:r>
              <a:rPr lang="es-ES" b="0" dirty="0">
                <a:latin typeface="Arial Narrow" panose="020B0606020202030204" pitchFamily="34" charset="0"/>
              </a:rPr>
              <a:t>E</a:t>
            </a:r>
            <a:r>
              <a:rPr lang="x-none" b="0">
                <a:latin typeface="Arial Narrow" panose="020B0606020202030204" pitchFamily="34" charset="0"/>
              </a:rPr>
              <a:t>je </a:t>
            </a:r>
            <a:r>
              <a:rPr lang="es-ES" b="0" dirty="0">
                <a:latin typeface="Arial Narrow" panose="020B0606020202030204" pitchFamily="34" charset="0"/>
              </a:rPr>
              <a:t>se halle comprometido </a:t>
            </a:r>
            <a:r>
              <a:rPr lang="x-none" b="0">
                <a:latin typeface="Arial Narrow" panose="020B0606020202030204" pitchFamily="34" charset="0"/>
              </a:rPr>
              <a:t>a 31</a:t>
            </a:r>
            <a:r>
              <a:rPr lang="es-ES" b="0" dirty="0">
                <a:latin typeface="Arial Narrow" panose="020B0606020202030204" pitchFamily="34" charset="0"/>
              </a:rPr>
              <a:t>-12-</a:t>
            </a:r>
            <a:r>
              <a:rPr lang="x-none" b="0" smtClean="0">
                <a:latin typeface="Arial Narrow" panose="020B0606020202030204" pitchFamily="34" charset="0"/>
              </a:rPr>
              <a:t>2018</a:t>
            </a:r>
            <a:r>
              <a:rPr lang="es-ES" b="0" dirty="0" smtClean="0">
                <a:latin typeface="Arial Narrow" panose="020B0606020202030204" pitchFamily="34" charset="0"/>
              </a:rPr>
              <a:t>. </a:t>
            </a:r>
            <a:r>
              <a:rPr lang="es-ES" dirty="0">
                <a:latin typeface="Arial Narrow" panose="020B0606020202030204" pitchFamily="34" charset="0"/>
              </a:rPr>
              <a:t>L</a:t>
            </a:r>
            <a:r>
              <a:rPr lang="x-none" smtClean="0">
                <a:latin typeface="Arial Narrow" panose="020B0606020202030204" pitchFamily="34" charset="0"/>
              </a:rPr>
              <a:t>a </a:t>
            </a:r>
            <a:r>
              <a:rPr lang="x-none">
                <a:latin typeface="Arial Narrow" panose="020B0606020202030204" pitchFamily="34" charset="0"/>
              </a:rPr>
              <a:t>Autoridad de Gestión podrá condicionar </a:t>
            </a:r>
            <a:r>
              <a:rPr lang="x-none" smtClean="0">
                <a:latin typeface="Arial Narrow" panose="020B0606020202030204" pitchFamily="34" charset="0"/>
              </a:rPr>
              <a:t>la </a:t>
            </a:r>
            <a:r>
              <a:rPr lang="x-none">
                <a:latin typeface="Arial Narrow" panose="020B0606020202030204" pitchFamily="34" charset="0"/>
              </a:rPr>
              <a:t>aplicación de la reserva de eficacia en cada área urbana a </a:t>
            </a:r>
            <a:r>
              <a:rPr lang="es-ES" dirty="0" smtClean="0">
                <a:latin typeface="Arial Narrow" panose="020B0606020202030204" pitchFamily="34" charset="0"/>
              </a:rPr>
              <a:t>que se</a:t>
            </a:r>
            <a:r>
              <a:rPr lang="x-none" smtClean="0">
                <a:latin typeface="Arial Narrow" panose="020B0606020202030204" pitchFamily="34" charset="0"/>
              </a:rPr>
              <a:t> </a:t>
            </a:r>
            <a:r>
              <a:rPr lang="x-none">
                <a:latin typeface="Arial Narrow" panose="020B0606020202030204" pitchFamily="34" charset="0"/>
              </a:rPr>
              <a:t>haya contratado a </a:t>
            </a:r>
            <a:r>
              <a:rPr lang="x-none" smtClean="0">
                <a:latin typeface="Arial Narrow" panose="020B0606020202030204" pitchFamily="34" charset="0"/>
              </a:rPr>
              <a:t>31</a:t>
            </a:r>
            <a:r>
              <a:rPr lang="es-ES" dirty="0" smtClean="0">
                <a:latin typeface="Arial Narrow" panose="020B0606020202030204" pitchFamily="34" charset="0"/>
              </a:rPr>
              <a:t>-12-2018 </a:t>
            </a:r>
            <a:r>
              <a:rPr lang="x-none" smtClean="0">
                <a:latin typeface="Arial Narrow" panose="020B0606020202030204" pitchFamily="34" charset="0"/>
              </a:rPr>
              <a:t>el </a:t>
            </a:r>
            <a:r>
              <a:rPr lang="x-none">
                <a:latin typeface="Arial Narrow" panose="020B0606020202030204" pitchFamily="34" charset="0"/>
              </a:rPr>
              <a:t>1</a:t>
            </a:r>
            <a:r>
              <a:rPr lang="es-ES" dirty="0">
                <a:latin typeface="Arial Narrow" panose="020B0606020202030204" pitchFamily="34" charset="0"/>
              </a:rPr>
              <a:t>5</a:t>
            </a:r>
            <a:r>
              <a:rPr lang="x-none">
                <a:latin typeface="Arial Narrow" panose="020B0606020202030204" pitchFamily="34" charset="0"/>
              </a:rPr>
              <a:t>% del </a:t>
            </a:r>
            <a:r>
              <a:rPr lang="es-ES" dirty="0">
                <a:latin typeface="Arial Narrow" panose="020B0606020202030204" pitchFamily="34" charset="0"/>
              </a:rPr>
              <a:t>gasto elegible aprobado</a:t>
            </a:r>
            <a:r>
              <a:rPr lang="es-ES" b="0" dirty="0">
                <a:latin typeface="Arial Narrow" panose="020B0606020202030204" pitchFamily="34" charset="0"/>
              </a:rPr>
              <a:t>.</a:t>
            </a:r>
            <a:endParaRPr lang="es-ES" b="0" dirty="0"/>
          </a:p>
          <a:p>
            <a:pPr marL="0" indent="0">
              <a:buNone/>
            </a:pPr>
            <a:endParaRPr lang="es-ES" b="0" dirty="0">
              <a:latin typeface="Arial Narrow" panose="020B0606020202030204" pitchFamily="34" charset="0"/>
            </a:endParaRPr>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25</a:t>
            </a:fld>
            <a:endParaRPr lang="es-ES">
              <a:solidFill>
                <a:srgbClr val="04617B">
                  <a:shade val="90000"/>
                </a:srgbClr>
              </a:solidFill>
            </a:endParaRPr>
          </a:p>
        </p:txBody>
      </p:sp>
      <p:sp>
        <p:nvSpPr>
          <p:cNvPr id="6" name="1 Título"/>
          <p:cNvSpPr>
            <a:spLocks noGrp="1"/>
          </p:cNvSpPr>
          <p:nvPr>
            <p:ph type="title"/>
          </p:nvPr>
        </p:nvSpPr>
        <p:spPr>
          <a:xfrm>
            <a:off x="2555776" y="188640"/>
            <a:ext cx="5328592" cy="776934"/>
          </a:xfrm>
          <a:effectLst>
            <a:outerShdw blurRad="241300" dist="114300" algn="l" rotWithShape="0">
              <a:schemeClr val="bg1"/>
            </a:outerShdw>
          </a:effectLst>
        </p:spPr>
        <p:txBody>
          <a:bodyPr vert="horz" lIns="0" tIns="0" rIns="0" bIns="0" anchor="ctr" anchorCtr="0">
            <a:noAutofit/>
          </a:bodyPr>
          <a:lstStyle/>
          <a:p>
            <a:pPr algn="ctr">
              <a:lnSpc>
                <a:spcPct val="80000"/>
              </a:lnSpc>
            </a:pPr>
            <a:r>
              <a:rPr lang="es-ES" sz="3200" cap="all" dirty="0" smtClean="0">
                <a:solidFill>
                  <a:schemeClr val="tx2">
                    <a:lumMod val="50000"/>
                  </a:schemeClr>
                </a:solidFill>
                <a:latin typeface="Arial Narrow" panose="020B0606020202030204" pitchFamily="34" charset="0"/>
                <a:ea typeface="+mn-ea"/>
                <a:cs typeface="+mn-cs"/>
              </a:rPr>
              <a:t>CONVOCATORIA</a:t>
            </a:r>
            <a:endParaRPr lang="es-ES" sz="3200" cap="all" dirty="0">
              <a:solidFill>
                <a:schemeClr val="tx2">
                  <a:lumMod val="50000"/>
                </a:schemeClr>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2620820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8229600" cy="636680"/>
          </a:xfrm>
        </p:spPr>
        <p:txBody>
          <a:bodyPr/>
          <a:lstStyle/>
          <a:p>
            <a:pPr algn="ctr"/>
            <a:r>
              <a:rPr lang="es-ES" dirty="0" smtClean="0"/>
              <a:t>AYUDAS</a:t>
            </a: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26</a:t>
            </a:fld>
            <a:endParaRPr lang="es-ES">
              <a:solidFill>
                <a:srgbClr val="04617B">
                  <a:shade val="90000"/>
                </a:srgbClr>
              </a:solidFill>
            </a:endParaRPr>
          </a:p>
        </p:txBody>
      </p:sp>
      <p:pic>
        <p:nvPicPr>
          <p:cNvPr id="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8127" r="8741" b="20791"/>
          <a:stretch/>
        </p:blipFill>
        <p:spPr bwMode="auto">
          <a:xfrm>
            <a:off x="3851919" y="3284983"/>
            <a:ext cx="1224137"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5868144" y="1844824"/>
            <a:ext cx="2520280" cy="1335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prstClr val="white"/>
                </a:solidFill>
              </a:rPr>
              <a:t>371 M€</a:t>
            </a:r>
          </a:p>
          <a:p>
            <a:pPr algn="ctr"/>
            <a:r>
              <a:rPr lang="es-ES" sz="2000" dirty="0">
                <a:solidFill>
                  <a:prstClr val="white"/>
                </a:solidFill>
              </a:rPr>
              <a:t>Fondos CE</a:t>
            </a:r>
          </a:p>
        </p:txBody>
      </p:sp>
      <p:sp>
        <p:nvSpPr>
          <p:cNvPr id="18" name="17 Flecha abajo"/>
          <p:cNvSpPr/>
          <p:nvPr/>
        </p:nvSpPr>
        <p:spPr>
          <a:xfrm rot="2700000">
            <a:off x="5206986" y="27508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10" name="Picture 10" descr="EMBLEMAconNOM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48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CONVOCATORIA </a:t>
            </a:r>
            <a:r>
              <a:rPr lang="es-ES" u="sng" dirty="0" smtClean="0"/>
              <a:t>ACCIONES INNOVADORAS CE</a:t>
            </a:r>
            <a:endParaRPr lang="es-ES" u="sng" dirty="0"/>
          </a:p>
        </p:txBody>
      </p:sp>
      <p:sp>
        <p:nvSpPr>
          <p:cNvPr id="3" name="2 Marcador de contenido"/>
          <p:cNvSpPr>
            <a:spLocks noGrp="1"/>
          </p:cNvSpPr>
          <p:nvPr>
            <p:ph sz="half" idx="1"/>
          </p:nvPr>
        </p:nvSpPr>
        <p:spPr>
          <a:xfrm>
            <a:off x="457200" y="1628800"/>
            <a:ext cx="8363272" cy="4726125"/>
          </a:xfrm>
        </p:spPr>
        <p:txBody>
          <a:bodyPr>
            <a:normAutofit lnSpcReduction="10000"/>
          </a:bodyPr>
          <a:lstStyle/>
          <a:p>
            <a:r>
              <a:rPr lang="es-ES" dirty="0" smtClean="0"/>
              <a:t>La comisión Europea tiene previsto sacar una convocatoria a nivel Europeo a </a:t>
            </a:r>
            <a:r>
              <a:rPr lang="es-ES" b="1" dirty="0" smtClean="0">
                <a:effectLst>
                  <a:outerShdw blurRad="38100" dist="38100" dir="2700000" algn="tl">
                    <a:srgbClr val="000000">
                      <a:alpha val="43137"/>
                    </a:srgbClr>
                  </a:outerShdw>
                </a:effectLst>
              </a:rPr>
              <a:t>finales de año 2015 </a:t>
            </a:r>
            <a:r>
              <a:rPr lang="es-ES" dirty="0" smtClean="0"/>
              <a:t>para Acciones innovadoras urbanas con un presupuesto por </a:t>
            </a:r>
            <a:r>
              <a:rPr lang="es-ES" b="1" dirty="0" smtClean="0">
                <a:effectLst>
                  <a:outerShdw blurRad="38100" dist="38100" dir="2700000" algn="tl">
                    <a:srgbClr val="000000">
                      <a:alpha val="43137"/>
                    </a:srgbClr>
                  </a:outerShdw>
                </a:effectLst>
              </a:rPr>
              <a:t>acción de 5 M€</a:t>
            </a:r>
            <a:r>
              <a:rPr lang="es-ES" dirty="0" smtClean="0"/>
              <a:t>.</a:t>
            </a:r>
          </a:p>
          <a:p>
            <a:r>
              <a:rPr lang="es-ES" dirty="0" smtClean="0"/>
              <a:t>El </a:t>
            </a:r>
            <a:r>
              <a:rPr lang="es-ES" b="1" dirty="0" smtClean="0">
                <a:effectLst>
                  <a:outerShdw blurRad="38100" dist="38100" dir="2700000" algn="tl">
                    <a:srgbClr val="000000">
                      <a:alpha val="43137"/>
                    </a:srgbClr>
                  </a:outerShdw>
                </a:effectLst>
              </a:rPr>
              <a:t>Presupuesto total </a:t>
            </a:r>
            <a:r>
              <a:rPr lang="es-ES" dirty="0" smtClean="0"/>
              <a:t>para estas acciones es de </a:t>
            </a:r>
            <a:r>
              <a:rPr lang="es-ES" b="1" dirty="0" smtClean="0">
                <a:effectLst>
                  <a:outerShdw blurRad="38100" dist="38100" dir="2700000" algn="tl">
                    <a:srgbClr val="000000">
                      <a:alpha val="43137"/>
                    </a:srgbClr>
                  </a:outerShdw>
                </a:effectLst>
              </a:rPr>
              <a:t>371 M€.</a:t>
            </a:r>
            <a:endParaRPr lang="es-ES" b="1" dirty="0">
              <a:effectLst>
                <a:outerShdw blurRad="38100" dist="38100" dir="2700000" algn="tl">
                  <a:srgbClr val="000000">
                    <a:alpha val="43137"/>
                  </a:srgbClr>
                </a:outerShdw>
              </a:effectLst>
            </a:endParaRPr>
          </a:p>
          <a:p>
            <a:r>
              <a:rPr lang="es-ES" dirty="0" smtClean="0"/>
              <a:t>Las acciones serán seleccionadas directamente por la Comisión.</a:t>
            </a:r>
          </a:p>
          <a:p>
            <a:r>
              <a:rPr lang="es-ES" dirty="0" smtClean="0"/>
              <a:t>El secretariado para estas acciones recae en la región francesa de Calais.</a:t>
            </a:r>
          </a:p>
          <a:p>
            <a:r>
              <a:rPr lang="es-ES" dirty="0" smtClean="0"/>
              <a:t>EELL mayores de 50.000 habitantes o Agrupaciones de más de </a:t>
            </a:r>
            <a:r>
              <a:rPr lang="es-ES" smtClean="0"/>
              <a:t>50.000 habitantes</a:t>
            </a: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27</a:t>
            </a:fld>
            <a:endParaRPr lang="es-ES" dirty="0">
              <a:solidFill>
                <a:srgbClr val="04617B">
                  <a:shade val="90000"/>
                </a:srgbClr>
              </a:solidFill>
            </a:endParaRPr>
          </a:p>
        </p:txBody>
      </p:sp>
    </p:spTree>
    <p:extLst>
      <p:ext uri="{BB962C8B-B14F-4D97-AF65-F5344CB8AC3E}">
        <p14:creationId xmlns:p14="http://schemas.microsoft.com/office/powerpoint/2010/main" val="4018252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8229600" cy="636680"/>
          </a:xfrm>
        </p:spPr>
        <p:txBody>
          <a:bodyPr/>
          <a:lstStyle/>
          <a:p>
            <a:pPr algn="ctr"/>
            <a:r>
              <a:rPr lang="es-ES" dirty="0" smtClean="0"/>
              <a:t>AYUDAS</a:t>
            </a: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28</a:t>
            </a:fld>
            <a:endParaRPr lang="es-ES">
              <a:solidFill>
                <a:srgbClr val="04617B">
                  <a:shade val="90000"/>
                </a:srgbClr>
              </a:solidFill>
            </a:endParaRPr>
          </a:p>
        </p:txBody>
      </p:sp>
      <p:pic>
        <p:nvPicPr>
          <p:cNvPr id="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8127" r="8741" b="20791"/>
          <a:stretch/>
        </p:blipFill>
        <p:spPr bwMode="auto">
          <a:xfrm>
            <a:off x="3851919" y="3284983"/>
            <a:ext cx="1224137"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Elipse"/>
          <p:cNvSpPr/>
          <p:nvPr/>
        </p:nvSpPr>
        <p:spPr>
          <a:xfrm>
            <a:off x="5848218" y="4949551"/>
            <a:ext cx="2540206" cy="1215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prstClr val="white"/>
                </a:solidFill>
              </a:rPr>
              <a:t>550 M€</a:t>
            </a:r>
          </a:p>
          <a:p>
            <a:pPr algn="ctr"/>
            <a:r>
              <a:rPr lang="es-ES" sz="2000" dirty="0">
                <a:solidFill>
                  <a:prstClr val="white"/>
                </a:solidFill>
              </a:rPr>
              <a:t>CTE </a:t>
            </a:r>
          </a:p>
        </p:txBody>
      </p:sp>
      <p:sp>
        <p:nvSpPr>
          <p:cNvPr id="16" name="15 Flecha abajo"/>
          <p:cNvSpPr/>
          <p:nvPr/>
        </p:nvSpPr>
        <p:spPr>
          <a:xfrm rot="8100000">
            <a:off x="5245884" y="43079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590437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3"/>
          <p:cNvSpPr>
            <a:spLocks noGrp="1"/>
          </p:cNvSpPr>
          <p:nvPr>
            <p:ph type="ctrTitle"/>
          </p:nvPr>
        </p:nvSpPr>
        <p:spPr bwMode="auto">
          <a:xfrm>
            <a:off x="2987824" y="1916832"/>
            <a:ext cx="2735659" cy="1871861"/>
          </a:xfrm>
          <a:solidFill>
            <a:schemeClr val="tx2">
              <a:lumMod val="20000"/>
              <a:lumOff val="80000"/>
            </a:schemeClr>
          </a:solidFill>
        </p:spPr>
        <p:txBody>
          <a:bodyPr vert="horz" wrap="square" lIns="91440" tIns="45720" rIns="91440" bIns="45720" numCol="1" anchor="t" anchorCtr="0" compatLnSpc="1">
            <a:prstTxWarp prst="textNoShape">
              <a:avLst/>
            </a:prstTxWarp>
          </a:bodyPr>
          <a:lstStyle/>
          <a:p>
            <a:r>
              <a:rPr lang="es-ES" dirty="0" smtClean="0"/>
              <a:t/>
            </a:r>
            <a:br>
              <a:rPr lang="es-ES" dirty="0" smtClean="0"/>
            </a:br>
            <a:r>
              <a:rPr lang="es-ES" dirty="0" smtClean="0"/>
              <a:t>  Cooperación Transfronteriza</a:t>
            </a:r>
          </a:p>
        </p:txBody>
      </p:sp>
      <p:pic>
        <p:nvPicPr>
          <p:cNvPr id="194563" name="Picture 2" descr="http://t2.gstatic.com/images?q=tbn:ANd9GcRm1PdWFU0-nrjwIrPGsVtIMi8Gl10M7kKXGcjUD-UvLdRulzQasw"/>
          <p:cNvPicPr>
            <a:picLocks noChangeAspect="1" noChangeArrowheads="1"/>
          </p:cNvPicPr>
          <p:nvPr/>
        </p:nvPicPr>
        <p:blipFill>
          <a:blip r:embed="rId2"/>
          <a:srcRect/>
          <a:stretch>
            <a:fillRect/>
          </a:stretch>
        </p:blipFill>
        <p:spPr bwMode="auto">
          <a:xfrm>
            <a:off x="6905625" y="4787900"/>
            <a:ext cx="2238375" cy="2047875"/>
          </a:xfrm>
          <a:prstGeom prst="rect">
            <a:avLst/>
          </a:prstGeom>
          <a:noFill/>
          <a:ln w="9525">
            <a:noFill/>
            <a:miter lim="800000"/>
            <a:headEnd/>
            <a:tailEnd/>
          </a:ln>
        </p:spPr>
      </p:pic>
    </p:spTree>
    <p:extLst>
      <p:ext uri="{BB962C8B-B14F-4D97-AF65-F5344CB8AC3E}">
        <p14:creationId xmlns:p14="http://schemas.microsoft.com/office/powerpoint/2010/main" val="2481779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8229600" cy="636680"/>
          </a:xfrm>
        </p:spPr>
        <p:txBody>
          <a:bodyPr/>
          <a:lstStyle/>
          <a:p>
            <a:pPr algn="ctr"/>
            <a:r>
              <a:rPr lang="es-ES" dirty="0" smtClean="0"/>
              <a:t>AYUDAS</a:t>
            </a: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3</a:t>
            </a:fld>
            <a:endParaRPr lang="es-ES">
              <a:solidFill>
                <a:srgbClr val="04617B">
                  <a:shade val="90000"/>
                </a:srgbClr>
              </a:solidFill>
            </a:endParaRPr>
          </a:p>
        </p:txBody>
      </p:sp>
      <p:pic>
        <p:nvPicPr>
          <p:cNvPr id="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8127" r="8741" b="20791"/>
          <a:stretch/>
        </p:blipFill>
        <p:spPr bwMode="auto">
          <a:xfrm>
            <a:off x="3851919" y="3284983"/>
            <a:ext cx="1224137"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Elipse"/>
          <p:cNvSpPr/>
          <p:nvPr/>
        </p:nvSpPr>
        <p:spPr>
          <a:xfrm>
            <a:off x="683568" y="1844824"/>
            <a:ext cx="2341948" cy="13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prstClr val="white"/>
                </a:solidFill>
              </a:rPr>
              <a:t>1.500 M€</a:t>
            </a:r>
          </a:p>
          <a:p>
            <a:pPr algn="ctr"/>
            <a:r>
              <a:rPr lang="es-ES" sz="2000" dirty="0">
                <a:solidFill>
                  <a:prstClr val="white"/>
                </a:solidFill>
              </a:rPr>
              <a:t>POCS  España</a:t>
            </a:r>
          </a:p>
        </p:txBody>
      </p:sp>
      <p:sp>
        <p:nvSpPr>
          <p:cNvPr id="3" name="2 Flecha abajo"/>
          <p:cNvSpPr/>
          <p:nvPr/>
        </p:nvSpPr>
        <p:spPr>
          <a:xfrm rot="-2700000">
            <a:off x="3213541" y="275736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4" name="13 Flecha abajo"/>
          <p:cNvSpPr/>
          <p:nvPr/>
        </p:nvSpPr>
        <p:spPr>
          <a:xfrm rot="13500000">
            <a:off x="3213541" y="43079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15 Flecha abajo"/>
          <p:cNvSpPr/>
          <p:nvPr/>
        </p:nvSpPr>
        <p:spPr>
          <a:xfrm rot="8100000">
            <a:off x="5245884" y="43079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8" name="17 Flecha abajo"/>
          <p:cNvSpPr/>
          <p:nvPr/>
        </p:nvSpPr>
        <p:spPr>
          <a:xfrm rot="2700000">
            <a:off x="5206986" y="27508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10" name="Picture 10" descr="EMBLEMAconNOM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516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4844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17" name="5 Objeto"/>
          <p:cNvGraphicFramePr>
            <a:graphicFrameLocks noChangeAspect="1"/>
          </p:cNvGraphicFramePr>
          <p:nvPr/>
        </p:nvGraphicFramePr>
        <p:xfrm>
          <a:off x="8027988" y="25400"/>
          <a:ext cx="1116012" cy="758825"/>
        </p:xfrm>
        <a:graphic>
          <a:graphicData uri="http://schemas.openxmlformats.org/presentationml/2006/ole">
            <mc:AlternateContent xmlns:mc="http://schemas.openxmlformats.org/markup-compatibility/2006">
              <mc:Choice xmlns:v="urn:schemas-microsoft-com:vml" Requires="v">
                <p:oleObj spid="_x0000_s1031" r:id="rId5" imgW="2180952" imgH="1438095" progId="MSPhotoEd.3">
                  <p:embed/>
                </p:oleObj>
              </mc:Choice>
              <mc:Fallback>
                <p:oleObj r:id="rId5" imgW="2180952" imgH="1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5400"/>
                        <a:ext cx="11160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118" name="2 Conector recto"/>
          <p:cNvCxnSpPr>
            <a:cxnSpLocks noChangeShapeType="1"/>
          </p:cNvCxnSpPr>
          <p:nvPr/>
        </p:nvCxnSpPr>
        <p:spPr bwMode="auto">
          <a:xfrm>
            <a:off x="1534987" y="836712"/>
            <a:ext cx="712946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1 Rectángulo"/>
          <p:cNvSpPr/>
          <p:nvPr/>
        </p:nvSpPr>
        <p:spPr>
          <a:xfrm>
            <a:off x="2699792" y="8235"/>
            <a:ext cx="4572000" cy="923330"/>
          </a:xfrm>
          <a:prstGeom prst="rect">
            <a:avLst/>
          </a:prstGeom>
        </p:spPr>
        <p:txBody>
          <a:bodyPr>
            <a:spAutoFit/>
          </a:bodyPr>
          <a:lstStyle/>
          <a:p>
            <a:pPr>
              <a:defRPr/>
            </a:pPr>
            <a:endParaRPr lang="es-ES" b="1" kern="0" dirty="0">
              <a:solidFill>
                <a:srgbClr val="002776"/>
              </a:solidFill>
              <a:cs typeface="Arial" charset="0"/>
            </a:endParaRPr>
          </a:p>
          <a:p>
            <a:pPr>
              <a:defRPr/>
            </a:pPr>
            <a:r>
              <a:rPr lang="es-ES" b="1" kern="0" dirty="0">
                <a:solidFill>
                  <a:srgbClr val="002776"/>
                </a:solidFill>
                <a:cs typeface="Arial" charset="0"/>
              </a:rPr>
              <a:t>POCTEP. </a:t>
            </a:r>
            <a:r>
              <a:rPr lang="es-ES" b="1" kern="0" dirty="0" err="1">
                <a:solidFill>
                  <a:srgbClr val="002776"/>
                </a:solidFill>
                <a:cs typeface="Arial" charset="0"/>
              </a:rPr>
              <a:t>Interreg</a:t>
            </a:r>
            <a:r>
              <a:rPr lang="es-ES" b="1" kern="0" dirty="0">
                <a:solidFill>
                  <a:srgbClr val="002776"/>
                </a:solidFill>
                <a:cs typeface="Arial" charset="0"/>
              </a:rPr>
              <a:t> VA España-Portugal</a:t>
            </a:r>
          </a:p>
          <a:p>
            <a:pPr>
              <a:defRPr/>
            </a:pPr>
            <a:endParaRPr lang="es-ES" kern="0" dirty="0">
              <a:solidFill>
                <a:sysClr val="windowText" lastClr="000000"/>
              </a:solidFill>
              <a:cs typeface="Arial" charset="0"/>
            </a:endParaRPr>
          </a:p>
        </p:txBody>
      </p:sp>
      <p:sp>
        <p:nvSpPr>
          <p:cNvPr id="3" name="2 Rectángulo"/>
          <p:cNvSpPr/>
          <p:nvPr/>
        </p:nvSpPr>
        <p:spPr>
          <a:xfrm>
            <a:off x="2843808" y="1064064"/>
            <a:ext cx="2621230" cy="1128514"/>
          </a:xfrm>
          <a:prstGeom prst="rect">
            <a:avLst/>
          </a:prstGeom>
        </p:spPr>
        <p:txBody>
          <a:bodyPr wrap="none">
            <a:spAutoFit/>
          </a:bodyPr>
          <a:lstStyle/>
          <a:p>
            <a:pPr algn="just" fontAlgn="base">
              <a:spcBef>
                <a:spcPct val="0"/>
              </a:spcBef>
              <a:spcAft>
                <a:spcPts val="800"/>
              </a:spcAft>
              <a:defRPr/>
            </a:pPr>
            <a:r>
              <a:rPr lang="es-ES_tradnl" sz="1600" b="1" dirty="0">
                <a:solidFill>
                  <a:srgbClr val="000000"/>
                </a:solidFill>
                <a:latin typeface="Arial" charset="0"/>
                <a:cs typeface="Arial" charset="0"/>
              </a:rPr>
              <a:t>Autoridades (2014- 2020</a:t>
            </a:r>
            <a:r>
              <a:rPr lang="es-ES_tradnl" b="1" dirty="0">
                <a:solidFill>
                  <a:srgbClr val="000000"/>
                </a:solidFill>
                <a:latin typeface="Arial" charset="0"/>
                <a:cs typeface="Arial" charset="0"/>
              </a:rPr>
              <a:t>)</a:t>
            </a:r>
          </a:p>
          <a:p>
            <a:pPr algn="just" fontAlgn="base">
              <a:spcBef>
                <a:spcPct val="0"/>
              </a:spcBef>
              <a:spcAft>
                <a:spcPts val="800"/>
              </a:spcAft>
              <a:defRPr/>
            </a:pPr>
            <a:endParaRPr lang="es-ES_tradnl" b="1" dirty="0">
              <a:solidFill>
                <a:srgbClr val="000000"/>
              </a:solidFill>
              <a:latin typeface="Arial" charset="0"/>
              <a:cs typeface="Arial" charset="0"/>
            </a:endParaRPr>
          </a:p>
          <a:p>
            <a:pPr algn="just" fontAlgn="base">
              <a:spcBef>
                <a:spcPct val="0"/>
              </a:spcBef>
              <a:spcAft>
                <a:spcPts val="800"/>
              </a:spcAft>
              <a:defRPr/>
            </a:pPr>
            <a:endParaRPr lang="es-ES" dirty="0">
              <a:solidFill>
                <a:srgbClr val="000000"/>
              </a:solidFill>
              <a:latin typeface="Arial" charset="0"/>
              <a:cs typeface="Arial" charset="0"/>
            </a:endParaRPr>
          </a:p>
        </p:txBody>
      </p:sp>
      <p:sp>
        <p:nvSpPr>
          <p:cNvPr id="11" name="8 Marcador de contenido"/>
          <p:cNvSpPr txBox="1">
            <a:spLocks/>
          </p:cNvSpPr>
          <p:nvPr/>
        </p:nvSpPr>
        <p:spPr bwMode="auto">
          <a:xfrm>
            <a:off x="2333919" y="548680"/>
            <a:ext cx="6659562" cy="3528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defTabSz="957263" rtl="0" eaLnBrk="0" fontAlgn="base" hangingPunct="0">
              <a:spcBef>
                <a:spcPts val="800"/>
              </a:spcBef>
              <a:spcAft>
                <a:spcPct val="0"/>
              </a:spcAft>
              <a:buFontTx/>
              <a:buNone/>
              <a:defRPr sz="2400" b="1">
                <a:solidFill>
                  <a:schemeClr val="accent2"/>
                </a:solidFill>
                <a:latin typeface="Arial" pitchFamily="34" charset="0"/>
                <a:ea typeface="+mn-ea"/>
                <a:cs typeface="Arial" pitchFamily="34" charset="0"/>
              </a:defRPr>
            </a:lvl1pPr>
            <a:lvl2pPr marL="742950" indent="-285750" algn="l" defTabSz="957263" rtl="0" eaLnBrk="0" fontAlgn="base" hangingPunct="0">
              <a:spcBef>
                <a:spcPts val="200"/>
              </a:spcBef>
              <a:spcAft>
                <a:spcPts val="600"/>
              </a:spcAft>
              <a:buChar char="–"/>
              <a:defRPr sz="1000">
                <a:solidFill>
                  <a:schemeClr val="tx1"/>
                </a:solidFill>
                <a:latin typeface="Arial" pitchFamily="34" charset="0"/>
                <a:cs typeface="Arial" pitchFamily="34" charset="0"/>
              </a:defRPr>
            </a:lvl2pPr>
            <a:lvl3pPr marL="1143000" indent="-1141413" algn="l" defTabSz="957263" rtl="0" eaLnBrk="0" fontAlgn="base" hangingPunct="0">
              <a:spcBef>
                <a:spcPts val="400"/>
              </a:spcBef>
              <a:spcAft>
                <a:spcPts val="200"/>
              </a:spcAft>
              <a:buChar char="•"/>
              <a:defRPr sz="1000" b="1">
                <a:solidFill>
                  <a:schemeClr val="tx1"/>
                </a:solidFill>
                <a:latin typeface="Arial" pitchFamily="34" charset="0"/>
                <a:cs typeface="Arial" pitchFamily="34" charset="0"/>
              </a:defRPr>
            </a:lvl3pPr>
            <a:lvl4pPr marL="88900" indent="-88900" algn="l" defTabSz="957263" rtl="0" eaLnBrk="0" fontAlgn="base" hangingPunct="0">
              <a:spcBef>
                <a:spcPct val="0"/>
              </a:spcBef>
              <a:spcAft>
                <a:spcPts val="200"/>
              </a:spcAft>
              <a:buFont typeface="Arial" charset="0"/>
              <a:buChar char="•"/>
              <a:defRPr sz="1000">
                <a:solidFill>
                  <a:schemeClr val="tx1"/>
                </a:solidFill>
                <a:latin typeface="Arial" pitchFamily="34" charset="0"/>
                <a:cs typeface="Arial" pitchFamily="34" charset="0"/>
              </a:defRPr>
            </a:lvl4pPr>
            <a:lvl5pPr marL="180975" indent="-95250" algn="l" defTabSz="957263" rtl="0" eaLnBrk="0" fontAlgn="base" hangingPunct="0">
              <a:spcBef>
                <a:spcPct val="0"/>
              </a:spcBef>
              <a:spcAft>
                <a:spcPts val="200"/>
              </a:spcAft>
              <a:buFont typeface="Arial" charset="0"/>
              <a:buChar char="‒"/>
              <a:defRPr sz="900">
                <a:solidFill>
                  <a:schemeClr val="tx1"/>
                </a:solidFill>
                <a:latin typeface="Arial" pitchFamily="34" charset="0"/>
                <a:cs typeface="Arial" pitchFamily="34" charset="0"/>
              </a:defRPr>
            </a:lvl5pPr>
            <a:lvl6pPr marL="1676471" indent="-195345" algn="l" defTabSz="957776" rtl="0" fontAlgn="base">
              <a:spcBef>
                <a:spcPct val="0"/>
              </a:spcBef>
              <a:spcAft>
                <a:spcPct val="0"/>
              </a:spcAft>
              <a:tabLst>
                <a:tab pos="5987190" algn="l"/>
              </a:tabLst>
              <a:defRPr sz="1300">
                <a:solidFill>
                  <a:schemeClr val="tx1"/>
                </a:solidFill>
                <a:latin typeface="Arial" charset="0"/>
              </a:defRPr>
            </a:lvl6pPr>
            <a:lvl7pPr marL="2096318" indent="-195345" algn="l" defTabSz="957776" rtl="0" fontAlgn="base">
              <a:spcBef>
                <a:spcPct val="0"/>
              </a:spcBef>
              <a:spcAft>
                <a:spcPct val="0"/>
              </a:spcAft>
              <a:tabLst>
                <a:tab pos="5987190" algn="l"/>
              </a:tabLst>
              <a:defRPr sz="1300">
                <a:solidFill>
                  <a:schemeClr val="tx1"/>
                </a:solidFill>
                <a:latin typeface="Arial" charset="0"/>
              </a:defRPr>
            </a:lvl7pPr>
            <a:lvl8pPr marL="2516165" indent="-195345" algn="l" defTabSz="957776" rtl="0" fontAlgn="base">
              <a:spcBef>
                <a:spcPct val="0"/>
              </a:spcBef>
              <a:spcAft>
                <a:spcPct val="0"/>
              </a:spcAft>
              <a:tabLst>
                <a:tab pos="5987190" algn="l"/>
              </a:tabLst>
              <a:defRPr sz="1300">
                <a:solidFill>
                  <a:schemeClr val="tx1"/>
                </a:solidFill>
                <a:latin typeface="Arial" charset="0"/>
              </a:defRPr>
            </a:lvl8pPr>
            <a:lvl9pPr marL="2936012" indent="-195345" algn="l" defTabSz="957776" rtl="0" fontAlgn="base">
              <a:spcBef>
                <a:spcPct val="0"/>
              </a:spcBef>
              <a:spcAft>
                <a:spcPct val="0"/>
              </a:spcAft>
              <a:tabLst>
                <a:tab pos="5987190" algn="l"/>
              </a:tabLst>
              <a:defRPr sz="1300">
                <a:solidFill>
                  <a:schemeClr val="tx1"/>
                </a:solidFill>
                <a:latin typeface="Arial" charset="0"/>
              </a:defRPr>
            </a:lvl9pPr>
          </a:lstStyle>
          <a:p>
            <a:pPr marL="285750" indent="-285750" algn="l">
              <a:buFont typeface="Wingdings" panose="05000000000000000000" pitchFamily="2" charset="2"/>
              <a:buChar char="§"/>
            </a:pPr>
            <a:endParaRPr lang="es-ES" sz="1400" dirty="0" smtClean="0">
              <a:solidFill>
                <a:srgbClr val="000000"/>
              </a:solidFill>
            </a:endParaRPr>
          </a:p>
          <a:p>
            <a:pPr marL="285750" indent="-285750" algn="l">
              <a:buFont typeface="Wingdings" panose="05000000000000000000" pitchFamily="2" charset="2"/>
              <a:buChar char="§"/>
            </a:pPr>
            <a:r>
              <a:rPr lang="es-ES" sz="1400" dirty="0" smtClean="0">
                <a:solidFill>
                  <a:srgbClr val="000000"/>
                </a:solidFill>
              </a:rPr>
              <a:t>Dotación financiera del Programa: 288.977.635 €</a:t>
            </a:r>
          </a:p>
        </p:txBody>
      </p:sp>
      <p:graphicFrame>
        <p:nvGraphicFramePr>
          <p:cNvPr id="4" name="3 Tabla"/>
          <p:cNvGraphicFramePr>
            <a:graphicFrameLocks noGrp="1"/>
          </p:cNvGraphicFramePr>
          <p:nvPr>
            <p:extLst>
              <p:ext uri="{D42A27DB-BD31-4B8C-83A1-F6EECF244321}">
                <p14:modId xmlns:p14="http://schemas.microsoft.com/office/powerpoint/2010/main" val="43016487"/>
              </p:ext>
            </p:extLst>
          </p:nvPr>
        </p:nvGraphicFramePr>
        <p:xfrm>
          <a:off x="2843808" y="1412776"/>
          <a:ext cx="5256584" cy="936711"/>
        </p:xfrm>
        <a:graphic>
          <a:graphicData uri="http://schemas.openxmlformats.org/drawingml/2006/table">
            <a:tbl>
              <a:tblPr firstRow="1" bandRow="1">
                <a:tableStyleId>{5C22544A-7EE6-4342-B048-85BDC9FD1C3A}</a:tableStyleId>
              </a:tblPr>
              <a:tblGrid>
                <a:gridCol w="1218377"/>
                <a:gridCol w="1171153"/>
                <a:gridCol w="1554467"/>
                <a:gridCol w="1312587"/>
              </a:tblGrid>
              <a:tr h="504056">
                <a:tc>
                  <a:txBody>
                    <a:bodyPr/>
                    <a:lstStyle/>
                    <a:p>
                      <a:r>
                        <a:rPr lang="es-ES" sz="1400" dirty="0" smtClean="0"/>
                        <a:t>Gestión</a:t>
                      </a:r>
                      <a:endParaRPr lang="es-ES" sz="1400" dirty="0"/>
                    </a:p>
                  </a:txBody>
                  <a:tcPr anchor="ctr" anchorCtr="1"/>
                </a:tc>
                <a:tc>
                  <a:txBody>
                    <a:bodyPr/>
                    <a:lstStyle/>
                    <a:p>
                      <a:r>
                        <a:rPr lang="es-ES" sz="1400" dirty="0" smtClean="0"/>
                        <a:t>STC</a:t>
                      </a:r>
                      <a:endParaRPr lang="es-ES" sz="1400" dirty="0"/>
                    </a:p>
                  </a:txBody>
                  <a:tcPr anchor="ctr" anchorCtr="1"/>
                </a:tc>
                <a:tc>
                  <a:txBody>
                    <a:bodyPr/>
                    <a:lstStyle/>
                    <a:p>
                      <a:r>
                        <a:rPr lang="es-ES" sz="1400" dirty="0" smtClean="0"/>
                        <a:t>Certificación</a:t>
                      </a:r>
                      <a:endParaRPr lang="es-ES" sz="1400" dirty="0"/>
                    </a:p>
                  </a:txBody>
                  <a:tcPr anchor="ctr" anchorCtr="1"/>
                </a:tc>
                <a:tc>
                  <a:txBody>
                    <a:bodyPr/>
                    <a:lstStyle/>
                    <a:p>
                      <a:r>
                        <a:rPr lang="es-ES" sz="1400" dirty="0" smtClean="0"/>
                        <a:t>Auditoria</a:t>
                      </a:r>
                      <a:endParaRPr lang="es-ES" sz="1400" dirty="0"/>
                    </a:p>
                  </a:txBody>
                  <a:tcPr anchor="ctr" anchorCtr="1"/>
                </a:tc>
              </a:tr>
              <a:tr h="4326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smtClean="0"/>
                        <a:t>MINHAP</a:t>
                      </a:r>
                      <a:endParaRPr lang="es-ES" sz="1400" b="1" kern="1200" noProof="0" dirty="0" smtClean="0">
                        <a:solidFill>
                          <a:schemeClr val="dk1"/>
                        </a:solidFill>
                        <a:latin typeface="+mn-lt"/>
                        <a:ea typeface="+mn-ea"/>
                        <a:cs typeface="+mn-cs"/>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t>Badajoz</a:t>
                      </a:r>
                      <a:endParaRPr lang="es-ES" sz="1400" b="1" kern="1200" dirty="0">
                        <a:solidFill>
                          <a:schemeClr val="dk1"/>
                        </a:solidFill>
                        <a:latin typeface="+mn-lt"/>
                        <a:ea typeface="+mn-ea"/>
                        <a:cs typeface="+mn-cs"/>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dirty="0" smtClean="0"/>
                        <a:t>ADC (Portugal)</a:t>
                      </a:r>
                      <a:endParaRPr lang="es-ES" sz="1400" b="1" kern="1200" dirty="0">
                        <a:solidFill>
                          <a:schemeClr val="dk1"/>
                        </a:solidFill>
                        <a:latin typeface="+mn-lt"/>
                        <a:ea typeface="+mn-ea"/>
                        <a:cs typeface="+mn-cs"/>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t>IGAE</a:t>
                      </a:r>
                      <a:endParaRPr lang="es-ES" sz="1400" b="1" kern="1200" dirty="0">
                        <a:solidFill>
                          <a:schemeClr val="dk1"/>
                        </a:solidFill>
                        <a:latin typeface="+mn-lt"/>
                        <a:ea typeface="+mn-ea"/>
                        <a:cs typeface="+mn-cs"/>
                      </a:endParaRPr>
                    </a:p>
                  </a:txBody>
                  <a:tcPr anchor="ctr" anchorCtr="1"/>
                </a:tc>
              </a:tr>
            </a:tbl>
          </a:graphicData>
        </a:graphic>
      </p:graphicFrame>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612" y="2219406"/>
            <a:ext cx="2015307" cy="280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2037699962"/>
              </p:ext>
            </p:extLst>
          </p:nvPr>
        </p:nvGraphicFramePr>
        <p:xfrm>
          <a:off x="2484438" y="5054265"/>
          <a:ext cx="6096000" cy="14020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134496">
                <a:tc>
                  <a:txBody>
                    <a:bodyPr/>
                    <a:lstStyle/>
                    <a:p>
                      <a:pPr algn="ctr"/>
                      <a:r>
                        <a:rPr lang="es-ES" sz="1200" dirty="0" smtClean="0">
                          <a:latin typeface="Arial" panose="020B0604020202020204" pitchFamily="34" charset="0"/>
                          <a:cs typeface="Arial" panose="020B0604020202020204" pitchFamily="34" charset="0"/>
                        </a:rPr>
                        <a:t>Fecha aprobación P.O</a:t>
                      </a:r>
                      <a:endParaRPr lang="en-GB" sz="1200" dirty="0">
                        <a:latin typeface="Arial" panose="020B0604020202020204" pitchFamily="34" charset="0"/>
                        <a:cs typeface="Arial" panose="020B0604020202020204" pitchFamily="34" charset="0"/>
                      </a:endParaRPr>
                    </a:p>
                  </a:txBody>
                  <a:tcPr/>
                </a:tc>
                <a:tc>
                  <a:txBody>
                    <a:bodyPr/>
                    <a:lstStyle/>
                    <a:p>
                      <a:pPr algn="ctr"/>
                      <a:r>
                        <a:rPr lang="es-ES" sz="1200" dirty="0" smtClean="0">
                          <a:latin typeface="Arial" panose="020B0604020202020204" pitchFamily="34" charset="0"/>
                          <a:cs typeface="Arial" panose="020B0604020202020204" pitchFamily="34" charset="0"/>
                        </a:rPr>
                        <a:t>Seminario</a:t>
                      </a:r>
                      <a:r>
                        <a:rPr lang="es-ES" sz="1200" baseline="0" dirty="0" smtClean="0">
                          <a:latin typeface="Arial" panose="020B0604020202020204" pitchFamily="34" charset="0"/>
                          <a:cs typeface="Arial" panose="020B0604020202020204" pitchFamily="34" charset="0"/>
                        </a:rPr>
                        <a:t> lanzamiento, lugar</a:t>
                      </a:r>
                      <a:endParaRPr lang="en-GB" sz="1200" dirty="0">
                        <a:latin typeface="Arial" panose="020B0604020202020204" pitchFamily="34" charset="0"/>
                        <a:cs typeface="Arial" panose="020B0604020202020204" pitchFamily="34" charset="0"/>
                      </a:endParaRPr>
                    </a:p>
                  </a:txBody>
                  <a:tcPr/>
                </a:tc>
                <a:tc>
                  <a:txBody>
                    <a:bodyPr/>
                    <a:lstStyle/>
                    <a:p>
                      <a:pPr algn="ctr"/>
                      <a:r>
                        <a:rPr lang="es-ES" sz="1200" dirty="0" smtClean="0">
                          <a:latin typeface="Arial" panose="020B0604020202020204" pitchFamily="34" charset="0"/>
                          <a:cs typeface="Arial" panose="020B0604020202020204" pitchFamily="34" charset="0"/>
                        </a:rPr>
                        <a:t>Fecha apertura convocatoria</a:t>
                      </a:r>
                      <a:endParaRPr lang="en-GB" sz="1200" dirty="0">
                        <a:latin typeface="Arial" panose="020B0604020202020204" pitchFamily="34" charset="0"/>
                        <a:cs typeface="Arial" panose="020B0604020202020204" pitchFamily="34" charset="0"/>
                      </a:endParaRPr>
                    </a:p>
                  </a:txBody>
                  <a:tcPr/>
                </a:tc>
                <a:tc>
                  <a:txBody>
                    <a:bodyPr/>
                    <a:lstStyle/>
                    <a:p>
                      <a:pPr algn="ctr"/>
                      <a:r>
                        <a:rPr lang="es-ES" sz="1200" dirty="0" smtClean="0">
                          <a:latin typeface="Arial" panose="020B0604020202020204" pitchFamily="34" charset="0"/>
                          <a:cs typeface="Arial" panose="020B0604020202020204" pitchFamily="34" charset="0"/>
                        </a:rPr>
                        <a:t>Dotación financiera (%)</a:t>
                      </a:r>
                      <a:endParaRPr lang="en-GB" sz="1200" dirty="0">
                        <a:latin typeface="Arial" panose="020B0604020202020204" pitchFamily="34" charset="0"/>
                        <a:cs typeface="Arial" panose="020B0604020202020204" pitchFamily="34" charset="0"/>
                      </a:endParaRPr>
                    </a:p>
                  </a:txBody>
                  <a:tcPr/>
                </a:tc>
                <a:tc>
                  <a:txBody>
                    <a:bodyPr/>
                    <a:lstStyle/>
                    <a:p>
                      <a:pPr algn="ctr"/>
                      <a:r>
                        <a:rPr lang="es-ES" sz="1200" dirty="0" smtClean="0">
                          <a:latin typeface="Arial" panose="020B0604020202020204" pitchFamily="34" charset="0"/>
                          <a:cs typeface="Arial" panose="020B0604020202020204" pitchFamily="34" charset="0"/>
                        </a:rPr>
                        <a:t>1 </a:t>
                      </a:r>
                      <a:r>
                        <a:rPr lang="es-ES" sz="1200" dirty="0" err="1" smtClean="0">
                          <a:latin typeface="Arial" panose="020B0604020202020204" pitchFamily="34" charset="0"/>
                          <a:cs typeface="Arial" panose="020B0604020202020204" pitchFamily="34" charset="0"/>
                        </a:rPr>
                        <a:t>er</a:t>
                      </a:r>
                      <a:r>
                        <a:rPr lang="es-ES" sz="1200" dirty="0" smtClean="0">
                          <a:latin typeface="Arial" panose="020B0604020202020204" pitchFamily="34" charset="0"/>
                          <a:cs typeface="Arial" panose="020B0604020202020204" pitchFamily="34" charset="0"/>
                        </a:rPr>
                        <a:t> Comité </a:t>
                      </a:r>
                    </a:p>
                    <a:p>
                      <a:pPr algn="ctr"/>
                      <a:r>
                        <a:rPr lang="es-ES" sz="1200" dirty="0" smtClean="0">
                          <a:latin typeface="Arial" panose="020B0604020202020204" pitchFamily="34" charset="0"/>
                          <a:cs typeface="Arial" panose="020B0604020202020204" pitchFamily="34" charset="0"/>
                        </a:rPr>
                        <a:t>2014-2020</a:t>
                      </a:r>
                      <a:endParaRPr lang="en-GB" sz="1200" dirty="0">
                        <a:latin typeface="Arial" panose="020B0604020202020204" pitchFamily="34" charset="0"/>
                        <a:cs typeface="Arial" panose="020B0604020202020204" pitchFamily="34" charset="0"/>
                      </a:endParaRPr>
                    </a:p>
                  </a:txBody>
                  <a:tcPr/>
                </a:tc>
              </a:tr>
              <a:tr h="370840">
                <a:tc>
                  <a:txBody>
                    <a:bodyPr/>
                    <a:lstStyle/>
                    <a:p>
                      <a:pPr algn="ctr"/>
                      <a:r>
                        <a:rPr lang="en-GB" sz="1100" b="1" dirty="0" smtClean="0">
                          <a:latin typeface="Arial" panose="020B0604020202020204" pitchFamily="34" charset="0"/>
                          <a:cs typeface="Arial" panose="020B0604020202020204" pitchFamily="34" charset="0"/>
                        </a:rPr>
                        <a:t>12/02/2015</a:t>
                      </a:r>
                      <a:endParaRPr lang="en-GB" sz="1100" b="1" dirty="0">
                        <a:latin typeface="Arial" panose="020B0604020202020204" pitchFamily="34" charset="0"/>
                        <a:cs typeface="Arial" panose="020B0604020202020204" pitchFamily="34" charset="0"/>
                      </a:endParaRPr>
                    </a:p>
                  </a:txBody>
                  <a:tcPr/>
                </a:tc>
                <a:tc>
                  <a:txBody>
                    <a:bodyPr/>
                    <a:lstStyle/>
                    <a:p>
                      <a:pPr algn="ctr"/>
                      <a:r>
                        <a:rPr lang="en-GB" sz="1100" b="1" dirty="0" smtClean="0">
                          <a:latin typeface="Arial" panose="020B0604020202020204" pitchFamily="34" charset="0"/>
                          <a:cs typeface="Arial" panose="020B0604020202020204" pitchFamily="34" charset="0"/>
                        </a:rPr>
                        <a:t>23</a:t>
                      </a:r>
                      <a:r>
                        <a:rPr lang="en-GB" sz="1100" b="1" baseline="0" dirty="0" smtClean="0">
                          <a:latin typeface="Arial" panose="020B0604020202020204" pitchFamily="34" charset="0"/>
                          <a:cs typeface="Arial" panose="020B0604020202020204" pitchFamily="34" charset="0"/>
                        </a:rPr>
                        <a:t> de </a:t>
                      </a:r>
                      <a:r>
                        <a:rPr lang="en-GB" sz="1100" b="1" baseline="0" dirty="0" err="1" smtClean="0">
                          <a:latin typeface="Arial" panose="020B0604020202020204" pitchFamily="34" charset="0"/>
                          <a:cs typeface="Arial" panose="020B0604020202020204" pitchFamily="34" charset="0"/>
                        </a:rPr>
                        <a:t>septiembre</a:t>
                      </a:r>
                      <a:r>
                        <a:rPr lang="en-GB" sz="1100" b="1" baseline="0" dirty="0" smtClean="0">
                          <a:latin typeface="Arial" panose="020B0604020202020204" pitchFamily="34" charset="0"/>
                          <a:cs typeface="Arial" panose="020B0604020202020204" pitchFamily="34" charset="0"/>
                        </a:rPr>
                        <a:t>.</a:t>
                      </a:r>
                    </a:p>
                    <a:p>
                      <a:pPr algn="ctr"/>
                      <a:r>
                        <a:rPr lang="en-GB" sz="1100" b="1" dirty="0" err="1" smtClean="0">
                          <a:latin typeface="Arial" panose="020B0604020202020204" pitchFamily="34" charset="0"/>
                          <a:cs typeface="Arial" panose="020B0604020202020204" pitchFamily="34" charset="0"/>
                        </a:rPr>
                        <a:t>Alentejo</a:t>
                      </a:r>
                      <a:r>
                        <a:rPr lang="en-GB" sz="1100" b="1" dirty="0" smtClean="0">
                          <a:latin typeface="Arial" panose="020B0604020202020204" pitchFamily="34" charset="0"/>
                          <a:cs typeface="Arial" panose="020B0604020202020204" pitchFamily="34" charset="0"/>
                        </a:rPr>
                        <a:t> (Portugal)</a:t>
                      </a:r>
                      <a:endParaRPr lang="en-GB" sz="1100" b="1" dirty="0">
                        <a:latin typeface="Arial" panose="020B0604020202020204" pitchFamily="34" charset="0"/>
                        <a:cs typeface="Arial" panose="020B0604020202020204" pitchFamily="34" charset="0"/>
                      </a:endParaRPr>
                    </a:p>
                  </a:txBody>
                  <a:tcPr/>
                </a:tc>
                <a:tc>
                  <a:txBody>
                    <a:bodyPr/>
                    <a:lstStyle/>
                    <a:p>
                      <a:pPr algn="l"/>
                      <a:r>
                        <a:rPr lang="es-ES" sz="1100" b="1" dirty="0" smtClean="0">
                          <a:latin typeface="Arial" panose="020B0604020202020204" pitchFamily="34" charset="0"/>
                          <a:cs typeface="Arial" panose="020B0604020202020204" pitchFamily="34" charset="0"/>
                        </a:rPr>
                        <a:t>Convocatoria</a:t>
                      </a:r>
                      <a:r>
                        <a:rPr lang="es-ES" sz="1100" b="1" baseline="0" dirty="0" smtClean="0">
                          <a:latin typeface="Arial" panose="020B0604020202020204" pitchFamily="34" charset="0"/>
                          <a:cs typeface="Arial" panose="020B0604020202020204" pitchFamily="34" charset="0"/>
                        </a:rPr>
                        <a:t> en una fase. </a:t>
                      </a:r>
                      <a:endParaRPr lang="en-GB" sz="1100" b="1" dirty="0" smtClean="0">
                        <a:latin typeface="Arial" panose="020B0604020202020204" pitchFamily="34" charset="0"/>
                        <a:cs typeface="Arial" panose="020B0604020202020204" pitchFamily="34" charset="0"/>
                      </a:endParaRPr>
                    </a:p>
                    <a:p>
                      <a:pPr algn="l"/>
                      <a:r>
                        <a:rPr lang="en-GB" sz="1100" b="1" dirty="0" smtClean="0">
                          <a:latin typeface="Arial" panose="020B0604020202020204" pitchFamily="34" charset="0"/>
                          <a:cs typeface="Arial" panose="020B0604020202020204" pitchFamily="34" charset="0"/>
                        </a:rPr>
                        <a:t>30 de </a:t>
                      </a:r>
                      <a:r>
                        <a:rPr lang="en-GB" sz="1100" b="1" dirty="0" err="1" smtClean="0">
                          <a:latin typeface="Arial" panose="020B0604020202020204" pitchFamily="34" charset="0"/>
                          <a:cs typeface="Arial" panose="020B0604020202020204" pitchFamily="34" charset="0"/>
                        </a:rPr>
                        <a:t>Octubre</a:t>
                      </a:r>
                      <a:endParaRPr lang="en-GB" sz="1100" b="1" dirty="0">
                        <a:latin typeface="Arial" panose="020B0604020202020204" pitchFamily="34" charset="0"/>
                        <a:cs typeface="Arial" panose="020B0604020202020204" pitchFamily="34" charset="0"/>
                      </a:endParaRPr>
                    </a:p>
                  </a:txBody>
                  <a:tcPr/>
                </a:tc>
                <a:tc>
                  <a:txBody>
                    <a:bodyPr/>
                    <a:lstStyle/>
                    <a:p>
                      <a:pPr algn="l"/>
                      <a:r>
                        <a:rPr lang="en-GB" sz="1100" b="1" baseline="0" dirty="0" smtClean="0">
                          <a:latin typeface="Arial" panose="020B0604020202020204" pitchFamily="34" charset="0"/>
                          <a:cs typeface="Arial" panose="020B0604020202020204" pitchFamily="34" charset="0"/>
                        </a:rPr>
                        <a:t>El 70% de la </a:t>
                      </a:r>
                      <a:r>
                        <a:rPr lang="en-GB" sz="1100" b="1" baseline="0" dirty="0" err="1" smtClean="0">
                          <a:latin typeface="Arial" panose="020B0604020202020204" pitchFamily="34" charset="0"/>
                          <a:cs typeface="Arial" panose="020B0604020202020204" pitchFamily="34" charset="0"/>
                        </a:rPr>
                        <a:t>dotación</a:t>
                      </a:r>
                      <a:r>
                        <a:rPr lang="en-GB" sz="1100" b="1" baseline="0" dirty="0" smtClean="0">
                          <a:latin typeface="Arial" panose="020B0604020202020204" pitchFamily="34" charset="0"/>
                          <a:cs typeface="Arial" panose="020B0604020202020204" pitchFamily="34" charset="0"/>
                        </a:rPr>
                        <a:t> del P.O. </a:t>
                      </a:r>
                      <a:endParaRPr lang="en-GB" sz="1100" b="1" dirty="0">
                        <a:latin typeface="Arial" panose="020B0604020202020204" pitchFamily="34" charset="0"/>
                        <a:cs typeface="Arial" panose="020B0604020202020204" pitchFamily="34" charset="0"/>
                      </a:endParaRPr>
                    </a:p>
                  </a:txBody>
                  <a:tcPr/>
                </a:tc>
                <a:tc>
                  <a:txBody>
                    <a:bodyPr/>
                    <a:lstStyle/>
                    <a:p>
                      <a:pPr algn="ctr"/>
                      <a:endParaRPr lang="es-ES" sz="1100" b="1" dirty="0" smtClean="0">
                        <a:latin typeface="Arial" panose="020B0604020202020204" pitchFamily="34" charset="0"/>
                        <a:cs typeface="Arial" panose="020B0604020202020204" pitchFamily="34" charset="0"/>
                      </a:endParaRPr>
                    </a:p>
                    <a:p>
                      <a:pPr algn="ctr"/>
                      <a:r>
                        <a:rPr lang="es-ES" sz="1100" b="1" dirty="0" smtClean="0">
                          <a:latin typeface="Arial" panose="020B0604020202020204" pitchFamily="34" charset="0"/>
                          <a:cs typeface="Arial" panose="020B0604020202020204" pitchFamily="34" charset="0"/>
                        </a:rPr>
                        <a:t>7 de mayo 2015</a:t>
                      </a:r>
                      <a:endParaRPr lang="en-GB" sz="1100" b="1" dirty="0">
                        <a:latin typeface="Arial" panose="020B0604020202020204" pitchFamily="34" charset="0"/>
                        <a:cs typeface="Arial" panose="020B0604020202020204" pitchFamily="34" charset="0"/>
                      </a:endParaRPr>
                    </a:p>
                  </a:txBody>
                  <a:tcPr/>
                </a:tc>
              </a:tr>
            </a:tbl>
          </a:graphicData>
        </a:graphic>
      </p:graphicFrame>
      <p:sp>
        <p:nvSpPr>
          <p:cNvPr id="12" name="11 CuadroTexto"/>
          <p:cNvSpPr txBox="1"/>
          <p:nvPr/>
        </p:nvSpPr>
        <p:spPr>
          <a:xfrm>
            <a:off x="2987824" y="2507410"/>
            <a:ext cx="6160495" cy="2308324"/>
          </a:xfrm>
          <a:prstGeom prst="rect">
            <a:avLst/>
          </a:prstGeom>
          <a:noFill/>
          <a:ln>
            <a:solidFill>
              <a:srgbClr val="04617B">
                <a:lumMod val="60000"/>
                <a:lumOff val="40000"/>
              </a:srgbClr>
            </a:solidFill>
          </a:ln>
        </p:spPr>
        <p:txBody>
          <a:bodyPr wrap="square" rtlCol="0">
            <a:spAutoFit/>
          </a:bodyPr>
          <a:lstStyle/>
          <a:p>
            <a:pPr>
              <a:defRPr/>
            </a:pPr>
            <a:r>
              <a:rPr lang="es-ES" kern="0" dirty="0">
                <a:solidFill>
                  <a:prstClr val="black"/>
                </a:solidFill>
                <a:latin typeface="Arial Narrow" panose="020B0606020202030204" pitchFamily="34" charset="0"/>
              </a:rPr>
              <a:t>El POCTEP 2014-2020 actúa en cinco grandes ámbitos :</a:t>
            </a:r>
          </a:p>
          <a:p>
            <a:pPr marL="285750" indent="-285750">
              <a:buFont typeface="Arial" panose="020B0604020202020204" pitchFamily="34" charset="0"/>
              <a:buChar char="•"/>
              <a:defRPr/>
            </a:pPr>
            <a:r>
              <a:rPr lang="es-ES" kern="0" dirty="0">
                <a:solidFill>
                  <a:prstClr val="black"/>
                </a:solidFill>
                <a:latin typeface="Arial Narrow" panose="020B0606020202030204" pitchFamily="34" charset="0"/>
              </a:rPr>
              <a:t>Potenciar la investigación, el desarrollo tecnológico y la innovación.</a:t>
            </a:r>
          </a:p>
          <a:p>
            <a:pPr marL="285750" indent="-285750">
              <a:buFont typeface="Arial" panose="020B0604020202020204" pitchFamily="34" charset="0"/>
              <a:buChar char="•"/>
              <a:defRPr/>
            </a:pPr>
            <a:r>
              <a:rPr lang="es-ES" kern="0" dirty="0">
                <a:solidFill>
                  <a:prstClr val="black"/>
                </a:solidFill>
                <a:latin typeface="Arial Narrow" panose="020B0606020202030204" pitchFamily="34" charset="0"/>
              </a:rPr>
              <a:t>Mejorar la competitividad de las pequeñas y medianas empresas.</a:t>
            </a:r>
          </a:p>
          <a:p>
            <a:pPr marL="285750" indent="-285750">
              <a:buFont typeface="Arial" panose="020B0604020202020204" pitchFamily="34" charset="0"/>
              <a:buChar char="•"/>
              <a:defRPr/>
            </a:pPr>
            <a:r>
              <a:rPr lang="es-ES" kern="0" dirty="0">
                <a:solidFill>
                  <a:prstClr val="black"/>
                </a:solidFill>
                <a:latin typeface="Arial Narrow" panose="020B0606020202030204" pitchFamily="34" charset="0"/>
              </a:rPr>
              <a:t>Promover la adaptación al cambio climático en todos los sectores.</a:t>
            </a:r>
          </a:p>
          <a:p>
            <a:pPr marL="285750" indent="-285750">
              <a:buFont typeface="Arial" panose="020B0604020202020204" pitchFamily="34" charset="0"/>
              <a:buChar char="•"/>
              <a:defRPr/>
            </a:pPr>
            <a:r>
              <a:rPr lang="es-ES" kern="0" dirty="0">
                <a:solidFill>
                  <a:prstClr val="black"/>
                </a:solidFill>
                <a:latin typeface="Arial Narrow" panose="020B0606020202030204" pitchFamily="34" charset="0"/>
              </a:rPr>
              <a:t>Proteger el medio ambiente y promover la eficiencia de los recursos.</a:t>
            </a:r>
          </a:p>
          <a:p>
            <a:pPr marL="285750" indent="-285750">
              <a:buFont typeface="Arial" panose="020B0604020202020204" pitchFamily="34" charset="0"/>
              <a:buChar char="•"/>
              <a:defRPr/>
            </a:pPr>
            <a:r>
              <a:rPr lang="es-ES" kern="0" dirty="0">
                <a:solidFill>
                  <a:prstClr val="black"/>
                </a:solidFill>
                <a:latin typeface="Arial Narrow" panose="020B0606020202030204" pitchFamily="34" charset="0"/>
              </a:rPr>
              <a:t>Mejora de la capacidad institucional y la eficiencia de la administración pública.</a:t>
            </a:r>
          </a:p>
        </p:txBody>
      </p:sp>
      <p:sp>
        <p:nvSpPr>
          <p:cNvPr id="13" name="12 CuadroTexto"/>
          <p:cNvSpPr txBox="1"/>
          <p:nvPr/>
        </p:nvSpPr>
        <p:spPr>
          <a:xfrm>
            <a:off x="0" y="5373216"/>
            <a:ext cx="2333919" cy="369332"/>
          </a:xfrm>
          <a:prstGeom prst="rect">
            <a:avLst/>
          </a:prstGeom>
          <a:noFill/>
          <a:ln>
            <a:solidFill>
              <a:srgbClr val="04617B">
                <a:lumMod val="60000"/>
                <a:lumOff val="40000"/>
              </a:srgbClr>
            </a:solidFill>
          </a:ln>
        </p:spPr>
        <p:txBody>
          <a:bodyPr wrap="square" rtlCol="0">
            <a:spAutoFit/>
          </a:bodyPr>
          <a:lstStyle/>
          <a:p>
            <a:pPr>
              <a:defRPr/>
            </a:pPr>
            <a:endParaRPr lang="es-ES" kern="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90998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3"/>
          <p:cNvSpPr>
            <a:spLocks noGrp="1"/>
          </p:cNvSpPr>
          <p:nvPr>
            <p:ph type="ctrTitle"/>
          </p:nvPr>
        </p:nvSpPr>
        <p:spPr bwMode="auto">
          <a:xfrm>
            <a:off x="2987824" y="1916832"/>
            <a:ext cx="2735659" cy="1871861"/>
          </a:xfrm>
          <a:solidFill>
            <a:schemeClr val="tx2">
              <a:lumMod val="20000"/>
              <a:lumOff val="80000"/>
            </a:schemeClr>
          </a:solidFill>
        </p:spPr>
        <p:txBody>
          <a:bodyPr vert="horz" wrap="square" lIns="91440" tIns="45720" rIns="91440" bIns="45720" numCol="1" anchor="t" anchorCtr="0" compatLnSpc="1">
            <a:prstTxWarp prst="textNoShape">
              <a:avLst/>
            </a:prstTxWarp>
          </a:bodyPr>
          <a:lstStyle/>
          <a:p>
            <a:r>
              <a:rPr lang="es-ES" dirty="0" smtClean="0"/>
              <a:t/>
            </a:r>
            <a:br>
              <a:rPr lang="es-ES" dirty="0" smtClean="0"/>
            </a:br>
            <a:r>
              <a:rPr lang="es-ES" dirty="0" smtClean="0"/>
              <a:t>  Cooperación Transnacional</a:t>
            </a:r>
          </a:p>
        </p:txBody>
      </p:sp>
      <p:pic>
        <p:nvPicPr>
          <p:cNvPr id="5" name="Picture 3"/>
          <p:cNvPicPr>
            <a:picLocks noChangeAspect="1" noChangeArrowheads="1"/>
          </p:cNvPicPr>
          <p:nvPr/>
        </p:nvPicPr>
        <p:blipFill>
          <a:blip r:embed="rId2"/>
          <a:srcRect/>
          <a:stretch>
            <a:fillRect/>
          </a:stretch>
        </p:blipFill>
        <p:spPr bwMode="auto">
          <a:xfrm>
            <a:off x="6664325" y="4970463"/>
            <a:ext cx="2466975" cy="1857375"/>
          </a:xfrm>
          <a:prstGeom prst="rect">
            <a:avLst/>
          </a:prstGeom>
          <a:noFill/>
          <a:ln w="9525">
            <a:noFill/>
            <a:miter lim="800000"/>
            <a:headEnd/>
            <a:tailEnd/>
          </a:ln>
        </p:spPr>
      </p:pic>
    </p:spTree>
    <p:extLst>
      <p:ext uri="{BB962C8B-B14F-4D97-AF65-F5344CB8AC3E}">
        <p14:creationId xmlns:p14="http://schemas.microsoft.com/office/powerpoint/2010/main" val="1117920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4844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17" name="5 Objeto"/>
          <p:cNvGraphicFramePr>
            <a:graphicFrameLocks noChangeAspect="1"/>
          </p:cNvGraphicFramePr>
          <p:nvPr/>
        </p:nvGraphicFramePr>
        <p:xfrm>
          <a:off x="8027988" y="25400"/>
          <a:ext cx="1116012" cy="758825"/>
        </p:xfrm>
        <a:graphic>
          <a:graphicData uri="http://schemas.openxmlformats.org/presentationml/2006/ole">
            <mc:AlternateContent xmlns:mc="http://schemas.openxmlformats.org/markup-compatibility/2006">
              <mc:Choice xmlns:v="urn:schemas-microsoft-com:vml" Requires="v">
                <p:oleObj spid="_x0000_s2055" r:id="rId5" imgW="2180952" imgH="1438095" progId="MSPhotoEd.3">
                  <p:embed/>
                </p:oleObj>
              </mc:Choice>
              <mc:Fallback>
                <p:oleObj r:id="rId5" imgW="2180952" imgH="1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5400"/>
                        <a:ext cx="11160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118" name="2 Conector recto"/>
          <p:cNvCxnSpPr>
            <a:cxnSpLocks noChangeShapeType="1"/>
          </p:cNvCxnSpPr>
          <p:nvPr/>
        </p:nvCxnSpPr>
        <p:spPr bwMode="auto">
          <a:xfrm>
            <a:off x="1331640" y="836712"/>
            <a:ext cx="712946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1 Rectángulo"/>
          <p:cNvSpPr/>
          <p:nvPr/>
        </p:nvSpPr>
        <p:spPr>
          <a:xfrm>
            <a:off x="2871202" y="-99392"/>
            <a:ext cx="4572000" cy="1200329"/>
          </a:xfrm>
          <a:prstGeom prst="rect">
            <a:avLst/>
          </a:prstGeom>
        </p:spPr>
        <p:txBody>
          <a:bodyPr>
            <a:spAutoFit/>
          </a:bodyPr>
          <a:lstStyle/>
          <a:p>
            <a:pPr>
              <a:defRPr/>
            </a:pPr>
            <a:endParaRPr lang="es-ES" b="1" kern="0" dirty="0">
              <a:solidFill>
                <a:srgbClr val="002776"/>
              </a:solidFill>
              <a:cs typeface="Arial" charset="0"/>
            </a:endParaRPr>
          </a:p>
          <a:p>
            <a:pPr>
              <a:defRPr/>
            </a:pPr>
            <a:r>
              <a:rPr lang="es-ES" b="1" kern="0" dirty="0">
                <a:solidFill>
                  <a:srgbClr val="002776"/>
                </a:solidFill>
                <a:cs typeface="Arial" charset="0"/>
              </a:rPr>
              <a:t>SUDOE. Interreg Programa de Cooperación Territorial del Espacio Sudoeste Europeo</a:t>
            </a:r>
          </a:p>
          <a:p>
            <a:pPr>
              <a:defRPr/>
            </a:pPr>
            <a:endParaRPr lang="es-ES" kern="0" dirty="0">
              <a:solidFill>
                <a:sysClr val="windowText" lastClr="000000"/>
              </a:solidFill>
              <a:cs typeface="Arial" charset="0"/>
            </a:endParaRPr>
          </a:p>
        </p:txBody>
      </p:sp>
      <p:sp>
        <p:nvSpPr>
          <p:cNvPr id="3" name="2 Rectángulo"/>
          <p:cNvSpPr/>
          <p:nvPr/>
        </p:nvSpPr>
        <p:spPr>
          <a:xfrm>
            <a:off x="3127967" y="1102098"/>
            <a:ext cx="2563522" cy="1128514"/>
          </a:xfrm>
          <a:prstGeom prst="rect">
            <a:avLst/>
          </a:prstGeom>
        </p:spPr>
        <p:txBody>
          <a:bodyPr wrap="none">
            <a:spAutoFit/>
          </a:bodyPr>
          <a:lstStyle/>
          <a:p>
            <a:pPr algn="just" fontAlgn="base">
              <a:spcBef>
                <a:spcPct val="0"/>
              </a:spcBef>
              <a:spcAft>
                <a:spcPts val="800"/>
              </a:spcAft>
              <a:defRPr/>
            </a:pPr>
            <a:r>
              <a:rPr lang="es-ES_tradnl" sz="1600" b="1" dirty="0">
                <a:solidFill>
                  <a:srgbClr val="000000"/>
                </a:solidFill>
                <a:latin typeface="Arial" charset="0"/>
                <a:cs typeface="Arial" charset="0"/>
              </a:rPr>
              <a:t>Autoridades (2014-2020</a:t>
            </a:r>
            <a:r>
              <a:rPr lang="es-ES_tradnl" b="1" dirty="0">
                <a:solidFill>
                  <a:srgbClr val="000000"/>
                </a:solidFill>
                <a:latin typeface="Arial" charset="0"/>
                <a:cs typeface="Arial" charset="0"/>
              </a:rPr>
              <a:t>)</a:t>
            </a:r>
          </a:p>
          <a:p>
            <a:pPr algn="just" fontAlgn="base">
              <a:spcBef>
                <a:spcPct val="0"/>
              </a:spcBef>
              <a:spcAft>
                <a:spcPts val="800"/>
              </a:spcAft>
              <a:defRPr/>
            </a:pPr>
            <a:endParaRPr lang="es-ES_tradnl" b="1" dirty="0">
              <a:solidFill>
                <a:srgbClr val="000000"/>
              </a:solidFill>
              <a:latin typeface="Arial" charset="0"/>
              <a:cs typeface="Arial" charset="0"/>
            </a:endParaRPr>
          </a:p>
          <a:p>
            <a:pPr algn="just" fontAlgn="base">
              <a:spcBef>
                <a:spcPct val="0"/>
              </a:spcBef>
              <a:spcAft>
                <a:spcPts val="800"/>
              </a:spcAft>
              <a:defRPr/>
            </a:pPr>
            <a:endParaRPr lang="es-ES" dirty="0">
              <a:solidFill>
                <a:srgbClr val="000000"/>
              </a:solidFill>
              <a:latin typeface="Arial" charset="0"/>
              <a:cs typeface="Arial" charset="0"/>
            </a:endParaRPr>
          </a:p>
        </p:txBody>
      </p:sp>
      <p:sp>
        <p:nvSpPr>
          <p:cNvPr id="11" name="8 Marcador de contenido"/>
          <p:cNvSpPr txBox="1">
            <a:spLocks/>
          </p:cNvSpPr>
          <p:nvPr/>
        </p:nvSpPr>
        <p:spPr bwMode="auto">
          <a:xfrm>
            <a:off x="2607868" y="573607"/>
            <a:ext cx="5345529" cy="5590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defTabSz="957263" rtl="0" eaLnBrk="0" fontAlgn="base" hangingPunct="0">
              <a:spcBef>
                <a:spcPts val="800"/>
              </a:spcBef>
              <a:spcAft>
                <a:spcPct val="0"/>
              </a:spcAft>
              <a:buFontTx/>
              <a:buNone/>
              <a:defRPr sz="2400" b="1">
                <a:solidFill>
                  <a:schemeClr val="accent2"/>
                </a:solidFill>
                <a:latin typeface="Arial" pitchFamily="34" charset="0"/>
                <a:ea typeface="+mn-ea"/>
                <a:cs typeface="Arial" pitchFamily="34" charset="0"/>
              </a:defRPr>
            </a:lvl1pPr>
            <a:lvl2pPr marL="742950" indent="-285750" algn="l" defTabSz="957263" rtl="0" eaLnBrk="0" fontAlgn="base" hangingPunct="0">
              <a:spcBef>
                <a:spcPts val="200"/>
              </a:spcBef>
              <a:spcAft>
                <a:spcPts val="600"/>
              </a:spcAft>
              <a:buChar char="–"/>
              <a:defRPr sz="1000">
                <a:solidFill>
                  <a:schemeClr val="tx1"/>
                </a:solidFill>
                <a:latin typeface="Arial" pitchFamily="34" charset="0"/>
                <a:cs typeface="Arial" pitchFamily="34" charset="0"/>
              </a:defRPr>
            </a:lvl2pPr>
            <a:lvl3pPr marL="1143000" indent="-1141413" algn="l" defTabSz="957263" rtl="0" eaLnBrk="0" fontAlgn="base" hangingPunct="0">
              <a:spcBef>
                <a:spcPts val="400"/>
              </a:spcBef>
              <a:spcAft>
                <a:spcPts val="200"/>
              </a:spcAft>
              <a:buChar char="•"/>
              <a:defRPr sz="1000" b="1">
                <a:solidFill>
                  <a:schemeClr val="tx1"/>
                </a:solidFill>
                <a:latin typeface="Arial" pitchFamily="34" charset="0"/>
                <a:cs typeface="Arial" pitchFamily="34" charset="0"/>
              </a:defRPr>
            </a:lvl3pPr>
            <a:lvl4pPr marL="88900" indent="-88900" algn="l" defTabSz="957263" rtl="0" eaLnBrk="0" fontAlgn="base" hangingPunct="0">
              <a:spcBef>
                <a:spcPct val="0"/>
              </a:spcBef>
              <a:spcAft>
                <a:spcPts val="200"/>
              </a:spcAft>
              <a:buFont typeface="Arial" charset="0"/>
              <a:buChar char="•"/>
              <a:defRPr sz="1000">
                <a:solidFill>
                  <a:schemeClr val="tx1"/>
                </a:solidFill>
                <a:latin typeface="Arial" pitchFamily="34" charset="0"/>
                <a:cs typeface="Arial" pitchFamily="34" charset="0"/>
              </a:defRPr>
            </a:lvl4pPr>
            <a:lvl5pPr marL="180975" indent="-95250" algn="l" defTabSz="957263" rtl="0" eaLnBrk="0" fontAlgn="base" hangingPunct="0">
              <a:spcBef>
                <a:spcPct val="0"/>
              </a:spcBef>
              <a:spcAft>
                <a:spcPts val="200"/>
              </a:spcAft>
              <a:buFont typeface="Arial" charset="0"/>
              <a:buChar char="‒"/>
              <a:defRPr sz="900">
                <a:solidFill>
                  <a:schemeClr val="tx1"/>
                </a:solidFill>
                <a:latin typeface="Arial" pitchFamily="34" charset="0"/>
                <a:cs typeface="Arial" pitchFamily="34" charset="0"/>
              </a:defRPr>
            </a:lvl5pPr>
            <a:lvl6pPr marL="1676471" indent="-195345" algn="l" defTabSz="957776" rtl="0" fontAlgn="base">
              <a:spcBef>
                <a:spcPct val="0"/>
              </a:spcBef>
              <a:spcAft>
                <a:spcPct val="0"/>
              </a:spcAft>
              <a:tabLst>
                <a:tab pos="5987190" algn="l"/>
              </a:tabLst>
              <a:defRPr sz="1300">
                <a:solidFill>
                  <a:schemeClr val="tx1"/>
                </a:solidFill>
                <a:latin typeface="Arial" charset="0"/>
              </a:defRPr>
            </a:lvl6pPr>
            <a:lvl7pPr marL="2096318" indent="-195345" algn="l" defTabSz="957776" rtl="0" fontAlgn="base">
              <a:spcBef>
                <a:spcPct val="0"/>
              </a:spcBef>
              <a:spcAft>
                <a:spcPct val="0"/>
              </a:spcAft>
              <a:tabLst>
                <a:tab pos="5987190" algn="l"/>
              </a:tabLst>
              <a:defRPr sz="1300">
                <a:solidFill>
                  <a:schemeClr val="tx1"/>
                </a:solidFill>
                <a:latin typeface="Arial" charset="0"/>
              </a:defRPr>
            </a:lvl7pPr>
            <a:lvl8pPr marL="2516165" indent="-195345" algn="l" defTabSz="957776" rtl="0" fontAlgn="base">
              <a:spcBef>
                <a:spcPct val="0"/>
              </a:spcBef>
              <a:spcAft>
                <a:spcPct val="0"/>
              </a:spcAft>
              <a:tabLst>
                <a:tab pos="5987190" algn="l"/>
              </a:tabLst>
              <a:defRPr sz="1300">
                <a:solidFill>
                  <a:schemeClr val="tx1"/>
                </a:solidFill>
                <a:latin typeface="Arial" charset="0"/>
              </a:defRPr>
            </a:lvl8pPr>
            <a:lvl9pPr marL="2936012" indent="-195345" algn="l" defTabSz="957776" rtl="0" fontAlgn="base">
              <a:spcBef>
                <a:spcPct val="0"/>
              </a:spcBef>
              <a:spcAft>
                <a:spcPct val="0"/>
              </a:spcAft>
              <a:tabLst>
                <a:tab pos="5987190" algn="l"/>
              </a:tabLst>
              <a:defRPr sz="1300">
                <a:solidFill>
                  <a:schemeClr val="tx1"/>
                </a:solidFill>
                <a:latin typeface="Arial" charset="0"/>
              </a:defRPr>
            </a:lvl9pPr>
          </a:lstStyle>
          <a:p>
            <a:pPr marL="285750" indent="-285750" algn="l">
              <a:buFont typeface="Wingdings" panose="05000000000000000000" pitchFamily="2" charset="2"/>
              <a:buChar char="§"/>
            </a:pPr>
            <a:endParaRPr lang="es-ES" sz="1400" dirty="0" smtClean="0">
              <a:solidFill>
                <a:srgbClr val="000000"/>
              </a:solidFill>
            </a:endParaRPr>
          </a:p>
          <a:p>
            <a:pPr marL="285750" indent="-285750" algn="l">
              <a:buFont typeface="Wingdings" panose="05000000000000000000" pitchFamily="2" charset="2"/>
              <a:buChar char="§"/>
            </a:pPr>
            <a:r>
              <a:rPr lang="es-ES" sz="1400" dirty="0" smtClean="0">
                <a:solidFill>
                  <a:srgbClr val="000000"/>
                </a:solidFill>
              </a:rPr>
              <a:t>Dotación financiera del Programa: 106.810.523 euros</a:t>
            </a:r>
          </a:p>
          <a:p>
            <a:pPr algn="l"/>
            <a:endParaRPr lang="es-ES" sz="1400" dirty="0" smtClean="0">
              <a:solidFill>
                <a:srgbClr val="000000"/>
              </a:solidFill>
            </a:endParaRPr>
          </a:p>
          <a:p>
            <a:pPr algn="l"/>
            <a:endParaRPr lang="es-ES" sz="1400" b="0" dirty="0">
              <a:solidFill>
                <a:srgbClr val="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4204222242"/>
              </p:ext>
            </p:extLst>
          </p:nvPr>
        </p:nvGraphicFramePr>
        <p:xfrm>
          <a:off x="2696813" y="1449108"/>
          <a:ext cx="5256584" cy="1316305"/>
        </p:xfrm>
        <a:graphic>
          <a:graphicData uri="http://schemas.openxmlformats.org/drawingml/2006/table">
            <a:tbl>
              <a:tblPr firstRow="1" bandRow="1">
                <a:tableStyleId>{5C22544A-7EE6-4342-B048-85BDC9FD1C3A}</a:tableStyleId>
              </a:tblPr>
              <a:tblGrid>
                <a:gridCol w="1218377"/>
                <a:gridCol w="1171153"/>
                <a:gridCol w="1554467"/>
                <a:gridCol w="1312587"/>
              </a:tblGrid>
              <a:tr h="504055">
                <a:tc>
                  <a:txBody>
                    <a:bodyPr/>
                    <a:lstStyle/>
                    <a:p>
                      <a:r>
                        <a:rPr lang="es-ES" sz="1400" dirty="0" smtClean="0"/>
                        <a:t>Gestión</a:t>
                      </a:r>
                      <a:endParaRPr lang="es-ES" sz="1400" dirty="0"/>
                    </a:p>
                  </a:txBody>
                  <a:tcPr anchor="ctr" anchorCtr="1"/>
                </a:tc>
                <a:tc>
                  <a:txBody>
                    <a:bodyPr/>
                    <a:lstStyle/>
                    <a:p>
                      <a:r>
                        <a:rPr lang="es-ES" sz="1400" dirty="0" smtClean="0"/>
                        <a:t>STC</a:t>
                      </a:r>
                      <a:endParaRPr lang="es-ES" sz="1400" dirty="0"/>
                    </a:p>
                  </a:txBody>
                  <a:tcPr anchor="ctr" anchorCtr="1"/>
                </a:tc>
                <a:tc>
                  <a:txBody>
                    <a:bodyPr/>
                    <a:lstStyle/>
                    <a:p>
                      <a:r>
                        <a:rPr lang="es-ES" sz="1400" dirty="0" smtClean="0"/>
                        <a:t>Certificación</a:t>
                      </a:r>
                      <a:endParaRPr lang="es-ES" sz="1400" dirty="0"/>
                    </a:p>
                  </a:txBody>
                  <a:tcPr anchor="ctr" anchorCtr="1"/>
                </a:tc>
                <a:tc>
                  <a:txBody>
                    <a:bodyPr/>
                    <a:lstStyle/>
                    <a:p>
                      <a:r>
                        <a:rPr lang="es-ES" sz="1400" dirty="0" smtClean="0"/>
                        <a:t>Auditoria</a:t>
                      </a:r>
                      <a:endParaRPr lang="es-ES" sz="1400" dirty="0"/>
                    </a:p>
                  </a:txBody>
                  <a:tcPr anchor="ctr" anchorCtr="1"/>
                </a:tc>
              </a:tr>
              <a:tr h="8122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noProof="0" dirty="0" smtClean="0"/>
                        <a:t>Gobierno</a:t>
                      </a:r>
                      <a:r>
                        <a:rPr lang="es-ES" sz="1400" kern="1200" baseline="0" noProof="0" dirty="0" smtClean="0"/>
                        <a:t> de Cantabria </a:t>
                      </a:r>
                      <a:endParaRPr lang="es-ES" sz="1400" kern="1200" noProof="0" dirty="0" smtClean="0">
                        <a:solidFill>
                          <a:schemeClr val="dk1"/>
                        </a:solidFill>
                        <a:latin typeface="+mn-lt"/>
                        <a:ea typeface="+mn-ea"/>
                        <a:cs typeface="+mn-cs"/>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latin typeface="+mn-lt"/>
                          <a:ea typeface="+mn-ea"/>
                          <a:cs typeface="+mn-cs"/>
                        </a:rPr>
                        <a:t>Santander</a:t>
                      </a:r>
                      <a:endParaRPr lang="es-ES" sz="1400" kern="1200" dirty="0">
                        <a:solidFill>
                          <a:schemeClr val="dk1"/>
                        </a:solidFill>
                        <a:latin typeface="+mn-lt"/>
                        <a:ea typeface="+mn-ea"/>
                        <a:cs typeface="+mn-cs"/>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latin typeface="+mn-lt"/>
                          <a:ea typeface="+mn-ea"/>
                          <a:cs typeface="+mn-cs"/>
                        </a:rPr>
                        <a:t>SG Certificación  y Pagos        MINHAP</a:t>
                      </a:r>
                      <a:endParaRPr lang="es-ES" sz="1400" kern="1200" dirty="0">
                        <a:solidFill>
                          <a:schemeClr val="dk1"/>
                        </a:solidFill>
                        <a:latin typeface="+mn-lt"/>
                        <a:ea typeface="+mn-ea"/>
                        <a:cs typeface="+mn-cs"/>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t>IGAE</a:t>
                      </a:r>
                      <a:endParaRPr lang="es-ES" sz="1400" kern="1200" dirty="0">
                        <a:solidFill>
                          <a:schemeClr val="dk1"/>
                        </a:solidFill>
                        <a:latin typeface="+mn-lt"/>
                        <a:ea typeface="+mn-ea"/>
                        <a:cs typeface="+mn-cs"/>
                      </a:endParaRPr>
                    </a:p>
                  </a:txBody>
                  <a:tcPr anchor="ctr" anchorCtr="1"/>
                </a:tc>
              </a:tr>
            </a:tbl>
          </a:graphicData>
        </a:graphic>
      </p:graphicFrame>
      <p:pic>
        <p:nvPicPr>
          <p:cNvPr id="10" name="Picture 5" descr="C:\Users\KG000380\AppData\Local\Microsoft\Windows\Temporary Internet Files\Content.Outlook\BUUPP8V6\south_west_europe.jpg"/>
          <p:cNvPicPr>
            <a:picLocks noChangeAspect="1" noChangeArrowheads="1"/>
          </p:cNvPicPr>
          <p:nvPr/>
        </p:nvPicPr>
        <p:blipFill>
          <a:blip r:embed="rId7"/>
          <a:srcRect/>
          <a:stretch>
            <a:fillRect/>
          </a:stretch>
        </p:blipFill>
        <p:spPr bwMode="auto">
          <a:xfrm>
            <a:off x="107504" y="1484313"/>
            <a:ext cx="1835142" cy="2143739"/>
          </a:xfrm>
          <a:prstGeom prst="rect">
            <a:avLst/>
          </a:prstGeom>
          <a:noFill/>
          <a:ln w="9525">
            <a:noFill/>
            <a:miter lim="800000"/>
            <a:headEnd/>
            <a:tailEnd/>
          </a:ln>
        </p:spPr>
      </p:pic>
      <p:graphicFrame>
        <p:nvGraphicFramePr>
          <p:cNvPr id="13" name="12 Tabla"/>
          <p:cNvGraphicFramePr>
            <a:graphicFrameLocks noGrp="1"/>
          </p:cNvGraphicFramePr>
          <p:nvPr>
            <p:extLst>
              <p:ext uri="{D42A27DB-BD31-4B8C-83A1-F6EECF244321}">
                <p14:modId xmlns:p14="http://schemas.microsoft.com/office/powerpoint/2010/main" val="2956774796"/>
              </p:ext>
            </p:extLst>
          </p:nvPr>
        </p:nvGraphicFramePr>
        <p:xfrm>
          <a:off x="2635180" y="5157192"/>
          <a:ext cx="6096000" cy="12344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640080">
                <a:tc>
                  <a:txBody>
                    <a:bodyPr/>
                    <a:lstStyle/>
                    <a:p>
                      <a:pPr algn="ctr"/>
                      <a:r>
                        <a:rPr lang="es-ES" sz="1100" dirty="0" smtClean="0">
                          <a:latin typeface="Arial" panose="020B0604020202020204" pitchFamily="34" charset="0"/>
                          <a:cs typeface="Arial" panose="020B0604020202020204" pitchFamily="34" charset="0"/>
                        </a:rPr>
                        <a:t>Fecha aprobación P.O</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Seminario</a:t>
                      </a:r>
                      <a:r>
                        <a:rPr lang="es-ES" sz="1100" baseline="0" dirty="0" smtClean="0">
                          <a:latin typeface="Arial" panose="020B0604020202020204" pitchFamily="34" charset="0"/>
                          <a:cs typeface="Arial" panose="020B0604020202020204" pitchFamily="34" charset="0"/>
                        </a:rPr>
                        <a:t> lanzamiento, lugar</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Fecha apertura convocatoria</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Dotación financiera (%)</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1 </a:t>
                      </a:r>
                      <a:r>
                        <a:rPr lang="es-ES" sz="1100" dirty="0" err="1" smtClean="0">
                          <a:latin typeface="Arial" panose="020B0604020202020204" pitchFamily="34" charset="0"/>
                          <a:cs typeface="Arial" panose="020B0604020202020204" pitchFamily="34" charset="0"/>
                        </a:rPr>
                        <a:t>er</a:t>
                      </a:r>
                      <a:r>
                        <a:rPr lang="es-ES" sz="1100" dirty="0" smtClean="0">
                          <a:latin typeface="Arial" panose="020B0604020202020204" pitchFamily="34" charset="0"/>
                          <a:cs typeface="Arial" panose="020B0604020202020204" pitchFamily="34" charset="0"/>
                        </a:rPr>
                        <a:t> Comité </a:t>
                      </a:r>
                    </a:p>
                    <a:p>
                      <a:pPr algn="ctr"/>
                      <a:r>
                        <a:rPr lang="es-ES" sz="1100" dirty="0" smtClean="0">
                          <a:latin typeface="Arial" panose="020B0604020202020204" pitchFamily="34" charset="0"/>
                          <a:cs typeface="Arial" panose="020B0604020202020204" pitchFamily="34" charset="0"/>
                        </a:rPr>
                        <a:t>2014-2020</a:t>
                      </a:r>
                      <a:endParaRPr lang="en-GB" sz="1100" dirty="0" smtClean="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txBody>
                  <a:tcPr/>
                </a:tc>
              </a:tr>
              <a:tr h="370840">
                <a:tc>
                  <a:txBody>
                    <a:bodyPr/>
                    <a:lstStyle/>
                    <a:p>
                      <a:pPr algn="ctr"/>
                      <a:r>
                        <a:rPr lang="en-GB" sz="1100" b="1" kern="1200" dirty="0" smtClean="0">
                          <a:solidFill>
                            <a:schemeClr val="tx1"/>
                          </a:solidFill>
                          <a:latin typeface="Arial" pitchFamily="34" charset="0"/>
                          <a:ea typeface="+mn-ea"/>
                          <a:cs typeface="Arial" pitchFamily="34" charset="0"/>
                        </a:rPr>
                        <a:t>18 </a:t>
                      </a:r>
                      <a:r>
                        <a:rPr lang="en-GB" sz="1100" b="1" kern="1200" dirty="0" err="1" smtClean="0">
                          <a:solidFill>
                            <a:schemeClr val="tx1"/>
                          </a:solidFill>
                          <a:latin typeface="Arial" pitchFamily="34" charset="0"/>
                          <a:ea typeface="+mn-ea"/>
                          <a:cs typeface="Arial" pitchFamily="34" charset="0"/>
                        </a:rPr>
                        <a:t>Junio</a:t>
                      </a:r>
                      <a:r>
                        <a:rPr lang="en-GB" sz="1100" b="1" kern="1200" dirty="0" smtClean="0">
                          <a:solidFill>
                            <a:schemeClr val="tx1"/>
                          </a:solidFill>
                          <a:latin typeface="Arial" pitchFamily="34" charset="0"/>
                          <a:ea typeface="+mn-ea"/>
                          <a:cs typeface="Arial" pitchFamily="34" charset="0"/>
                        </a:rPr>
                        <a:t> 2015</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n-GB" sz="1100" b="1" kern="1200" dirty="0" err="1" smtClean="0">
                          <a:solidFill>
                            <a:schemeClr val="tx1"/>
                          </a:solidFill>
                          <a:latin typeface="Arial" pitchFamily="34" charset="0"/>
                          <a:ea typeface="+mn-ea"/>
                          <a:cs typeface="Arial" pitchFamily="34" charset="0"/>
                        </a:rPr>
                        <a:t>Semanario</a:t>
                      </a:r>
                      <a:r>
                        <a:rPr lang="en-GB" sz="1100" b="1" kern="1200" baseline="0" dirty="0" smtClean="0">
                          <a:solidFill>
                            <a:schemeClr val="tx1"/>
                          </a:solidFill>
                          <a:latin typeface="Arial" pitchFamily="34" charset="0"/>
                          <a:ea typeface="+mn-ea"/>
                          <a:cs typeface="Arial" pitchFamily="34" charset="0"/>
                        </a:rPr>
                        <a:t> </a:t>
                      </a:r>
                      <a:r>
                        <a:rPr lang="en-GB" sz="1100" b="1" kern="1200" dirty="0" smtClean="0">
                          <a:solidFill>
                            <a:schemeClr val="tx1"/>
                          </a:solidFill>
                          <a:latin typeface="Arial" pitchFamily="34" charset="0"/>
                          <a:ea typeface="+mn-ea"/>
                          <a:cs typeface="Arial" pitchFamily="34" charset="0"/>
                        </a:rPr>
                        <a:t>7 y 8 de </a:t>
                      </a:r>
                      <a:r>
                        <a:rPr lang="en-GB" sz="1100" b="1" kern="1200" dirty="0" err="1" smtClean="0">
                          <a:solidFill>
                            <a:schemeClr val="tx1"/>
                          </a:solidFill>
                          <a:latin typeface="Arial" pitchFamily="34" charset="0"/>
                          <a:ea typeface="+mn-ea"/>
                          <a:cs typeface="Arial" pitchFamily="34" charset="0"/>
                        </a:rPr>
                        <a:t>octubre</a:t>
                      </a:r>
                      <a:r>
                        <a:rPr lang="en-GB" sz="1100" b="1" kern="1200" dirty="0" smtClean="0">
                          <a:solidFill>
                            <a:schemeClr val="tx1"/>
                          </a:solidFill>
                          <a:latin typeface="Arial" pitchFamily="34" charset="0"/>
                          <a:ea typeface="+mn-ea"/>
                          <a:cs typeface="Arial" pitchFamily="34" charset="0"/>
                        </a:rPr>
                        <a:t> Santander.</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n-GB" sz="1100" b="1" kern="1200" dirty="0" smtClean="0">
                          <a:solidFill>
                            <a:schemeClr val="tx1"/>
                          </a:solidFill>
                          <a:latin typeface="Arial" pitchFamily="34" charset="0"/>
                          <a:ea typeface="+mn-ea"/>
                          <a:cs typeface="Arial" pitchFamily="34" charset="0"/>
                        </a:rPr>
                        <a:t>21 </a:t>
                      </a:r>
                      <a:r>
                        <a:rPr lang="en-GB" sz="1100" b="1" kern="1200" dirty="0" err="1" smtClean="0">
                          <a:solidFill>
                            <a:schemeClr val="tx1"/>
                          </a:solidFill>
                          <a:latin typeface="Arial" pitchFamily="34" charset="0"/>
                          <a:ea typeface="+mn-ea"/>
                          <a:cs typeface="Arial" pitchFamily="34" charset="0"/>
                        </a:rPr>
                        <a:t>septiembre</a:t>
                      </a:r>
                      <a:r>
                        <a:rPr lang="en-GB" sz="1100" b="1" kern="1200" dirty="0" smtClean="0">
                          <a:solidFill>
                            <a:schemeClr val="tx1"/>
                          </a:solidFill>
                          <a:latin typeface="Arial" pitchFamily="34" charset="0"/>
                          <a:ea typeface="+mn-ea"/>
                          <a:cs typeface="Arial" pitchFamily="34" charset="0"/>
                        </a:rPr>
                        <a:t> 2015</a:t>
                      </a:r>
                      <a:r>
                        <a:rPr lang="en-GB" sz="1100" b="1" kern="1200" baseline="0" dirty="0" smtClean="0">
                          <a:solidFill>
                            <a:schemeClr val="tx1"/>
                          </a:solidFill>
                          <a:latin typeface="Arial" pitchFamily="34" charset="0"/>
                          <a:ea typeface="+mn-ea"/>
                          <a:cs typeface="Arial" pitchFamily="34" charset="0"/>
                        </a:rPr>
                        <a:t> hasta6 de </a:t>
                      </a:r>
                      <a:r>
                        <a:rPr lang="en-GB" sz="1100" b="1" kern="1200" baseline="0" dirty="0" err="1" smtClean="0">
                          <a:solidFill>
                            <a:schemeClr val="tx1"/>
                          </a:solidFill>
                          <a:latin typeface="Arial" pitchFamily="34" charset="0"/>
                          <a:ea typeface="+mn-ea"/>
                          <a:cs typeface="Arial" pitchFamily="34" charset="0"/>
                        </a:rPr>
                        <a:t>Noviembre</a:t>
                      </a:r>
                      <a:endParaRPr lang="en-GB" sz="1100" b="1" kern="1200" dirty="0">
                        <a:solidFill>
                          <a:schemeClr val="tx1"/>
                        </a:solidFill>
                        <a:latin typeface="Arial" pitchFamily="34" charset="0"/>
                        <a:ea typeface="+mn-ea"/>
                        <a:cs typeface="Arial" pitchFamily="34" charset="0"/>
                      </a:endParaRPr>
                    </a:p>
                  </a:txBody>
                  <a:tcPr/>
                </a:tc>
                <a:tc>
                  <a:txBody>
                    <a:bodyPr/>
                    <a:lstStyle/>
                    <a:p>
                      <a:pPr marL="0" marR="0" indent="0" algn="l" defTabSz="839694"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latin typeface="Arial" pitchFamily="34" charset="0"/>
                          <a:ea typeface="+mn-ea"/>
                          <a:cs typeface="Arial" pitchFamily="34" charset="0"/>
                        </a:rPr>
                        <a:t>40 M€  </a:t>
                      </a:r>
                      <a:r>
                        <a:rPr lang="en-GB" sz="1100" b="1" kern="1200" dirty="0" err="1" smtClean="0">
                          <a:solidFill>
                            <a:schemeClr val="tx1"/>
                          </a:solidFill>
                          <a:latin typeface="Arial" pitchFamily="34" charset="0"/>
                          <a:ea typeface="+mn-ea"/>
                          <a:cs typeface="Arial" pitchFamily="34" charset="0"/>
                        </a:rPr>
                        <a:t>Primera</a:t>
                      </a:r>
                      <a:r>
                        <a:rPr lang="en-GB" sz="1100" b="1" kern="1200" dirty="0" smtClean="0">
                          <a:solidFill>
                            <a:schemeClr val="tx1"/>
                          </a:solidFill>
                          <a:latin typeface="Arial" pitchFamily="34" charset="0"/>
                          <a:ea typeface="+mn-ea"/>
                          <a:cs typeface="Arial" pitchFamily="34" charset="0"/>
                        </a:rPr>
                        <a:t> </a:t>
                      </a:r>
                      <a:r>
                        <a:rPr lang="en-GB" sz="1100" b="1" kern="1200" dirty="0" err="1" smtClean="0">
                          <a:solidFill>
                            <a:schemeClr val="tx1"/>
                          </a:solidFill>
                          <a:latin typeface="Arial" pitchFamily="34" charset="0"/>
                          <a:ea typeface="+mn-ea"/>
                          <a:cs typeface="Arial" pitchFamily="34" charset="0"/>
                        </a:rPr>
                        <a:t>convocatoria</a:t>
                      </a:r>
                      <a:r>
                        <a:rPr lang="en-GB" sz="1100" b="1" kern="1200" dirty="0" smtClean="0">
                          <a:solidFill>
                            <a:schemeClr val="tx1"/>
                          </a:solidFill>
                          <a:latin typeface="Arial" pitchFamily="34" charset="0"/>
                          <a:ea typeface="+mn-ea"/>
                          <a:cs typeface="Arial" pitchFamily="34" charset="0"/>
                        </a:rPr>
                        <a:t> </a:t>
                      </a:r>
                      <a:r>
                        <a:rPr lang="en-GB" sz="1100" b="1" kern="1200" dirty="0" err="1" smtClean="0">
                          <a:solidFill>
                            <a:schemeClr val="tx1"/>
                          </a:solidFill>
                          <a:latin typeface="Arial" pitchFamily="34" charset="0"/>
                          <a:ea typeface="+mn-ea"/>
                          <a:cs typeface="Arial" pitchFamily="34" charset="0"/>
                        </a:rPr>
                        <a:t>en</a:t>
                      </a:r>
                      <a:r>
                        <a:rPr lang="en-GB" sz="1100" b="1" kern="1200" dirty="0" smtClean="0">
                          <a:solidFill>
                            <a:schemeClr val="tx1"/>
                          </a:solidFill>
                          <a:latin typeface="Arial" pitchFamily="34" charset="0"/>
                          <a:ea typeface="+mn-ea"/>
                          <a:cs typeface="Arial" pitchFamily="34" charset="0"/>
                        </a:rPr>
                        <a:t> dos </a:t>
                      </a:r>
                      <a:r>
                        <a:rPr lang="en-GB" sz="1100" b="1" kern="1200" dirty="0" err="1" smtClean="0">
                          <a:solidFill>
                            <a:schemeClr val="tx1"/>
                          </a:solidFill>
                          <a:latin typeface="Arial" pitchFamily="34" charset="0"/>
                          <a:ea typeface="+mn-ea"/>
                          <a:cs typeface="Arial" pitchFamily="34" charset="0"/>
                        </a:rPr>
                        <a:t>fases</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s-ES" sz="1100" b="1" kern="1200" dirty="0" smtClean="0">
                          <a:solidFill>
                            <a:schemeClr val="tx1"/>
                          </a:solidFill>
                          <a:latin typeface="Arial" pitchFamily="34" charset="0"/>
                          <a:ea typeface="+mn-ea"/>
                          <a:cs typeface="Arial" pitchFamily="34" charset="0"/>
                        </a:rPr>
                        <a:t>3 de septiembre 2015</a:t>
                      </a:r>
                      <a:endParaRPr lang="en-GB" sz="1100" b="1" kern="1200" dirty="0">
                        <a:solidFill>
                          <a:schemeClr val="tx1"/>
                        </a:solidFill>
                        <a:latin typeface="Arial" pitchFamily="34" charset="0"/>
                        <a:ea typeface="+mn-ea"/>
                        <a:cs typeface="Arial" pitchFamily="34" charset="0"/>
                      </a:endParaRPr>
                    </a:p>
                  </a:txBody>
                  <a:tcPr/>
                </a:tc>
              </a:tr>
            </a:tbl>
          </a:graphicData>
        </a:graphic>
      </p:graphicFrame>
      <p:sp>
        <p:nvSpPr>
          <p:cNvPr id="12" name="11 CuadroTexto"/>
          <p:cNvSpPr txBox="1"/>
          <p:nvPr/>
        </p:nvSpPr>
        <p:spPr>
          <a:xfrm>
            <a:off x="2987824" y="2924944"/>
            <a:ext cx="5904148" cy="1754326"/>
          </a:xfrm>
          <a:prstGeom prst="rect">
            <a:avLst/>
          </a:prstGeom>
          <a:noFill/>
          <a:ln>
            <a:solidFill>
              <a:srgbClr val="04617B">
                <a:lumMod val="60000"/>
                <a:lumOff val="40000"/>
              </a:srgbClr>
            </a:solidFill>
          </a:ln>
        </p:spPr>
        <p:txBody>
          <a:bodyPr wrap="square" rtlCol="0">
            <a:spAutoFit/>
          </a:bodyPr>
          <a:lstStyle/>
          <a:p>
            <a:pPr>
              <a:defRPr/>
            </a:pPr>
            <a:r>
              <a:rPr lang="es-ES" kern="0" dirty="0">
                <a:solidFill>
                  <a:prstClr val="black"/>
                </a:solidFill>
                <a:latin typeface="Arial Narrow" panose="020B0606020202030204" pitchFamily="34" charset="0"/>
              </a:rPr>
              <a:t>Su objetivo es contribuir al desarrollo de este espacio Sudoeste europeo con proyectos de cooperación transnacional en materia de:</a:t>
            </a:r>
          </a:p>
          <a:p>
            <a:pPr marL="285750" indent="-285750">
              <a:buFont typeface="Arial" panose="020B0604020202020204" pitchFamily="34" charset="0"/>
              <a:buChar char="•"/>
              <a:defRPr/>
            </a:pPr>
            <a:r>
              <a:rPr lang="es-ES" kern="0" dirty="0">
                <a:solidFill>
                  <a:prstClr val="black"/>
                </a:solidFill>
                <a:latin typeface="Arial Narrow" panose="020B0606020202030204" pitchFamily="34" charset="0"/>
              </a:rPr>
              <a:t>Innovación.</a:t>
            </a:r>
          </a:p>
          <a:p>
            <a:pPr marL="285750" indent="-285750">
              <a:buFont typeface="Arial" panose="020B0604020202020204" pitchFamily="34" charset="0"/>
              <a:buChar char="•"/>
              <a:defRPr/>
            </a:pPr>
            <a:r>
              <a:rPr lang="es-ES" kern="0" dirty="0">
                <a:solidFill>
                  <a:prstClr val="black"/>
                </a:solidFill>
                <a:latin typeface="Arial Narrow" panose="020B0606020202030204" pitchFamily="34" charset="0"/>
              </a:rPr>
              <a:t>Medioambiente.</a:t>
            </a:r>
          </a:p>
          <a:p>
            <a:pPr marL="285750" indent="-285750">
              <a:buFont typeface="Arial" panose="020B0604020202020204" pitchFamily="34" charset="0"/>
              <a:buChar char="•"/>
              <a:defRPr/>
            </a:pPr>
            <a:r>
              <a:rPr lang="es-ES" kern="0" dirty="0">
                <a:solidFill>
                  <a:prstClr val="black"/>
                </a:solidFill>
                <a:latin typeface="Arial Narrow" panose="020B0606020202030204" pitchFamily="34" charset="0"/>
              </a:rPr>
              <a:t>Nuevas Tecnologías de la Información.</a:t>
            </a:r>
          </a:p>
          <a:p>
            <a:pPr marL="285750" indent="-285750">
              <a:buFont typeface="Arial" panose="020B0604020202020204" pitchFamily="34" charset="0"/>
              <a:buChar char="•"/>
              <a:defRPr/>
            </a:pPr>
            <a:r>
              <a:rPr lang="es-ES" kern="0" dirty="0">
                <a:solidFill>
                  <a:prstClr val="black"/>
                </a:solidFill>
                <a:latin typeface="Arial Narrow" panose="020B0606020202030204" pitchFamily="34" charset="0"/>
              </a:rPr>
              <a:t>Desarrollo urbano sostenible</a:t>
            </a:r>
          </a:p>
        </p:txBody>
      </p:sp>
    </p:spTree>
    <p:extLst>
      <p:ext uri="{BB962C8B-B14F-4D97-AF65-F5344CB8AC3E}">
        <p14:creationId xmlns:p14="http://schemas.microsoft.com/office/powerpoint/2010/main" val="2528344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4844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17" name="5 Objeto"/>
          <p:cNvGraphicFramePr>
            <a:graphicFrameLocks noChangeAspect="1"/>
          </p:cNvGraphicFramePr>
          <p:nvPr/>
        </p:nvGraphicFramePr>
        <p:xfrm>
          <a:off x="8027988" y="25400"/>
          <a:ext cx="1116012" cy="758825"/>
        </p:xfrm>
        <a:graphic>
          <a:graphicData uri="http://schemas.openxmlformats.org/presentationml/2006/ole">
            <mc:AlternateContent xmlns:mc="http://schemas.openxmlformats.org/markup-compatibility/2006">
              <mc:Choice xmlns:v="urn:schemas-microsoft-com:vml" Requires="v">
                <p:oleObj spid="_x0000_s3079" r:id="rId5" imgW="2180952" imgH="1438095" progId="MSPhotoEd.3">
                  <p:embed/>
                </p:oleObj>
              </mc:Choice>
              <mc:Fallback>
                <p:oleObj r:id="rId5" imgW="2180952" imgH="1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5400"/>
                        <a:ext cx="11160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118" name="2 Conector recto"/>
          <p:cNvCxnSpPr>
            <a:cxnSpLocks noChangeShapeType="1"/>
          </p:cNvCxnSpPr>
          <p:nvPr/>
        </p:nvCxnSpPr>
        <p:spPr bwMode="auto">
          <a:xfrm>
            <a:off x="971550" y="1556792"/>
            <a:ext cx="712946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1 Rectángulo"/>
          <p:cNvSpPr/>
          <p:nvPr/>
        </p:nvSpPr>
        <p:spPr>
          <a:xfrm>
            <a:off x="2250281" y="476672"/>
            <a:ext cx="4572000" cy="1477328"/>
          </a:xfrm>
          <a:prstGeom prst="rect">
            <a:avLst/>
          </a:prstGeom>
        </p:spPr>
        <p:txBody>
          <a:bodyPr>
            <a:spAutoFit/>
          </a:bodyPr>
          <a:lstStyle/>
          <a:p>
            <a:pPr>
              <a:defRPr/>
            </a:pPr>
            <a:endParaRPr lang="es-ES" b="1" kern="0" dirty="0">
              <a:solidFill>
                <a:srgbClr val="002776"/>
              </a:solidFill>
              <a:cs typeface="Arial" charset="0"/>
            </a:endParaRPr>
          </a:p>
          <a:p>
            <a:pPr>
              <a:defRPr/>
            </a:pPr>
            <a:r>
              <a:rPr lang="es-ES" b="1" kern="0" dirty="0">
                <a:solidFill>
                  <a:srgbClr val="002776"/>
                </a:solidFill>
                <a:cs typeface="Arial" charset="0"/>
              </a:rPr>
              <a:t>MED. Interreg VB MEDITERRANEAN COOPERATION PROGRAMME</a:t>
            </a:r>
          </a:p>
          <a:p>
            <a:pPr>
              <a:defRPr/>
            </a:pPr>
            <a:endParaRPr lang="es-ES" b="1" kern="0" dirty="0">
              <a:solidFill>
                <a:srgbClr val="002776"/>
              </a:solidFill>
              <a:cs typeface="Arial" charset="0"/>
            </a:endParaRPr>
          </a:p>
          <a:p>
            <a:pPr>
              <a:defRPr/>
            </a:pPr>
            <a:endParaRPr lang="es-ES" kern="0" dirty="0">
              <a:solidFill>
                <a:sysClr val="windowText" lastClr="000000"/>
              </a:solidFill>
              <a:cs typeface="Arial" charset="0"/>
            </a:endParaRPr>
          </a:p>
        </p:txBody>
      </p:sp>
      <p:sp>
        <p:nvSpPr>
          <p:cNvPr id="3" name="2 Rectángulo"/>
          <p:cNvSpPr/>
          <p:nvPr/>
        </p:nvSpPr>
        <p:spPr>
          <a:xfrm>
            <a:off x="3127967" y="1655149"/>
            <a:ext cx="2563522" cy="1128514"/>
          </a:xfrm>
          <a:prstGeom prst="rect">
            <a:avLst/>
          </a:prstGeom>
        </p:spPr>
        <p:txBody>
          <a:bodyPr wrap="none">
            <a:spAutoFit/>
          </a:bodyPr>
          <a:lstStyle/>
          <a:p>
            <a:pPr algn="just" fontAlgn="base">
              <a:spcBef>
                <a:spcPct val="0"/>
              </a:spcBef>
              <a:spcAft>
                <a:spcPts val="800"/>
              </a:spcAft>
              <a:defRPr/>
            </a:pPr>
            <a:r>
              <a:rPr lang="es-ES_tradnl" sz="1600" b="1" dirty="0">
                <a:solidFill>
                  <a:srgbClr val="000000"/>
                </a:solidFill>
                <a:latin typeface="Arial" charset="0"/>
                <a:cs typeface="Arial" charset="0"/>
              </a:rPr>
              <a:t>Autoridades (2014-2020</a:t>
            </a:r>
            <a:r>
              <a:rPr lang="es-ES_tradnl" b="1" dirty="0">
                <a:solidFill>
                  <a:srgbClr val="000000"/>
                </a:solidFill>
                <a:latin typeface="Arial" charset="0"/>
                <a:cs typeface="Arial" charset="0"/>
              </a:rPr>
              <a:t>)</a:t>
            </a:r>
          </a:p>
          <a:p>
            <a:pPr algn="just" fontAlgn="base">
              <a:spcBef>
                <a:spcPct val="0"/>
              </a:spcBef>
              <a:spcAft>
                <a:spcPts val="800"/>
              </a:spcAft>
              <a:defRPr/>
            </a:pPr>
            <a:endParaRPr lang="es-ES_tradnl" b="1" dirty="0">
              <a:solidFill>
                <a:srgbClr val="000000"/>
              </a:solidFill>
              <a:latin typeface="Arial" charset="0"/>
              <a:cs typeface="Arial" charset="0"/>
            </a:endParaRPr>
          </a:p>
          <a:p>
            <a:pPr algn="just" fontAlgn="base">
              <a:spcBef>
                <a:spcPct val="0"/>
              </a:spcBef>
              <a:spcAft>
                <a:spcPts val="800"/>
              </a:spcAft>
              <a:defRPr/>
            </a:pPr>
            <a:endParaRPr lang="es-ES" dirty="0">
              <a:solidFill>
                <a:srgbClr val="000000"/>
              </a:solidFill>
              <a:latin typeface="Arial" charset="0"/>
              <a:cs typeface="Arial" charset="0"/>
            </a:endParaRPr>
          </a:p>
        </p:txBody>
      </p:sp>
      <p:sp>
        <p:nvSpPr>
          <p:cNvPr id="11" name="8 Marcador de contenido"/>
          <p:cNvSpPr txBox="1">
            <a:spLocks/>
          </p:cNvSpPr>
          <p:nvPr/>
        </p:nvSpPr>
        <p:spPr bwMode="auto">
          <a:xfrm>
            <a:off x="4139952" y="3437550"/>
            <a:ext cx="5004048" cy="33123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defTabSz="957263" rtl="0" eaLnBrk="0" fontAlgn="base" hangingPunct="0">
              <a:spcBef>
                <a:spcPts val="800"/>
              </a:spcBef>
              <a:spcAft>
                <a:spcPct val="0"/>
              </a:spcAft>
              <a:buFontTx/>
              <a:buNone/>
              <a:defRPr sz="2400" b="1">
                <a:solidFill>
                  <a:schemeClr val="accent2"/>
                </a:solidFill>
                <a:latin typeface="Arial" pitchFamily="34" charset="0"/>
                <a:ea typeface="+mn-ea"/>
                <a:cs typeface="Arial" pitchFamily="34" charset="0"/>
              </a:defRPr>
            </a:lvl1pPr>
            <a:lvl2pPr marL="742950" indent="-285750" algn="l" defTabSz="957263" rtl="0" eaLnBrk="0" fontAlgn="base" hangingPunct="0">
              <a:spcBef>
                <a:spcPts val="200"/>
              </a:spcBef>
              <a:spcAft>
                <a:spcPts val="600"/>
              </a:spcAft>
              <a:buChar char="–"/>
              <a:defRPr sz="1000">
                <a:solidFill>
                  <a:schemeClr val="tx1"/>
                </a:solidFill>
                <a:latin typeface="Arial" pitchFamily="34" charset="0"/>
                <a:cs typeface="Arial" pitchFamily="34" charset="0"/>
              </a:defRPr>
            </a:lvl2pPr>
            <a:lvl3pPr marL="1143000" indent="-1141413" algn="l" defTabSz="957263" rtl="0" eaLnBrk="0" fontAlgn="base" hangingPunct="0">
              <a:spcBef>
                <a:spcPts val="400"/>
              </a:spcBef>
              <a:spcAft>
                <a:spcPts val="200"/>
              </a:spcAft>
              <a:buChar char="•"/>
              <a:defRPr sz="1000" b="1">
                <a:solidFill>
                  <a:schemeClr val="tx1"/>
                </a:solidFill>
                <a:latin typeface="Arial" pitchFamily="34" charset="0"/>
                <a:cs typeface="Arial" pitchFamily="34" charset="0"/>
              </a:defRPr>
            </a:lvl3pPr>
            <a:lvl4pPr marL="88900" indent="-88900" algn="l" defTabSz="957263" rtl="0" eaLnBrk="0" fontAlgn="base" hangingPunct="0">
              <a:spcBef>
                <a:spcPct val="0"/>
              </a:spcBef>
              <a:spcAft>
                <a:spcPts val="200"/>
              </a:spcAft>
              <a:buFont typeface="Arial" charset="0"/>
              <a:buChar char="•"/>
              <a:defRPr sz="1000">
                <a:solidFill>
                  <a:schemeClr val="tx1"/>
                </a:solidFill>
                <a:latin typeface="Arial" pitchFamily="34" charset="0"/>
                <a:cs typeface="Arial" pitchFamily="34" charset="0"/>
              </a:defRPr>
            </a:lvl4pPr>
            <a:lvl5pPr marL="180975" indent="-95250" algn="l" defTabSz="957263" rtl="0" eaLnBrk="0" fontAlgn="base" hangingPunct="0">
              <a:spcBef>
                <a:spcPct val="0"/>
              </a:spcBef>
              <a:spcAft>
                <a:spcPts val="200"/>
              </a:spcAft>
              <a:buFont typeface="Arial" charset="0"/>
              <a:buChar char="‒"/>
              <a:defRPr sz="900">
                <a:solidFill>
                  <a:schemeClr val="tx1"/>
                </a:solidFill>
                <a:latin typeface="Arial" pitchFamily="34" charset="0"/>
                <a:cs typeface="Arial" pitchFamily="34" charset="0"/>
              </a:defRPr>
            </a:lvl5pPr>
            <a:lvl6pPr marL="1676471" indent="-195345" algn="l" defTabSz="957776" rtl="0" fontAlgn="base">
              <a:spcBef>
                <a:spcPct val="0"/>
              </a:spcBef>
              <a:spcAft>
                <a:spcPct val="0"/>
              </a:spcAft>
              <a:tabLst>
                <a:tab pos="5987190" algn="l"/>
              </a:tabLst>
              <a:defRPr sz="1300">
                <a:solidFill>
                  <a:schemeClr val="tx1"/>
                </a:solidFill>
                <a:latin typeface="Arial" charset="0"/>
              </a:defRPr>
            </a:lvl6pPr>
            <a:lvl7pPr marL="2096318" indent="-195345" algn="l" defTabSz="957776" rtl="0" fontAlgn="base">
              <a:spcBef>
                <a:spcPct val="0"/>
              </a:spcBef>
              <a:spcAft>
                <a:spcPct val="0"/>
              </a:spcAft>
              <a:tabLst>
                <a:tab pos="5987190" algn="l"/>
              </a:tabLst>
              <a:defRPr sz="1300">
                <a:solidFill>
                  <a:schemeClr val="tx1"/>
                </a:solidFill>
                <a:latin typeface="Arial" charset="0"/>
              </a:defRPr>
            </a:lvl7pPr>
            <a:lvl8pPr marL="2516165" indent="-195345" algn="l" defTabSz="957776" rtl="0" fontAlgn="base">
              <a:spcBef>
                <a:spcPct val="0"/>
              </a:spcBef>
              <a:spcAft>
                <a:spcPct val="0"/>
              </a:spcAft>
              <a:tabLst>
                <a:tab pos="5987190" algn="l"/>
              </a:tabLst>
              <a:defRPr sz="1300">
                <a:solidFill>
                  <a:schemeClr val="tx1"/>
                </a:solidFill>
                <a:latin typeface="Arial" charset="0"/>
              </a:defRPr>
            </a:lvl8pPr>
            <a:lvl9pPr marL="2936012" indent="-195345" algn="l" defTabSz="957776" rtl="0" fontAlgn="base">
              <a:spcBef>
                <a:spcPct val="0"/>
              </a:spcBef>
              <a:spcAft>
                <a:spcPct val="0"/>
              </a:spcAft>
              <a:tabLst>
                <a:tab pos="5987190" algn="l"/>
              </a:tabLst>
              <a:defRPr sz="1300">
                <a:solidFill>
                  <a:schemeClr val="tx1"/>
                </a:solidFill>
                <a:latin typeface="Arial" charset="0"/>
              </a:defRPr>
            </a:lvl9pPr>
          </a:lstStyle>
          <a:p>
            <a:pPr marL="285750" indent="-285750" algn="l">
              <a:buFont typeface="Wingdings" panose="05000000000000000000" pitchFamily="2" charset="2"/>
              <a:buChar char="§"/>
            </a:pPr>
            <a:endParaRPr lang="es-ES" sz="1400" dirty="0" smtClean="0">
              <a:solidFill>
                <a:srgbClr val="000000"/>
              </a:solidFill>
            </a:endParaRPr>
          </a:p>
          <a:p>
            <a:pPr marL="285750" indent="-285750" algn="l">
              <a:buFont typeface="Wingdings" panose="05000000000000000000" pitchFamily="2" charset="2"/>
              <a:buChar char="§"/>
            </a:pPr>
            <a:r>
              <a:rPr lang="es-ES" sz="1400" dirty="0" smtClean="0">
                <a:solidFill>
                  <a:srgbClr val="000000"/>
                </a:solidFill>
              </a:rPr>
              <a:t>Dotación financiera : </a:t>
            </a:r>
            <a:r>
              <a:rPr lang="es-ES" sz="1600" dirty="0" smtClean="0">
                <a:solidFill>
                  <a:srgbClr val="000000"/>
                </a:solidFill>
              </a:rPr>
              <a:t>FEDER: 224,32 M€</a:t>
            </a:r>
          </a:p>
          <a:p>
            <a:pPr algn="l"/>
            <a:r>
              <a:rPr lang="es-ES" sz="1600" dirty="0">
                <a:solidFill>
                  <a:srgbClr val="000000"/>
                </a:solidFill>
              </a:rPr>
              <a:t>	</a:t>
            </a:r>
            <a:r>
              <a:rPr lang="es-ES" sz="1600" dirty="0" smtClean="0">
                <a:solidFill>
                  <a:srgbClr val="000000"/>
                </a:solidFill>
              </a:rPr>
              <a:t>	     IPA:           9,5 M€</a:t>
            </a:r>
            <a:r>
              <a:rPr lang="es-ES" sz="1400" dirty="0" smtClean="0">
                <a:solidFill>
                  <a:srgbClr val="000000"/>
                </a:solidFill>
              </a:rPr>
              <a:t>	</a:t>
            </a:r>
          </a:p>
        </p:txBody>
      </p:sp>
      <p:graphicFrame>
        <p:nvGraphicFramePr>
          <p:cNvPr id="4" name="3 Tabla"/>
          <p:cNvGraphicFramePr>
            <a:graphicFrameLocks noGrp="1"/>
          </p:cNvGraphicFramePr>
          <p:nvPr>
            <p:extLst>
              <p:ext uri="{D42A27DB-BD31-4B8C-83A1-F6EECF244321}">
                <p14:modId xmlns:p14="http://schemas.microsoft.com/office/powerpoint/2010/main" val="1909774683"/>
              </p:ext>
            </p:extLst>
          </p:nvPr>
        </p:nvGraphicFramePr>
        <p:xfrm>
          <a:off x="1619672" y="2060848"/>
          <a:ext cx="5256584" cy="1249680"/>
        </p:xfrm>
        <a:graphic>
          <a:graphicData uri="http://schemas.openxmlformats.org/drawingml/2006/table">
            <a:tbl>
              <a:tblPr firstRow="1" bandRow="1">
                <a:tableStyleId>{5C22544A-7EE6-4342-B048-85BDC9FD1C3A}</a:tableStyleId>
              </a:tblPr>
              <a:tblGrid>
                <a:gridCol w="1218377"/>
                <a:gridCol w="1171153"/>
                <a:gridCol w="1554467"/>
                <a:gridCol w="1312587"/>
              </a:tblGrid>
              <a:tr h="290160">
                <a:tc>
                  <a:txBody>
                    <a:bodyPr/>
                    <a:lstStyle/>
                    <a:p>
                      <a:r>
                        <a:rPr lang="es-ES" sz="1400" dirty="0" smtClean="0"/>
                        <a:t>Gestión</a:t>
                      </a:r>
                      <a:endParaRPr lang="es-ES" sz="1400" dirty="0"/>
                    </a:p>
                  </a:txBody>
                  <a:tcPr anchor="ctr" anchorCtr="1"/>
                </a:tc>
                <a:tc>
                  <a:txBody>
                    <a:bodyPr/>
                    <a:lstStyle/>
                    <a:p>
                      <a:r>
                        <a:rPr lang="es-ES" sz="1400" dirty="0" smtClean="0"/>
                        <a:t>STC</a:t>
                      </a:r>
                      <a:endParaRPr lang="es-ES" sz="1400" dirty="0"/>
                    </a:p>
                  </a:txBody>
                  <a:tcPr anchor="ctr" anchorCtr="1"/>
                </a:tc>
                <a:tc>
                  <a:txBody>
                    <a:bodyPr/>
                    <a:lstStyle/>
                    <a:p>
                      <a:r>
                        <a:rPr lang="es-ES" sz="1400" dirty="0" smtClean="0"/>
                        <a:t>Certificación</a:t>
                      </a:r>
                      <a:endParaRPr lang="es-ES" sz="1400" dirty="0"/>
                    </a:p>
                  </a:txBody>
                  <a:tcPr anchor="ctr" anchorCtr="1"/>
                </a:tc>
                <a:tc>
                  <a:txBody>
                    <a:bodyPr/>
                    <a:lstStyle/>
                    <a:p>
                      <a:r>
                        <a:rPr lang="es-ES" sz="1400" dirty="0" smtClean="0"/>
                        <a:t>Auditoria</a:t>
                      </a:r>
                      <a:endParaRPr lang="es-ES" sz="1400" dirty="0"/>
                    </a:p>
                  </a:txBody>
                  <a:tcPr anchor="ctr" anchorCtr="1"/>
                </a:tc>
              </a:tr>
              <a:tr h="4326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noProof="0" dirty="0" smtClean="0"/>
                        <a:t>FRANCIA: Región “Alpes-</a:t>
                      </a:r>
                      <a:r>
                        <a:rPr lang="es-ES" sz="1400" kern="1200" noProof="0" dirty="0" err="1" smtClean="0"/>
                        <a:t>Côte</a:t>
                      </a:r>
                      <a:r>
                        <a:rPr lang="es-ES" sz="1400" kern="1200" baseline="0" noProof="0" dirty="0" smtClean="0"/>
                        <a:t> </a:t>
                      </a:r>
                      <a:r>
                        <a:rPr lang="es-ES" sz="1400" kern="1200" baseline="0" noProof="0" dirty="0" err="1" smtClean="0"/>
                        <a:t>d’Azur</a:t>
                      </a:r>
                      <a:r>
                        <a:rPr lang="es-ES" sz="1400" kern="1200" baseline="0" noProof="0" dirty="0" smtClean="0"/>
                        <a:t>”</a:t>
                      </a:r>
                      <a:endParaRPr lang="es-ES" sz="1400" kern="1200" noProof="0" dirty="0" smtClean="0">
                        <a:solidFill>
                          <a:schemeClr val="dk1"/>
                        </a:solidFill>
                        <a:latin typeface="+mn-lt"/>
                        <a:ea typeface="+mn-ea"/>
                        <a:cs typeface="+mn-cs"/>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t>Marsella</a:t>
                      </a:r>
                      <a:endParaRPr lang="es-ES" sz="1400" kern="1200" dirty="0">
                        <a:solidFill>
                          <a:schemeClr val="dk1"/>
                        </a:solidFill>
                        <a:latin typeface="+mn-lt"/>
                        <a:ea typeface="+mn-ea"/>
                        <a:cs typeface="+mn-cs"/>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t>ESPAÑA:</a:t>
                      </a:r>
                      <a:r>
                        <a:rPr lang="es-ES" sz="1400" kern="1200" baseline="0" dirty="0" smtClean="0"/>
                        <a:t> </a:t>
                      </a:r>
                      <a:r>
                        <a:rPr lang="es-ES" sz="1400" kern="1200" dirty="0" smtClean="0"/>
                        <a:t>Subdirección Gral. De Certificación y Pagos – DGFC</a:t>
                      </a:r>
                      <a:endParaRPr lang="es-ES" sz="1400" kern="1200" dirty="0">
                        <a:solidFill>
                          <a:schemeClr val="dk1"/>
                        </a:solidFill>
                        <a:latin typeface="+mn-lt"/>
                        <a:ea typeface="+mn-ea"/>
                        <a:cs typeface="+mn-cs"/>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t>FRANCIA: CICC</a:t>
                      </a:r>
                      <a:endParaRPr lang="es-ES" sz="1400" kern="1200" dirty="0">
                        <a:solidFill>
                          <a:schemeClr val="dk1"/>
                        </a:solidFill>
                        <a:latin typeface="+mn-lt"/>
                        <a:ea typeface="+mn-ea"/>
                        <a:cs typeface="+mn-cs"/>
                      </a:endParaRPr>
                    </a:p>
                  </a:txBody>
                  <a:tcPr anchor="ctr" anchorCtr="1"/>
                </a:tc>
              </a:tr>
            </a:tbl>
          </a:graphicData>
        </a:graphic>
      </p:graphicFrame>
      <p:pic>
        <p:nvPicPr>
          <p:cNvPr id="13" name="Image 11"/>
          <p:cNvPicPr>
            <a:picLocks noChangeAspect="1" noChangeArrowheads="1"/>
          </p:cNvPicPr>
          <p:nvPr/>
        </p:nvPicPr>
        <p:blipFill rotWithShape="1">
          <a:blip r:embed="rId7">
            <a:extLst>
              <a:ext uri="{28A0092B-C50C-407E-A947-70E740481C1C}">
                <a14:useLocalDpi xmlns:a14="http://schemas.microsoft.com/office/drawing/2010/main" val="0"/>
              </a:ext>
            </a:extLst>
          </a:blip>
          <a:srcRect l="642" t="19911" r="7613" b="20544"/>
          <a:stretch/>
        </p:blipFill>
        <p:spPr bwMode="auto">
          <a:xfrm>
            <a:off x="35496" y="3437550"/>
            <a:ext cx="3960440" cy="2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1"/>
          <p:cNvPicPr>
            <a:picLocks noChangeAspect="1" noChangeArrowheads="1"/>
          </p:cNvPicPr>
          <p:nvPr/>
        </p:nvPicPr>
        <p:blipFill rotWithShape="1">
          <a:blip r:embed="rId7">
            <a:extLst>
              <a:ext uri="{28A0092B-C50C-407E-A947-70E740481C1C}">
                <a14:useLocalDpi xmlns:a14="http://schemas.microsoft.com/office/drawing/2010/main" val="0"/>
              </a:ext>
            </a:extLst>
          </a:blip>
          <a:srcRect l="1557" t="78443" r="56806" b="2093"/>
          <a:stretch/>
        </p:blipFill>
        <p:spPr bwMode="auto">
          <a:xfrm>
            <a:off x="54389" y="5958454"/>
            <a:ext cx="1686686" cy="78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11 Tabla"/>
          <p:cNvGraphicFramePr>
            <a:graphicFrameLocks noGrp="1"/>
          </p:cNvGraphicFramePr>
          <p:nvPr>
            <p:extLst>
              <p:ext uri="{D42A27DB-BD31-4B8C-83A1-F6EECF244321}">
                <p14:modId xmlns:p14="http://schemas.microsoft.com/office/powerpoint/2010/main" val="1614842702"/>
              </p:ext>
            </p:extLst>
          </p:nvPr>
        </p:nvGraphicFramePr>
        <p:xfrm>
          <a:off x="3127967" y="5289128"/>
          <a:ext cx="6096000" cy="10629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636200">
                <a:tc>
                  <a:txBody>
                    <a:bodyPr/>
                    <a:lstStyle/>
                    <a:p>
                      <a:pPr algn="ctr"/>
                      <a:r>
                        <a:rPr lang="es-ES" sz="1100" dirty="0" smtClean="0">
                          <a:latin typeface="Arial" panose="020B0604020202020204" pitchFamily="34" charset="0"/>
                          <a:cs typeface="Arial" panose="020B0604020202020204" pitchFamily="34" charset="0"/>
                        </a:rPr>
                        <a:t>Fecha aprobación P.O</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Seminario</a:t>
                      </a:r>
                      <a:r>
                        <a:rPr lang="es-ES" sz="1100" baseline="0" dirty="0" smtClean="0">
                          <a:latin typeface="Arial" panose="020B0604020202020204" pitchFamily="34" charset="0"/>
                          <a:cs typeface="Arial" panose="020B0604020202020204" pitchFamily="34" charset="0"/>
                        </a:rPr>
                        <a:t> lanzamiento, lugar</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Fecha apertura convocatoria</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Dotación financiera (%)</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1 </a:t>
                      </a:r>
                      <a:r>
                        <a:rPr lang="es-ES" sz="1100" dirty="0" err="1" smtClean="0">
                          <a:latin typeface="Arial" panose="020B0604020202020204" pitchFamily="34" charset="0"/>
                          <a:cs typeface="Arial" panose="020B0604020202020204" pitchFamily="34" charset="0"/>
                        </a:rPr>
                        <a:t>er</a:t>
                      </a:r>
                      <a:r>
                        <a:rPr lang="es-ES" sz="1100" dirty="0" smtClean="0">
                          <a:latin typeface="Arial" panose="020B0604020202020204" pitchFamily="34" charset="0"/>
                          <a:cs typeface="Arial" panose="020B0604020202020204" pitchFamily="34" charset="0"/>
                        </a:rPr>
                        <a:t> Comité </a:t>
                      </a:r>
                    </a:p>
                    <a:p>
                      <a:pPr algn="ctr"/>
                      <a:r>
                        <a:rPr lang="es-ES" sz="1100" dirty="0" smtClean="0">
                          <a:latin typeface="Arial" panose="020B0604020202020204" pitchFamily="34" charset="0"/>
                          <a:cs typeface="Arial" panose="020B0604020202020204" pitchFamily="34" charset="0"/>
                        </a:rPr>
                        <a:t>2014-2020</a:t>
                      </a:r>
                      <a:endParaRPr lang="en-GB" sz="1100" dirty="0" smtClean="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txBody>
                  <a:tcPr/>
                </a:tc>
              </a:tr>
              <a:tr h="370840">
                <a:tc>
                  <a:txBody>
                    <a:bodyPr/>
                    <a:lstStyle/>
                    <a:p>
                      <a:pPr algn="ctr"/>
                      <a:r>
                        <a:rPr lang="en-GB" sz="1100" b="1" kern="1200" dirty="0" err="1" smtClean="0">
                          <a:solidFill>
                            <a:schemeClr val="tx1"/>
                          </a:solidFill>
                          <a:latin typeface="Arial" pitchFamily="34" charset="0"/>
                          <a:ea typeface="+mn-ea"/>
                          <a:cs typeface="Arial" pitchFamily="34" charset="0"/>
                        </a:rPr>
                        <a:t>Junio</a:t>
                      </a:r>
                      <a:r>
                        <a:rPr lang="en-GB" sz="1100" b="1" kern="1200" dirty="0" smtClean="0">
                          <a:solidFill>
                            <a:schemeClr val="tx1"/>
                          </a:solidFill>
                          <a:latin typeface="Arial" pitchFamily="34" charset="0"/>
                          <a:ea typeface="+mn-ea"/>
                          <a:cs typeface="Arial" pitchFamily="34" charset="0"/>
                        </a:rPr>
                        <a:t> 2015</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n-GB" sz="1100" b="1" kern="1200" dirty="0" smtClean="0">
                          <a:solidFill>
                            <a:schemeClr val="tx1"/>
                          </a:solidFill>
                          <a:latin typeface="Arial" pitchFamily="34" charset="0"/>
                          <a:ea typeface="+mn-ea"/>
                          <a:cs typeface="Arial" pitchFamily="34" charset="0"/>
                        </a:rPr>
                        <a:t>22-23 de </a:t>
                      </a:r>
                      <a:r>
                        <a:rPr lang="en-GB" sz="1100" b="1" kern="1200" dirty="0" err="1" smtClean="0">
                          <a:solidFill>
                            <a:schemeClr val="tx1"/>
                          </a:solidFill>
                          <a:latin typeface="Arial" pitchFamily="34" charset="0"/>
                          <a:ea typeface="+mn-ea"/>
                          <a:cs typeface="Arial" pitchFamily="34" charset="0"/>
                        </a:rPr>
                        <a:t>junio</a:t>
                      </a:r>
                      <a:r>
                        <a:rPr lang="en-GB" sz="1100" b="1" kern="1200" dirty="0" smtClean="0">
                          <a:solidFill>
                            <a:schemeClr val="tx1"/>
                          </a:solidFill>
                          <a:latin typeface="Arial" pitchFamily="34" charset="0"/>
                          <a:ea typeface="+mn-ea"/>
                          <a:cs typeface="Arial" pitchFamily="34" charset="0"/>
                        </a:rPr>
                        <a:t> 2015 </a:t>
                      </a:r>
                      <a:r>
                        <a:rPr lang="en-GB" sz="1100" b="1" kern="1200" dirty="0" err="1" smtClean="0">
                          <a:solidFill>
                            <a:schemeClr val="tx1"/>
                          </a:solidFill>
                          <a:latin typeface="Arial" pitchFamily="34" charset="0"/>
                          <a:ea typeface="+mn-ea"/>
                          <a:cs typeface="Arial" pitchFamily="34" charset="0"/>
                        </a:rPr>
                        <a:t>Marsella</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s-ES" sz="1100" b="1" kern="1200" dirty="0" smtClean="0">
                          <a:solidFill>
                            <a:schemeClr val="tx1"/>
                          </a:solidFill>
                          <a:latin typeface="Arial" pitchFamily="34" charset="0"/>
                          <a:ea typeface="+mn-ea"/>
                          <a:cs typeface="Arial" pitchFamily="34" charset="0"/>
                        </a:rPr>
                        <a:t>Junio</a:t>
                      </a:r>
                      <a:r>
                        <a:rPr lang="es-ES" sz="1100" b="1" kern="1200" baseline="0" dirty="0" smtClean="0">
                          <a:solidFill>
                            <a:schemeClr val="tx1"/>
                          </a:solidFill>
                          <a:latin typeface="Arial" pitchFamily="34" charset="0"/>
                          <a:ea typeface="+mn-ea"/>
                          <a:cs typeface="Arial" pitchFamily="34" charset="0"/>
                        </a:rPr>
                        <a:t> 2015</a:t>
                      </a:r>
                      <a:endParaRPr lang="en-GB" sz="1100" b="1" kern="1200" dirty="0">
                        <a:solidFill>
                          <a:schemeClr val="tx1"/>
                        </a:solidFill>
                        <a:latin typeface="Arial" pitchFamily="34" charset="0"/>
                        <a:ea typeface="+mn-ea"/>
                        <a:cs typeface="Arial" pitchFamily="34" charset="0"/>
                      </a:endParaRPr>
                    </a:p>
                  </a:txBody>
                  <a:tcPr/>
                </a:tc>
                <a:tc>
                  <a:txBody>
                    <a:bodyPr/>
                    <a:lstStyle/>
                    <a:p>
                      <a:pPr marL="0" marR="0" indent="0" algn="l" defTabSz="839694" rtl="0" eaLnBrk="1" fontAlgn="auto" latinLnBrk="0" hangingPunct="1">
                        <a:lnSpc>
                          <a:spcPct val="100000"/>
                        </a:lnSpc>
                        <a:spcBef>
                          <a:spcPts val="0"/>
                        </a:spcBef>
                        <a:spcAft>
                          <a:spcPts val="0"/>
                        </a:spcAft>
                        <a:buClrTx/>
                        <a:buSzTx/>
                        <a:buFontTx/>
                        <a:buNone/>
                        <a:tabLst/>
                        <a:defRPr/>
                      </a:pPr>
                      <a:r>
                        <a:rPr lang="es-ES" sz="1100" b="1" kern="1200" dirty="0" smtClean="0">
                          <a:solidFill>
                            <a:schemeClr val="tx1"/>
                          </a:solidFill>
                          <a:latin typeface="Arial" pitchFamily="34" charset="0"/>
                          <a:ea typeface="+mn-ea"/>
                          <a:cs typeface="Arial" pitchFamily="34" charset="0"/>
                        </a:rPr>
                        <a:t>Pendiente decidir</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s-ES" sz="1100" b="1" kern="1200" dirty="0" smtClean="0">
                          <a:solidFill>
                            <a:schemeClr val="tx1"/>
                          </a:solidFill>
                          <a:latin typeface="Arial" pitchFamily="34" charset="0"/>
                          <a:ea typeface="+mn-ea"/>
                          <a:cs typeface="Arial" pitchFamily="34" charset="0"/>
                        </a:rPr>
                        <a:t>10-12</a:t>
                      </a:r>
                      <a:r>
                        <a:rPr lang="es-ES" sz="1100" b="1" kern="1200" baseline="0" dirty="0" smtClean="0">
                          <a:solidFill>
                            <a:schemeClr val="tx1"/>
                          </a:solidFill>
                          <a:latin typeface="Arial" pitchFamily="34" charset="0"/>
                          <a:ea typeface="+mn-ea"/>
                          <a:cs typeface="Arial" pitchFamily="34" charset="0"/>
                        </a:rPr>
                        <a:t> Junio Malta</a:t>
                      </a:r>
                      <a:endParaRPr lang="en-GB" sz="1100" b="1" kern="1200" dirty="0">
                        <a:solidFill>
                          <a:schemeClr val="tx1"/>
                        </a:solidFill>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4029578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3"/>
          <p:cNvSpPr>
            <a:spLocks noGrp="1"/>
          </p:cNvSpPr>
          <p:nvPr>
            <p:ph type="ctrTitle"/>
          </p:nvPr>
        </p:nvSpPr>
        <p:spPr bwMode="auto">
          <a:xfrm>
            <a:off x="2987824" y="1916832"/>
            <a:ext cx="2735659" cy="1871861"/>
          </a:xfrm>
          <a:solidFill>
            <a:schemeClr val="tx2">
              <a:lumMod val="20000"/>
              <a:lumOff val="80000"/>
            </a:schemeClr>
          </a:solidFill>
        </p:spPr>
        <p:txBody>
          <a:bodyPr vert="horz" wrap="square" lIns="91440" tIns="45720" rIns="91440" bIns="45720" numCol="1" anchor="t" anchorCtr="0" compatLnSpc="1">
            <a:prstTxWarp prst="textNoShape">
              <a:avLst/>
            </a:prstTxWarp>
          </a:bodyPr>
          <a:lstStyle/>
          <a:p>
            <a:r>
              <a:rPr lang="es-ES" dirty="0" smtClean="0"/>
              <a:t/>
            </a:r>
            <a:br>
              <a:rPr lang="es-ES" dirty="0" smtClean="0"/>
            </a:br>
            <a:r>
              <a:rPr lang="es-ES" dirty="0" smtClean="0"/>
              <a:t>  Cooperación Interterritorial</a:t>
            </a:r>
          </a:p>
        </p:txBody>
      </p:sp>
      <p:pic>
        <p:nvPicPr>
          <p:cNvPr id="5" name="Picture 3"/>
          <p:cNvPicPr>
            <a:picLocks noChangeAspect="1" noChangeArrowheads="1"/>
          </p:cNvPicPr>
          <p:nvPr/>
        </p:nvPicPr>
        <p:blipFill>
          <a:blip r:embed="rId2"/>
          <a:srcRect/>
          <a:stretch>
            <a:fillRect/>
          </a:stretch>
        </p:blipFill>
        <p:spPr bwMode="auto">
          <a:xfrm>
            <a:off x="6664325" y="4970463"/>
            <a:ext cx="2466975" cy="1857375"/>
          </a:xfrm>
          <a:prstGeom prst="rect">
            <a:avLst/>
          </a:prstGeom>
          <a:noFill/>
          <a:ln w="9525">
            <a:noFill/>
            <a:miter lim="800000"/>
            <a:headEnd/>
            <a:tailEnd/>
          </a:ln>
        </p:spPr>
      </p:pic>
    </p:spTree>
    <p:extLst>
      <p:ext uri="{BB962C8B-B14F-4D97-AF65-F5344CB8AC3E}">
        <p14:creationId xmlns:p14="http://schemas.microsoft.com/office/powerpoint/2010/main" val="271818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4844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17" name="5 Objeto"/>
          <p:cNvGraphicFramePr>
            <a:graphicFrameLocks noChangeAspect="1"/>
          </p:cNvGraphicFramePr>
          <p:nvPr/>
        </p:nvGraphicFramePr>
        <p:xfrm>
          <a:off x="8027988" y="25400"/>
          <a:ext cx="1116012" cy="758825"/>
        </p:xfrm>
        <a:graphic>
          <a:graphicData uri="http://schemas.openxmlformats.org/presentationml/2006/ole">
            <mc:AlternateContent xmlns:mc="http://schemas.openxmlformats.org/markup-compatibility/2006">
              <mc:Choice xmlns:v="urn:schemas-microsoft-com:vml" Requires="v">
                <p:oleObj spid="_x0000_s4103" r:id="rId5" imgW="2180952" imgH="1438095" progId="MSPhotoEd.3">
                  <p:embed/>
                </p:oleObj>
              </mc:Choice>
              <mc:Fallback>
                <p:oleObj r:id="rId5" imgW="2180952" imgH="1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5400"/>
                        <a:ext cx="11160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118" name="2 Conector recto"/>
          <p:cNvCxnSpPr>
            <a:cxnSpLocks noChangeShapeType="1"/>
          </p:cNvCxnSpPr>
          <p:nvPr/>
        </p:nvCxnSpPr>
        <p:spPr bwMode="auto">
          <a:xfrm>
            <a:off x="971550" y="1484313"/>
            <a:ext cx="712946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1 Rectángulo"/>
          <p:cNvSpPr/>
          <p:nvPr/>
        </p:nvSpPr>
        <p:spPr>
          <a:xfrm>
            <a:off x="2123728" y="692150"/>
            <a:ext cx="5832647" cy="861774"/>
          </a:xfrm>
          <a:prstGeom prst="rect">
            <a:avLst/>
          </a:prstGeom>
        </p:spPr>
        <p:txBody>
          <a:bodyPr wrap="square">
            <a:spAutoFit/>
          </a:bodyPr>
          <a:lstStyle/>
          <a:p>
            <a:pPr>
              <a:defRPr/>
            </a:pPr>
            <a:endParaRPr lang="es-ES" b="1" kern="0" dirty="0">
              <a:solidFill>
                <a:srgbClr val="002776"/>
              </a:solidFill>
              <a:cs typeface="Arial" charset="0"/>
            </a:endParaRPr>
          </a:p>
          <a:p>
            <a:pPr>
              <a:defRPr/>
            </a:pPr>
            <a:r>
              <a:rPr lang="es-ES" b="1" kern="0" dirty="0">
                <a:solidFill>
                  <a:srgbClr val="002776"/>
                </a:solidFill>
                <a:cs typeface="Arial" charset="0"/>
              </a:rPr>
              <a:t>INTERREG EUROPE </a:t>
            </a:r>
          </a:p>
          <a:p>
            <a:pPr>
              <a:defRPr/>
            </a:pPr>
            <a:r>
              <a:rPr lang="es-ES" sz="1400" kern="0" dirty="0">
                <a:solidFill>
                  <a:srgbClr val="002776"/>
                </a:solidFill>
                <a:cs typeface="Arial" charset="0"/>
              </a:rPr>
              <a:t>28 UE +Noruega +Suiza</a:t>
            </a:r>
            <a:endParaRPr lang="es-ES" sz="1400" kern="0" dirty="0">
              <a:solidFill>
                <a:sysClr val="windowText" lastClr="000000"/>
              </a:solidFill>
              <a:cs typeface="Arial" charset="0"/>
            </a:endParaRPr>
          </a:p>
        </p:txBody>
      </p:sp>
      <p:sp>
        <p:nvSpPr>
          <p:cNvPr id="3" name="2 Rectángulo"/>
          <p:cNvSpPr/>
          <p:nvPr/>
        </p:nvSpPr>
        <p:spPr>
          <a:xfrm>
            <a:off x="3127967" y="1655149"/>
            <a:ext cx="2563522" cy="1128514"/>
          </a:xfrm>
          <a:prstGeom prst="rect">
            <a:avLst/>
          </a:prstGeom>
        </p:spPr>
        <p:txBody>
          <a:bodyPr wrap="none">
            <a:spAutoFit/>
          </a:bodyPr>
          <a:lstStyle/>
          <a:p>
            <a:pPr algn="just" fontAlgn="base">
              <a:spcBef>
                <a:spcPct val="0"/>
              </a:spcBef>
              <a:spcAft>
                <a:spcPts val="800"/>
              </a:spcAft>
              <a:defRPr/>
            </a:pPr>
            <a:r>
              <a:rPr lang="es-ES_tradnl" sz="1600" b="1" dirty="0">
                <a:solidFill>
                  <a:srgbClr val="000000"/>
                </a:solidFill>
                <a:latin typeface="Arial" charset="0"/>
                <a:cs typeface="Arial" charset="0"/>
              </a:rPr>
              <a:t>Autoridades (2014-2020</a:t>
            </a:r>
            <a:r>
              <a:rPr lang="es-ES_tradnl" b="1" dirty="0">
                <a:solidFill>
                  <a:srgbClr val="000000"/>
                </a:solidFill>
                <a:latin typeface="Arial" charset="0"/>
                <a:cs typeface="Arial" charset="0"/>
              </a:rPr>
              <a:t>)</a:t>
            </a:r>
          </a:p>
          <a:p>
            <a:pPr algn="just" fontAlgn="base">
              <a:spcBef>
                <a:spcPct val="0"/>
              </a:spcBef>
              <a:spcAft>
                <a:spcPts val="800"/>
              </a:spcAft>
              <a:defRPr/>
            </a:pPr>
            <a:endParaRPr lang="es-ES_tradnl" b="1" dirty="0">
              <a:solidFill>
                <a:srgbClr val="000000"/>
              </a:solidFill>
              <a:latin typeface="Arial" charset="0"/>
              <a:cs typeface="Arial" charset="0"/>
            </a:endParaRPr>
          </a:p>
          <a:p>
            <a:pPr algn="just" fontAlgn="base">
              <a:spcBef>
                <a:spcPct val="0"/>
              </a:spcBef>
              <a:spcAft>
                <a:spcPts val="800"/>
              </a:spcAft>
              <a:defRPr/>
            </a:pPr>
            <a:endParaRPr lang="es-ES" dirty="0">
              <a:solidFill>
                <a:srgbClr val="000000"/>
              </a:solidFill>
              <a:latin typeface="Arial" charset="0"/>
              <a:cs typeface="Arial" charset="0"/>
            </a:endParaRPr>
          </a:p>
        </p:txBody>
      </p:sp>
      <p:sp>
        <p:nvSpPr>
          <p:cNvPr id="11" name="8 Marcador de contenido"/>
          <p:cNvSpPr txBox="1">
            <a:spLocks/>
          </p:cNvSpPr>
          <p:nvPr/>
        </p:nvSpPr>
        <p:spPr bwMode="auto">
          <a:xfrm>
            <a:off x="2484438" y="3068960"/>
            <a:ext cx="5616575" cy="3528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defTabSz="957263" rtl="0" eaLnBrk="0" fontAlgn="base" hangingPunct="0">
              <a:spcBef>
                <a:spcPts val="800"/>
              </a:spcBef>
              <a:spcAft>
                <a:spcPct val="0"/>
              </a:spcAft>
              <a:buFontTx/>
              <a:buNone/>
              <a:defRPr sz="2400" b="1">
                <a:solidFill>
                  <a:schemeClr val="accent2"/>
                </a:solidFill>
                <a:latin typeface="Arial" pitchFamily="34" charset="0"/>
                <a:ea typeface="+mn-ea"/>
                <a:cs typeface="Arial" pitchFamily="34" charset="0"/>
              </a:defRPr>
            </a:lvl1pPr>
            <a:lvl2pPr marL="742950" indent="-285750" algn="l" defTabSz="957263" rtl="0" eaLnBrk="0" fontAlgn="base" hangingPunct="0">
              <a:spcBef>
                <a:spcPts val="200"/>
              </a:spcBef>
              <a:spcAft>
                <a:spcPts val="600"/>
              </a:spcAft>
              <a:buChar char="–"/>
              <a:defRPr sz="1000">
                <a:solidFill>
                  <a:schemeClr val="tx1"/>
                </a:solidFill>
                <a:latin typeface="Arial" pitchFamily="34" charset="0"/>
                <a:cs typeface="Arial" pitchFamily="34" charset="0"/>
              </a:defRPr>
            </a:lvl2pPr>
            <a:lvl3pPr marL="1143000" indent="-1141413" algn="l" defTabSz="957263" rtl="0" eaLnBrk="0" fontAlgn="base" hangingPunct="0">
              <a:spcBef>
                <a:spcPts val="400"/>
              </a:spcBef>
              <a:spcAft>
                <a:spcPts val="200"/>
              </a:spcAft>
              <a:buChar char="•"/>
              <a:defRPr sz="1000" b="1">
                <a:solidFill>
                  <a:schemeClr val="tx1"/>
                </a:solidFill>
                <a:latin typeface="Arial" pitchFamily="34" charset="0"/>
                <a:cs typeface="Arial" pitchFamily="34" charset="0"/>
              </a:defRPr>
            </a:lvl3pPr>
            <a:lvl4pPr marL="88900" indent="-88900" algn="l" defTabSz="957263" rtl="0" eaLnBrk="0" fontAlgn="base" hangingPunct="0">
              <a:spcBef>
                <a:spcPct val="0"/>
              </a:spcBef>
              <a:spcAft>
                <a:spcPts val="200"/>
              </a:spcAft>
              <a:buFont typeface="Arial" charset="0"/>
              <a:buChar char="•"/>
              <a:defRPr sz="1000">
                <a:solidFill>
                  <a:schemeClr val="tx1"/>
                </a:solidFill>
                <a:latin typeface="Arial" pitchFamily="34" charset="0"/>
                <a:cs typeface="Arial" pitchFamily="34" charset="0"/>
              </a:defRPr>
            </a:lvl4pPr>
            <a:lvl5pPr marL="180975" indent="-95250" algn="l" defTabSz="957263" rtl="0" eaLnBrk="0" fontAlgn="base" hangingPunct="0">
              <a:spcBef>
                <a:spcPct val="0"/>
              </a:spcBef>
              <a:spcAft>
                <a:spcPts val="200"/>
              </a:spcAft>
              <a:buFont typeface="Arial" charset="0"/>
              <a:buChar char="‒"/>
              <a:defRPr sz="900">
                <a:solidFill>
                  <a:schemeClr val="tx1"/>
                </a:solidFill>
                <a:latin typeface="Arial" pitchFamily="34" charset="0"/>
                <a:cs typeface="Arial" pitchFamily="34" charset="0"/>
              </a:defRPr>
            </a:lvl5pPr>
            <a:lvl6pPr marL="1676471" indent="-195345" algn="l" defTabSz="957776" rtl="0" fontAlgn="base">
              <a:spcBef>
                <a:spcPct val="0"/>
              </a:spcBef>
              <a:spcAft>
                <a:spcPct val="0"/>
              </a:spcAft>
              <a:tabLst>
                <a:tab pos="5987190" algn="l"/>
              </a:tabLst>
              <a:defRPr sz="1300">
                <a:solidFill>
                  <a:schemeClr val="tx1"/>
                </a:solidFill>
                <a:latin typeface="Arial" charset="0"/>
              </a:defRPr>
            </a:lvl6pPr>
            <a:lvl7pPr marL="2096318" indent="-195345" algn="l" defTabSz="957776" rtl="0" fontAlgn="base">
              <a:spcBef>
                <a:spcPct val="0"/>
              </a:spcBef>
              <a:spcAft>
                <a:spcPct val="0"/>
              </a:spcAft>
              <a:tabLst>
                <a:tab pos="5987190" algn="l"/>
              </a:tabLst>
              <a:defRPr sz="1300">
                <a:solidFill>
                  <a:schemeClr val="tx1"/>
                </a:solidFill>
                <a:latin typeface="Arial" charset="0"/>
              </a:defRPr>
            </a:lvl7pPr>
            <a:lvl8pPr marL="2516165" indent="-195345" algn="l" defTabSz="957776" rtl="0" fontAlgn="base">
              <a:spcBef>
                <a:spcPct val="0"/>
              </a:spcBef>
              <a:spcAft>
                <a:spcPct val="0"/>
              </a:spcAft>
              <a:tabLst>
                <a:tab pos="5987190" algn="l"/>
              </a:tabLst>
              <a:defRPr sz="1300">
                <a:solidFill>
                  <a:schemeClr val="tx1"/>
                </a:solidFill>
                <a:latin typeface="Arial" charset="0"/>
              </a:defRPr>
            </a:lvl8pPr>
            <a:lvl9pPr marL="2936012" indent="-195345" algn="l" defTabSz="957776" rtl="0" fontAlgn="base">
              <a:spcBef>
                <a:spcPct val="0"/>
              </a:spcBef>
              <a:spcAft>
                <a:spcPct val="0"/>
              </a:spcAft>
              <a:tabLst>
                <a:tab pos="5987190" algn="l"/>
              </a:tabLst>
              <a:defRPr sz="1300">
                <a:solidFill>
                  <a:schemeClr val="tx1"/>
                </a:solidFill>
                <a:latin typeface="Arial" charset="0"/>
              </a:defRPr>
            </a:lvl9pPr>
          </a:lstStyle>
          <a:p>
            <a:pPr marL="285750" indent="-285750" algn="l">
              <a:buFont typeface="Wingdings" panose="05000000000000000000" pitchFamily="2" charset="2"/>
              <a:buChar char="§"/>
            </a:pPr>
            <a:endParaRPr lang="es-ES" sz="1400" dirty="0" smtClean="0">
              <a:solidFill>
                <a:srgbClr val="000000"/>
              </a:solidFill>
            </a:endParaRPr>
          </a:p>
          <a:p>
            <a:pPr marL="285750" indent="-285750" algn="l">
              <a:buFont typeface="Wingdings" panose="05000000000000000000" pitchFamily="2" charset="2"/>
              <a:buChar char="§"/>
            </a:pPr>
            <a:endParaRPr lang="es-ES" sz="1400" dirty="0" smtClean="0">
              <a:solidFill>
                <a:srgbClr val="000000"/>
              </a:solidFill>
            </a:endParaRPr>
          </a:p>
          <a:p>
            <a:pPr marL="285750" indent="-285750" algn="l">
              <a:buFont typeface="Wingdings" panose="05000000000000000000" pitchFamily="2" charset="2"/>
              <a:buChar char="§"/>
            </a:pPr>
            <a:r>
              <a:rPr lang="es-ES" sz="1400" dirty="0" smtClean="0">
                <a:solidFill>
                  <a:srgbClr val="000000"/>
                </a:solidFill>
              </a:rPr>
              <a:t>Dotación financiera del Programa: 359,00 MILLONES EUROS</a:t>
            </a:r>
            <a:endParaRPr lang="es-ES" sz="1400" dirty="0">
              <a:solidFill>
                <a:srgbClr val="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824469357"/>
              </p:ext>
            </p:extLst>
          </p:nvPr>
        </p:nvGraphicFramePr>
        <p:xfrm>
          <a:off x="2699792" y="2060848"/>
          <a:ext cx="5256584" cy="2316480"/>
        </p:xfrm>
        <a:graphic>
          <a:graphicData uri="http://schemas.openxmlformats.org/drawingml/2006/table">
            <a:tbl>
              <a:tblPr firstRow="1" bandRow="1">
                <a:tableStyleId>{5C22544A-7EE6-4342-B048-85BDC9FD1C3A}</a:tableStyleId>
              </a:tblPr>
              <a:tblGrid>
                <a:gridCol w="1218377"/>
                <a:gridCol w="1171153"/>
                <a:gridCol w="1554467"/>
                <a:gridCol w="1312587"/>
              </a:tblGrid>
              <a:tr h="290160">
                <a:tc>
                  <a:txBody>
                    <a:bodyPr/>
                    <a:lstStyle/>
                    <a:p>
                      <a:r>
                        <a:rPr lang="es-ES" sz="1400" dirty="0" smtClean="0"/>
                        <a:t>Gestión</a:t>
                      </a:r>
                      <a:endParaRPr lang="es-ES" sz="1400" dirty="0"/>
                    </a:p>
                  </a:txBody>
                  <a:tcPr anchor="ctr" anchorCtr="1"/>
                </a:tc>
                <a:tc>
                  <a:txBody>
                    <a:bodyPr/>
                    <a:lstStyle/>
                    <a:p>
                      <a:r>
                        <a:rPr lang="es-ES" sz="1400" dirty="0" smtClean="0"/>
                        <a:t>STC</a:t>
                      </a:r>
                      <a:endParaRPr lang="es-ES" sz="1400" dirty="0"/>
                    </a:p>
                  </a:txBody>
                  <a:tcPr anchor="ctr" anchorCtr="1"/>
                </a:tc>
                <a:tc>
                  <a:txBody>
                    <a:bodyPr/>
                    <a:lstStyle/>
                    <a:p>
                      <a:r>
                        <a:rPr lang="es-ES" sz="1400" dirty="0" smtClean="0"/>
                        <a:t>Certificación</a:t>
                      </a:r>
                      <a:endParaRPr lang="es-ES" sz="1400" dirty="0"/>
                    </a:p>
                  </a:txBody>
                  <a:tcPr anchor="ctr" anchorCtr="1"/>
                </a:tc>
                <a:tc>
                  <a:txBody>
                    <a:bodyPr/>
                    <a:lstStyle/>
                    <a:p>
                      <a:r>
                        <a:rPr lang="es-ES" sz="1400" dirty="0" smtClean="0"/>
                        <a:t>Auditoria</a:t>
                      </a:r>
                      <a:endParaRPr lang="es-ES" sz="1400" dirty="0"/>
                    </a:p>
                  </a:txBody>
                  <a:tcPr anchor="ctr" anchorCtr="1"/>
                </a:tc>
              </a:tr>
              <a:tr h="4326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noProof="0" dirty="0" smtClean="0">
                          <a:solidFill>
                            <a:schemeClr val="dk1"/>
                          </a:solidFill>
                          <a:latin typeface="+mn-lt"/>
                          <a:ea typeface="+mn-ea"/>
                          <a:cs typeface="+mn-cs"/>
                        </a:rPr>
                        <a:t>Nord-Pas de Calais (Francia)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kern="1200" noProof="0" dirty="0" smtClean="0">
                        <a:solidFill>
                          <a:schemeClr val="dk1"/>
                        </a:solidFill>
                        <a:latin typeface="+mn-lt"/>
                        <a:ea typeface="+mn-ea"/>
                        <a:cs typeface="+mn-cs"/>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t>Lille (Francia)</a:t>
                      </a:r>
                      <a:endParaRPr lang="es-ES" sz="1400" kern="1200" dirty="0">
                        <a:solidFill>
                          <a:schemeClr val="dk1"/>
                        </a:solidFill>
                        <a:latin typeface="+mn-lt"/>
                        <a:ea typeface="+mn-ea"/>
                        <a:cs typeface="+mn-cs"/>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smtClean="0">
                          <a:effectLst/>
                          <a:latin typeface="Arial"/>
                          <a:ea typeface="Calibri"/>
                        </a:rPr>
                        <a:t>Provincia </a:t>
                      </a:r>
                      <a:r>
                        <a:rPr lang="es-ES" sz="1400" dirty="0" err="1" smtClean="0">
                          <a:effectLst/>
                          <a:latin typeface="Arial"/>
                          <a:ea typeface="Calibri"/>
                        </a:rPr>
                        <a:t>Oost-Vlaanderen</a:t>
                      </a:r>
                      <a:r>
                        <a:rPr lang="es-ES" sz="1400" dirty="0" smtClean="0">
                          <a:effectLst/>
                          <a:latin typeface="Arial"/>
                          <a:ea typeface="Calibri"/>
                        </a:rPr>
                        <a:t> (Bélgica).</a:t>
                      </a:r>
                      <a:endParaRPr lang="es-ES" sz="1400" kern="1200" dirty="0">
                        <a:solidFill>
                          <a:schemeClr val="dk1"/>
                        </a:solidFill>
                        <a:latin typeface="+mn-lt"/>
                        <a:ea typeface="+mn-ea"/>
                        <a:cs typeface="+mn-cs"/>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effectLst/>
                          <a:latin typeface="Arial"/>
                          <a:ea typeface="Calibri"/>
                        </a:rPr>
                        <a:t>Commission Interministérielle de Coordination des Contrôles des actions cofinancées par les Fonds (Francia)</a:t>
                      </a:r>
                      <a:endParaRPr lang="es-ES" sz="1400" kern="1200" dirty="0">
                        <a:solidFill>
                          <a:schemeClr val="dk1"/>
                        </a:solidFill>
                        <a:latin typeface="+mn-lt"/>
                        <a:ea typeface="+mn-ea"/>
                        <a:cs typeface="+mn-cs"/>
                      </a:endParaRPr>
                    </a:p>
                  </a:txBody>
                  <a:tcPr anchor="ctr" anchorCtr="1"/>
                </a:tc>
              </a:tr>
            </a:tbl>
          </a:graphicData>
        </a:graphic>
      </p:graphicFrame>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14" y="1921549"/>
            <a:ext cx="2657128" cy="493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9 Tabla"/>
          <p:cNvGraphicFramePr>
            <a:graphicFrameLocks noGrp="1"/>
          </p:cNvGraphicFramePr>
          <p:nvPr>
            <p:extLst>
              <p:ext uri="{D42A27DB-BD31-4B8C-83A1-F6EECF244321}">
                <p14:modId xmlns:p14="http://schemas.microsoft.com/office/powerpoint/2010/main" val="2083411656"/>
              </p:ext>
            </p:extLst>
          </p:nvPr>
        </p:nvGraphicFramePr>
        <p:xfrm>
          <a:off x="2771800" y="4581128"/>
          <a:ext cx="6096000" cy="16916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509223">
                <a:tc>
                  <a:txBody>
                    <a:bodyPr/>
                    <a:lstStyle/>
                    <a:p>
                      <a:pPr algn="ctr"/>
                      <a:r>
                        <a:rPr lang="es-ES" sz="1100" dirty="0" smtClean="0">
                          <a:latin typeface="Arial" panose="020B0604020202020204" pitchFamily="34" charset="0"/>
                          <a:cs typeface="Arial" panose="020B0604020202020204" pitchFamily="34" charset="0"/>
                        </a:rPr>
                        <a:t>Fecha aprobación P.O</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Seminario</a:t>
                      </a:r>
                      <a:r>
                        <a:rPr lang="es-ES" sz="1100" baseline="0" dirty="0" smtClean="0">
                          <a:latin typeface="Arial" panose="020B0604020202020204" pitchFamily="34" charset="0"/>
                          <a:cs typeface="Arial" panose="020B0604020202020204" pitchFamily="34" charset="0"/>
                        </a:rPr>
                        <a:t> lanzamiento, lugar</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Fecha apertura convocatoria</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Dotación financiera (%)</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1 </a:t>
                      </a:r>
                      <a:r>
                        <a:rPr lang="es-ES" sz="1100" dirty="0" err="1" smtClean="0">
                          <a:latin typeface="Arial" panose="020B0604020202020204" pitchFamily="34" charset="0"/>
                          <a:cs typeface="Arial" panose="020B0604020202020204" pitchFamily="34" charset="0"/>
                        </a:rPr>
                        <a:t>er</a:t>
                      </a:r>
                      <a:r>
                        <a:rPr lang="es-ES" sz="1100" dirty="0" smtClean="0">
                          <a:latin typeface="Arial" panose="020B0604020202020204" pitchFamily="34" charset="0"/>
                          <a:cs typeface="Arial" panose="020B0604020202020204" pitchFamily="34" charset="0"/>
                        </a:rPr>
                        <a:t> Comité </a:t>
                      </a:r>
                    </a:p>
                    <a:p>
                      <a:pPr algn="ctr"/>
                      <a:r>
                        <a:rPr lang="es-ES" sz="1100" dirty="0" smtClean="0">
                          <a:latin typeface="Arial" panose="020B0604020202020204" pitchFamily="34" charset="0"/>
                          <a:cs typeface="Arial" panose="020B0604020202020204" pitchFamily="34" charset="0"/>
                        </a:rPr>
                        <a:t>2014-2020</a:t>
                      </a:r>
                      <a:endParaRPr lang="en-GB" sz="1100" dirty="0" smtClean="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txBody>
                  <a:tcPr/>
                </a:tc>
              </a:tr>
              <a:tr h="940105">
                <a:tc>
                  <a:txBody>
                    <a:bodyPr/>
                    <a:lstStyle/>
                    <a:p>
                      <a:pPr algn="ctr"/>
                      <a:r>
                        <a:rPr lang="en-GB" sz="1100" b="1" kern="1200" dirty="0" smtClean="0">
                          <a:solidFill>
                            <a:schemeClr val="tx1"/>
                          </a:solidFill>
                          <a:latin typeface="Arial" pitchFamily="34" charset="0"/>
                          <a:ea typeface="+mn-ea"/>
                          <a:cs typeface="Arial" pitchFamily="34" charset="0"/>
                        </a:rPr>
                        <a:t>11 </a:t>
                      </a:r>
                      <a:r>
                        <a:rPr lang="en-GB" sz="1100" b="1" kern="1200" dirty="0" err="1" smtClean="0">
                          <a:solidFill>
                            <a:schemeClr val="tx1"/>
                          </a:solidFill>
                          <a:latin typeface="Arial" pitchFamily="34" charset="0"/>
                          <a:ea typeface="+mn-ea"/>
                          <a:cs typeface="Arial" pitchFamily="34" charset="0"/>
                        </a:rPr>
                        <a:t>deJunio</a:t>
                      </a:r>
                      <a:r>
                        <a:rPr lang="en-GB" sz="1100" b="1" kern="1200" dirty="0" smtClean="0">
                          <a:solidFill>
                            <a:schemeClr val="tx1"/>
                          </a:solidFill>
                          <a:latin typeface="Arial" pitchFamily="34" charset="0"/>
                          <a:ea typeface="+mn-ea"/>
                          <a:cs typeface="Arial" pitchFamily="34" charset="0"/>
                        </a:rPr>
                        <a:t> 2015</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n-GB" sz="1100" b="1" kern="1200" dirty="0" smtClean="0">
                          <a:solidFill>
                            <a:schemeClr val="tx1"/>
                          </a:solidFill>
                          <a:latin typeface="Arial" pitchFamily="34" charset="0"/>
                          <a:ea typeface="+mn-ea"/>
                          <a:cs typeface="Arial" pitchFamily="34" charset="0"/>
                        </a:rPr>
                        <a:t>26 de </a:t>
                      </a:r>
                      <a:r>
                        <a:rPr lang="en-GB" sz="1100" b="1" kern="1200" dirty="0" err="1" smtClean="0">
                          <a:solidFill>
                            <a:schemeClr val="tx1"/>
                          </a:solidFill>
                          <a:latin typeface="Arial" pitchFamily="34" charset="0"/>
                          <a:ea typeface="+mn-ea"/>
                          <a:cs typeface="Arial" pitchFamily="34" charset="0"/>
                        </a:rPr>
                        <a:t>Febrero</a:t>
                      </a:r>
                      <a:r>
                        <a:rPr lang="en-GB" sz="1100" b="1" kern="1200" baseline="0" dirty="0" smtClean="0">
                          <a:solidFill>
                            <a:schemeClr val="tx1"/>
                          </a:solidFill>
                          <a:latin typeface="Arial" pitchFamily="34" charset="0"/>
                          <a:ea typeface="+mn-ea"/>
                          <a:cs typeface="Arial" pitchFamily="34" charset="0"/>
                        </a:rPr>
                        <a:t> 2015 </a:t>
                      </a:r>
                      <a:r>
                        <a:rPr lang="en-GB" sz="1100" b="1" kern="1200" baseline="0" dirty="0" err="1" smtClean="0">
                          <a:solidFill>
                            <a:schemeClr val="tx1"/>
                          </a:solidFill>
                          <a:latin typeface="Arial" pitchFamily="34" charset="0"/>
                          <a:ea typeface="+mn-ea"/>
                          <a:cs typeface="Arial" pitchFamily="34" charset="0"/>
                        </a:rPr>
                        <a:t>en</a:t>
                      </a:r>
                      <a:r>
                        <a:rPr lang="en-GB" sz="1100" b="1" kern="1200" baseline="0" dirty="0" smtClean="0">
                          <a:solidFill>
                            <a:schemeClr val="tx1"/>
                          </a:solidFill>
                          <a:latin typeface="Arial" pitchFamily="34" charset="0"/>
                          <a:ea typeface="+mn-ea"/>
                          <a:cs typeface="Arial" pitchFamily="34" charset="0"/>
                        </a:rPr>
                        <a:t> Madrid</a:t>
                      </a:r>
                      <a:r>
                        <a:rPr lang="en-GB" sz="1100" b="1" kern="1200" dirty="0" smtClean="0">
                          <a:solidFill>
                            <a:schemeClr val="tx1"/>
                          </a:solidFill>
                          <a:latin typeface="Arial" pitchFamily="34" charset="0"/>
                          <a:ea typeface="+mn-ea"/>
                          <a:cs typeface="Arial" pitchFamily="34" charset="0"/>
                        </a:rPr>
                        <a:t>.</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n-GB" sz="1100" b="1" kern="1200" dirty="0" err="1" smtClean="0">
                          <a:solidFill>
                            <a:schemeClr val="tx1"/>
                          </a:solidFill>
                          <a:latin typeface="Arial" pitchFamily="34" charset="0"/>
                          <a:ea typeface="+mn-ea"/>
                          <a:cs typeface="Arial" pitchFamily="34" charset="0"/>
                        </a:rPr>
                        <a:t>Cerrada</a:t>
                      </a:r>
                      <a:r>
                        <a:rPr lang="en-GB" sz="1100" b="1" kern="1200" dirty="0" smtClean="0">
                          <a:solidFill>
                            <a:schemeClr val="tx1"/>
                          </a:solidFill>
                          <a:latin typeface="Arial" pitchFamily="34" charset="0"/>
                          <a:ea typeface="+mn-ea"/>
                          <a:cs typeface="Arial" pitchFamily="34" charset="0"/>
                        </a:rPr>
                        <a:t> 31 </a:t>
                      </a:r>
                      <a:r>
                        <a:rPr lang="en-GB" sz="1100" b="1" kern="1200" dirty="0" err="1" smtClean="0">
                          <a:solidFill>
                            <a:schemeClr val="tx1"/>
                          </a:solidFill>
                          <a:latin typeface="Arial" pitchFamily="34" charset="0"/>
                          <a:ea typeface="+mn-ea"/>
                          <a:cs typeface="Arial" pitchFamily="34" charset="0"/>
                        </a:rPr>
                        <a:t>julio</a:t>
                      </a:r>
                      <a:r>
                        <a:rPr lang="en-GB" sz="1100" b="1" kern="1200" dirty="0" smtClean="0">
                          <a:solidFill>
                            <a:schemeClr val="tx1"/>
                          </a:solidFill>
                          <a:latin typeface="Arial" pitchFamily="34" charset="0"/>
                          <a:ea typeface="+mn-ea"/>
                          <a:cs typeface="Arial" pitchFamily="34" charset="0"/>
                        </a:rPr>
                        <a:t> 2015.</a:t>
                      </a:r>
                    </a:p>
                    <a:p>
                      <a:pPr algn="ctr"/>
                      <a:r>
                        <a:rPr lang="en-GB" sz="1100" b="1" kern="1200" dirty="0" smtClean="0">
                          <a:solidFill>
                            <a:schemeClr val="tx1"/>
                          </a:solidFill>
                          <a:latin typeface="Arial" pitchFamily="34" charset="0"/>
                          <a:ea typeface="+mn-ea"/>
                          <a:cs typeface="Arial" pitchFamily="34" charset="0"/>
                        </a:rPr>
                        <a:t>De</a:t>
                      </a:r>
                      <a:r>
                        <a:rPr lang="en-GB" sz="1100" b="1" kern="1200" baseline="0" dirty="0" smtClean="0">
                          <a:solidFill>
                            <a:schemeClr val="tx1"/>
                          </a:solidFill>
                          <a:latin typeface="Arial" pitchFamily="34" charset="0"/>
                          <a:ea typeface="+mn-ea"/>
                          <a:cs typeface="Arial" pitchFamily="34" charset="0"/>
                        </a:rPr>
                        <a:t> 261</a:t>
                      </a:r>
                    </a:p>
                    <a:p>
                      <a:pPr algn="ctr"/>
                      <a:r>
                        <a:rPr lang="en-GB" sz="1100" b="1" kern="1200" baseline="0" dirty="0" err="1" smtClean="0">
                          <a:solidFill>
                            <a:schemeClr val="tx1"/>
                          </a:solidFill>
                          <a:latin typeface="Arial" pitchFamily="34" charset="0"/>
                          <a:ea typeface="+mn-ea"/>
                          <a:cs typeface="Arial" pitchFamily="34" charset="0"/>
                        </a:rPr>
                        <a:t>presentadas</a:t>
                      </a:r>
                      <a:r>
                        <a:rPr lang="en-GB" sz="1100" b="1" kern="1200" baseline="0" dirty="0" smtClean="0">
                          <a:solidFill>
                            <a:schemeClr val="tx1"/>
                          </a:solidFill>
                          <a:latin typeface="Arial" pitchFamily="34" charset="0"/>
                          <a:ea typeface="+mn-ea"/>
                          <a:cs typeface="Arial" pitchFamily="34" charset="0"/>
                        </a:rPr>
                        <a:t>, 43 </a:t>
                      </a:r>
                      <a:r>
                        <a:rPr lang="en-GB" sz="1100" b="1" kern="1200" baseline="0" dirty="0" err="1" smtClean="0">
                          <a:solidFill>
                            <a:schemeClr val="tx1"/>
                          </a:solidFill>
                          <a:latin typeface="Arial" pitchFamily="34" charset="0"/>
                          <a:ea typeface="+mn-ea"/>
                          <a:cs typeface="Arial" pitchFamily="34" charset="0"/>
                        </a:rPr>
                        <a:t>lider</a:t>
                      </a:r>
                      <a:r>
                        <a:rPr lang="en-GB" sz="1100" b="1" kern="1200" baseline="0" dirty="0" smtClean="0">
                          <a:solidFill>
                            <a:schemeClr val="tx1"/>
                          </a:solidFill>
                          <a:latin typeface="Arial" pitchFamily="34" charset="0"/>
                          <a:ea typeface="+mn-ea"/>
                          <a:cs typeface="Arial" pitchFamily="34" charset="0"/>
                        </a:rPr>
                        <a:t> </a:t>
                      </a:r>
                      <a:r>
                        <a:rPr lang="en-GB" sz="1100" b="1" kern="1200" baseline="0" dirty="0" err="1" smtClean="0">
                          <a:solidFill>
                            <a:schemeClr val="tx1"/>
                          </a:solidFill>
                          <a:latin typeface="Arial" pitchFamily="34" charset="0"/>
                          <a:ea typeface="+mn-ea"/>
                          <a:cs typeface="Arial" pitchFamily="34" charset="0"/>
                        </a:rPr>
                        <a:t>español</a:t>
                      </a:r>
                      <a:endParaRPr lang="en-GB" sz="1100" b="1" kern="1200" dirty="0">
                        <a:solidFill>
                          <a:schemeClr val="tx1"/>
                        </a:solidFill>
                        <a:latin typeface="Arial" pitchFamily="34" charset="0"/>
                        <a:ea typeface="+mn-ea"/>
                        <a:cs typeface="Arial" pitchFamily="34" charset="0"/>
                      </a:endParaRPr>
                    </a:p>
                  </a:txBody>
                  <a:tcPr/>
                </a:tc>
                <a:tc>
                  <a:txBody>
                    <a:bodyPr/>
                    <a:lstStyle/>
                    <a:p>
                      <a:pPr marL="0" marR="0" indent="0" algn="l" defTabSz="839694" rtl="0" eaLnBrk="1" fontAlgn="auto" latinLnBrk="0" hangingPunct="1">
                        <a:lnSpc>
                          <a:spcPct val="100000"/>
                        </a:lnSpc>
                        <a:spcBef>
                          <a:spcPts val="0"/>
                        </a:spcBef>
                        <a:spcAft>
                          <a:spcPts val="0"/>
                        </a:spcAft>
                        <a:buClrTx/>
                        <a:buSzTx/>
                        <a:buFontTx/>
                        <a:buNone/>
                        <a:tabLst/>
                        <a:defRPr/>
                      </a:pPr>
                      <a:r>
                        <a:rPr lang="en-GB" sz="1100" b="1" kern="1200" dirty="0" err="1" smtClean="0">
                          <a:solidFill>
                            <a:schemeClr val="tx1"/>
                          </a:solidFill>
                          <a:latin typeface="Arial" pitchFamily="34" charset="0"/>
                          <a:ea typeface="+mn-ea"/>
                          <a:cs typeface="Arial" pitchFamily="34" charset="0"/>
                        </a:rPr>
                        <a:t>han</a:t>
                      </a:r>
                      <a:r>
                        <a:rPr lang="en-GB" sz="1100" b="1" kern="1200" dirty="0" smtClean="0">
                          <a:solidFill>
                            <a:schemeClr val="tx1"/>
                          </a:solidFill>
                          <a:latin typeface="Arial" pitchFamily="34" charset="0"/>
                          <a:ea typeface="+mn-ea"/>
                          <a:cs typeface="Arial" pitchFamily="34" charset="0"/>
                        </a:rPr>
                        <a:t> </a:t>
                      </a:r>
                      <a:r>
                        <a:rPr lang="en-GB" sz="1100" b="1" kern="1200" dirty="0" err="1" smtClean="0">
                          <a:solidFill>
                            <a:schemeClr val="tx1"/>
                          </a:solidFill>
                          <a:latin typeface="Arial" pitchFamily="34" charset="0"/>
                          <a:ea typeface="+mn-ea"/>
                          <a:cs typeface="Arial" pitchFamily="34" charset="0"/>
                        </a:rPr>
                        <a:t>presentado</a:t>
                      </a:r>
                      <a:r>
                        <a:rPr lang="en-GB" sz="1100" b="1" kern="1200" dirty="0" smtClean="0">
                          <a:solidFill>
                            <a:schemeClr val="tx1"/>
                          </a:solidFill>
                          <a:latin typeface="Arial" pitchFamily="34" charset="0"/>
                          <a:ea typeface="+mn-ea"/>
                          <a:cs typeface="Arial" pitchFamily="34" charset="0"/>
                        </a:rPr>
                        <a:t> solicitudes </a:t>
                      </a:r>
                      <a:r>
                        <a:rPr lang="en-GB" sz="1100" b="1" kern="1200" dirty="0" err="1" smtClean="0">
                          <a:solidFill>
                            <a:schemeClr val="tx1"/>
                          </a:solidFill>
                          <a:latin typeface="Arial" pitchFamily="34" charset="0"/>
                          <a:ea typeface="+mn-ea"/>
                          <a:cs typeface="Arial" pitchFamily="34" charset="0"/>
                        </a:rPr>
                        <a:t>por</a:t>
                      </a:r>
                      <a:r>
                        <a:rPr lang="en-GB" sz="1100" b="1" kern="1200" dirty="0" smtClean="0">
                          <a:solidFill>
                            <a:schemeClr val="tx1"/>
                          </a:solidFill>
                          <a:latin typeface="Arial" pitchFamily="34" charset="0"/>
                          <a:ea typeface="+mn-ea"/>
                          <a:cs typeface="Arial" pitchFamily="34" charset="0"/>
                        </a:rPr>
                        <a:t> 441 M€</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s-ES" sz="1100" b="1" kern="1200" dirty="0" smtClean="0">
                          <a:solidFill>
                            <a:schemeClr val="tx1"/>
                          </a:solidFill>
                          <a:latin typeface="Arial" pitchFamily="34" charset="0"/>
                          <a:ea typeface="+mn-ea"/>
                          <a:cs typeface="Arial" pitchFamily="34" charset="0"/>
                        </a:rPr>
                        <a:t>En Riga el 17 junio 2015</a:t>
                      </a:r>
                      <a:endParaRPr lang="en-GB" sz="1100" b="1" kern="1200" dirty="0">
                        <a:solidFill>
                          <a:schemeClr val="tx1"/>
                        </a:solidFill>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4263164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4844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17" name="5 Objeto"/>
          <p:cNvGraphicFramePr>
            <a:graphicFrameLocks noChangeAspect="1"/>
          </p:cNvGraphicFramePr>
          <p:nvPr/>
        </p:nvGraphicFramePr>
        <p:xfrm>
          <a:off x="8027988" y="25400"/>
          <a:ext cx="1116012" cy="758825"/>
        </p:xfrm>
        <a:graphic>
          <a:graphicData uri="http://schemas.openxmlformats.org/presentationml/2006/ole">
            <mc:AlternateContent xmlns:mc="http://schemas.openxmlformats.org/markup-compatibility/2006">
              <mc:Choice xmlns:v="urn:schemas-microsoft-com:vml" Requires="v">
                <p:oleObj spid="_x0000_s5127" r:id="rId5" imgW="2180952" imgH="1438095" progId="MSPhotoEd.3">
                  <p:embed/>
                </p:oleObj>
              </mc:Choice>
              <mc:Fallback>
                <p:oleObj r:id="rId5" imgW="2180952" imgH="1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5400"/>
                        <a:ext cx="11160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118" name="2 Conector recto"/>
          <p:cNvCxnSpPr>
            <a:cxnSpLocks noChangeShapeType="1"/>
          </p:cNvCxnSpPr>
          <p:nvPr/>
        </p:nvCxnSpPr>
        <p:spPr bwMode="auto">
          <a:xfrm>
            <a:off x="971550" y="1484313"/>
            <a:ext cx="712946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1 Rectángulo"/>
          <p:cNvSpPr/>
          <p:nvPr/>
        </p:nvSpPr>
        <p:spPr>
          <a:xfrm>
            <a:off x="2123728" y="692150"/>
            <a:ext cx="5832647" cy="861774"/>
          </a:xfrm>
          <a:prstGeom prst="rect">
            <a:avLst/>
          </a:prstGeom>
        </p:spPr>
        <p:txBody>
          <a:bodyPr wrap="square">
            <a:spAutoFit/>
          </a:bodyPr>
          <a:lstStyle/>
          <a:p>
            <a:pPr>
              <a:defRPr/>
            </a:pPr>
            <a:endParaRPr lang="es-ES" b="1" kern="0" dirty="0">
              <a:solidFill>
                <a:srgbClr val="002776"/>
              </a:solidFill>
              <a:cs typeface="Arial" charset="0"/>
            </a:endParaRPr>
          </a:p>
          <a:p>
            <a:pPr>
              <a:defRPr/>
            </a:pPr>
            <a:r>
              <a:rPr lang="es-ES" b="1" kern="0" dirty="0">
                <a:solidFill>
                  <a:srgbClr val="002776"/>
                </a:solidFill>
                <a:cs typeface="Arial" charset="0"/>
              </a:rPr>
              <a:t>INTERREG EUROPE </a:t>
            </a:r>
          </a:p>
          <a:p>
            <a:pPr>
              <a:defRPr/>
            </a:pPr>
            <a:r>
              <a:rPr lang="es-ES" sz="1400" kern="0" dirty="0">
                <a:solidFill>
                  <a:srgbClr val="002776"/>
                </a:solidFill>
                <a:cs typeface="Arial" charset="0"/>
              </a:rPr>
              <a:t>28 UE +Noruega +Suiza</a:t>
            </a:r>
            <a:endParaRPr lang="es-ES" sz="1400" kern="0" dirty="0">
              <a:solidFill>
                <a:sysClr val="windowText" lastClr="000000"/>
              </a:solidFill>
              <a:cs typeface="Arial" charset="0"/>
            </a:endParaRPr>
          </a:p>
        </p:txBody>
      </p:sp>
      <p:sp>
        <p:nvSpPr>
          <p:cNvPr id="11" name="8 Marcador de contenido"/>
          <p:cNvSpPr txBox="1">
            <a:spLocks/>
          </p:cNvSpPr>
          <p:nvPr/>
        </p:nvSpPr>
        <p:spPr bwMode="auto">
          <a:xfrm>
            <a:off x="2484437" y="1628800"/>
            <a:ext cx="5616575" cy="41044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defTabSz="957263" rtl="0" eaLnBrk="0" fontAlgn="base" hangingPunct="0">
              <a:spcBef>
                <a:spcPts val="800"/>
              </a:spcBef>
              <a:spcAft>
                <a:spcPct val="0"/>
              </a:spcAft>
              <a:buFontTx/>
              <a:buNone/>
              <a:defRPr sz="2400" b="1">
                <a:solidFill>
                  <a:schemeClr val="accent2"/>
                </a:solidFill>
                <a:latin typeface="Arial" pitchFamily="34" charset="0"/>
                <a:ea typeface="+mn-ea"/>
                <a:cs typeface="Arial" pitchFamily="34" charset="0"/>
              </a:defRPr>
            </a:lvl1pPr>
            <a:lvl2pPr marL="742950" indent="-285750" algn="l" defTabSz="957263" rtl="0" eaLnBrk="0" fontAlgn="base" hangingPunct="0">
              <a:spcBef>
                <a:spcPts val="200"/>
              </a:spcBef>
              <a:spcAft>
                <a:spcPts val="600"/>
              </a:spcAft>
              <a:buChar char="–"/>
              <a:defRPr sz="1000">
                <a:solidFill>
                  <a:schemeClr val="tx1"/>
                </a:solidFill>
                <a:latin typeface="Arial" pitchFamily="34" charset="0"/>
                <a:cs typeface="Arial" pitchFamily="34" charset="0"/>
              </a:defRPr>
            </a:lvl2pPr>
            <a:lvl3pPr marL="1143000" indent="-1141413" algn="l" defTabSz="957263" rtl="0" eaLnBrk="0" fontAlgn="base" hangingPunct="0">
              <a:spcBef>
                <a:spcPts val="400"/>
              </a:spcBef>
              <a:spcAft>
                <a:spcPts val="200"/>
              </a:spcAft>
              <a:buChar char="•"/>
              <a:defRPr sz="1000" b="1">
                <a:solidFill>
                  <a:schemeClr val="tx1"/>
                </a:solidFill>
                <a:latin typeface="Arial" pitchFamily="34" charset="0"/>
                <a:cs typeface="Arial" pitchFamily="34" charset="0"/>
              </a:defRPr>
            </a:lvl3pPr>
            <a:lvl4pPr marL="88900" indent="-88900" algn="l" defTabSz="957263" rtl="0" eaLnBrk="0" fontAlgn="base" hangingPunct="0">
              <a:spcBef>
                <a:spcPct val="0"/>
              </a:spcBef>
              <a:spcAft>
                <a:spcPts val="200"/>
              </a:spcAft>
              <a:buFont typeface="Arial" charset="0"/>
              <a:buChar char="•"/>
              <a:defRPr sz="1000">
                <a:solidFill>
                  <a:schemeClr val="tx1"/>
                </a:solidFill>
                <a:latin typeface="Arial" pitchFamily="34" charset="0"/>
                <a:cs typeface="Arial" pitchFamily="34" charset="0"/>
              </a:defRPr>
            </a:lvl4pPr>
            <a:lvl5pPr marL="180975" indent="-95250" algn="l" defTabSz="957263" rtl="0" eaLnBrk="0" fontAlgn="base" hangingPunct="0">
              <a:spcBef>
                <a:spcPct val="0"/>
              </a:spcBef>
              <a:spcAft>
                <a:spcPts val="200"/>
              </a:spcAft>
              <a:buFont typeface="Arial" charset="0"/>
              <a:buChar char="‒"/>
              <a:defRPr sz="900">
                <a:solidFill>
                  <a:schemeClr val="tx1"/>
                </a:solidFill>
                <a:latin typeface="Arial" pitchFamily="34" charset="0"/>
                <a:cs typeface="Arial" pitchFamily="34" charset="0"/>
              </a:defRPr>
            </a:lvl5pPr>
            <a:lvl6pPr marL="1676471" indent="-195345" algn="l" defTabSz="957776" rtl="0" fontAlgn="base">
              <a:spcBef>
                <a:spcPct val="0"/>
              </a:spcBef>
              <a:spcAft>
                <a:spcPct val="0"/>
              </a:spcAft>
              <a:tabLst>
                <a:tab pos="5987190" algn="l"/>
              </a:tabLst>
              <a:defRPr sz="1300">
                <a:solidFill>
                  <a:schemeClr val="tx1"/>
                </a:solidFill>
                <a:latin typeface="Arial" charset="0"/>
              </a:defRPr>
            </a:lvl6pPr>
            <a:lvl7pPr marL="2096318" indent="-195345" algn="l" defTabSz="957776" rtl="0" fontAlgn="base">
              <a:spcBef>
                <a:spcPct val="0"/>
              </a:spcBef>
              <a:spcAft>
                <a:spcPct val="0"/>
              </a:spcAft>
              <a:tabLst>
                <a:tab pos="5987190" algn="l"/>
              </a:tabLst>
              <a:defRPr sz="1300">
                <a:solidFill>
                  <a:schemeClr val="tx1"/>
                </a:solidFill>
                <a:latin typeface="Arial" charset="0"/>
              </a:defRPr>
            </a:lvl7pPr>
            <a:lvl8pPr marL="2516165" indent="-195345" algn="l" defTabSz="957776" rtl="0" fontAlgn="base">
              <a:spcBef>
                <a:spcPct val="0"/>
              </a:spcBef>
              <a:spcAft>
                <a:spcPct val="0"/>
              </a:spcAft>
              <a:tabLst>
                <a:tab pos="5987190" algn="l"/>
              </a:tabLst>
              <a:defRPr sz="1300">
                <a:solidFill>
                  <a:schemeClr val="tx1"/>
                </a:solidFill>
                <a:latin typeface="Arial" charset="0"/>
              </a:defRPr>
            </a:lvl8pPr>
            <a:lvl9pPr marL="2936012" indent="-195345" algn="l" defTabSz="957776" rtl="0" fontAlgn="base">
              <a:spcBef>
                <a:spcPct val="0"/>
              </a:spcBef>
              <a:spcAft>
                <a:spcPct val="0"/>
              </a:spcAft>
              <a:tabLst>
                <a:tab pos="5987190" algn="l"/>
              </a:tabLst>
              <a:defRPr sz="1300">
                <a:solidFill>
                  <a:schemeClr val="tx1"/>
                </a:solidFill>
                <a:latin typeface="Arial" charset="0"/>
              </a:defRPr>
            </a:lvl9pPr>
          </a:lstStyle>
          <a:p>
            <a:pPr algn="l"/>
            <a:r>
              <a:rPr lang="es-ES" sz="1400" dirty="0" smtClean="0">
                <a:solidFill>
                  <a:srgbClr val="000000"/>
                </a:solidFill>
              </a:rPr>
              <a:t>RASGOS DIFERENCIADORES CON RESPECTO A  INTERREG IVC.	</a:t>
            </a:r>
          </a:p>
          <a:p>
            <a:pPr marL="285750" indent="-285750" algn="l">
              <a:buFont typeface="Wingdings" panose="05000000000000000000" pitchFamily="2" charset="2"/>
              <a:buChar char="Ø"/>
            </a:pPr>
            <a:r>
              <a:rPr lang="es-ES" sz="1400" dirty="0" smtClean="0">
                <a:solidFill>
                  <a:srgbClr val="000000"/>
                </a:solidFill>
              </a:rPr>
              <a:t>mayor </a:t>
            </a:r>
            <a:r>
              <a:rPr lang="es-ES" sz="1400" dirty="0">
                <a:solidFill>
                  <a:srgbClr val="000000"/>
                </a:solidFill>
              </a:rPr>
              <a:t>énfasis en la mejora de las políticas y los programas que forman parte de la política de cohesión de la Unión Europea. </a:t>
            </a:r>
          </a:p>
          <a:p>
            <a:pPr marL="285750" indent="-285750" algn="l">
              <a:buFont typeface="Wingdings" panose="05000000000000000000" pitchFamily="2" charset="2"/>
              <a:buChar char="Ø"/>
            </a:pPr>
            <a:r>
              <a:rPr lang="es-ES" sz="1400" dirty="0" smtClean="0">
                <a:solidFill>
                  <a:srgbClr val="000000"/>
                </a:solidFill>
              </a:rPr>
              <a:t>Requisito previo:    autoridades </a:t>
            </a:r>
            <a:r>
              <a:rPr lang="es-ES" sz="1400" dirty="0">
                <a:solidFill>
                  <a:srgbClr val="000000"/>
                </a:solidFill>
              </a:rPr>
              <a:t>de gestión </a:t>
            </a:r>
            <a:r>
              <a:rPr lang="es-ES" sz="1400" dirty="0" smtClean="0">
                <a:solidFill>
                  <a:srgbClr val="000000"/>
                </a:solidFill>
              </a:rPr>
              <a:t>y/u </a:t>
            </a:r>
            <a:r>
              <a:rPr lang="es-ES" sz="1400" dirty="0">
                <a:solidFill>
                  <a:srgbClr val="000000"/>
                </a:solidFill>
              </a:rPr>
              <a:t>órganos intermedios responsables de las políticas estructurales </a:t>
            </a:r>
            <a:r>
              <a:rPr lang="es-ES" sz="1400" u="sng" dirty="0" smtClean="0">
                <a:solidFill>
                  <a:srgbClr val="000000"/>
                </a:solidFill>
              </a:rPr>
              <a:t>socio beneficiario </a:t>
            </a:r>
            <a:r>
              <a:rPr lang="es-ES" sz="1400" dirty="0" smtClean="0">
                <a:solidFill>
                  <a:srgbClr val="000000"/>
                </a:solidFill>
              </a:rPr>
              <a:t>en el proyecto. </a:t>
            </a:r>
            <a:endParaRPr lang="es-ES" sz="1400" dirty="0">
              <a:solidFill>
                <a:srgbClr val="000000"/>
              </a:solidFill>
            </a:endParaRPr>
          </a:p>
          <a:p>
            <a:pPr marL="285750" indent="-285750" algn="l">
              <a:buFont typeface="Wingdings" panose="05000000000000000000" pitchFamily="2" charset="2"/>
              <a:buChar char="Ø"/>
            </a:pPr>
            <a:r>
              <a:rPr lang="es-ES" sz="1400" dirty="0" smtClean="0">
                <a:solidFill>
                  <a:srgbClr val="000000"/>
                </a:solidFill>
              </a:rPr>
              <a:t>Requisito previo:  </a:t>
            </a:r>
            <a:r>
              <a:rPr lang="es-ES" sz="1400" u="sng" dirty="0" smtClean="0">
                <a:solidFill>
                  <a:srgbClr val="000000"/>
                </a:solidFill>
              </a:rPr>
              <a:t>carta </a:t>
            </a:r>
            <a:r>
              <a:rPr lang="es-ES" sz="1400" u="sng" dirty="0">
                <a:solidFill>
                  <a:srgbClr val="000000"/>
                </a:solidFill>
              </a:rPr>
              <a:t>de apoyo </a:t>
            </a:r>
            <a:r>
              <a:rPr lang="es-ES" sz="1400" u="sng" dirty="0" smtClean="0">
                <a:solidFill>
                  <a:srgbClr val="000000"/>
                </a:solidFill>
              </a:rPr>
              <a:t> </a:t>
            </a:r>
            <a:r>
              <a:rPr lang="es-ES" sz="1400" dirty="0" smtClean="0">
                <a:solidFill>
                  <a:srgbClr val="000000"/>
                </a:solidFill>
              </a:rPr>
              <a:t>si la autoridades  y/u organismos intermedios no son socios </a:t>
            </a:r>
            <a:endParaRPr lang="es-ES" sz="1400" dirty="0">
              <a:solidFill>
                <a:srgbClr val="000000"/>
              </a:solidFill>
            </a:endParaRPr>
          </a:p>
          <a:p>
            <a:pPr marL="285750" indent="-285750" algn="l">
              <a:buFont typeface="Wingdings" panose="05000000000000000000" pitchFamily="2" charset="2"/>
              <a:buChar char="Ø"/>
            </a:pPr>
            <a:r>
              <a:rPr lang="es-ES" sz="1400" dirty="0" smtClean="0">
                <a:solidFill>
                  <a:srgbClr val="000000"/>
                </a:solidFill>
              </a:rPr>
              <a:t>Las </a:t>
            </a:r>
            <a:r>
              <a:rPr lang="es-ES" sz="1400" dirty="0">
                <a:solidFill>
                  <a:srgbClr val="000000"/>
                </a:solidFill>
              </a:rPr>
              <a:t>entidades privadas sin ánimo de lucro pueden tener acceso a la financiación de INTERREG EUROPA, además de las autoridades públicas e instituciones  de Derecho Público</a:t>
            </a:r>
            <a:r>
              <a:rPr lang="es-ES" sz="1400" dirty="0" smtClean="0">
                <a:solidFill>
                  <a:srgbClr val="000000"/>
                </a:solidFill>
              </a:rPr>
              <a:t>. No podrán ser socio líder de un proyecto.</a:t>
            </a:r>
            <a:endParaRPr lang="es-ES" sz="1400" dirty="0">
              <a:solidFill>
                <a:srgbClr val="000000"/>
              </a:solidFill>
            </a:endParaRPr>
          </a:p>
          <a:p>
            <a:pPr marL="285750" indent="-285750" algn="l">
              <a:buFont typeface="Wingdings" panose="05000000000000000000" pitchFamily="2" charset="2"/>
              <a:buChar char="§"/>
            </a:pPr>
            <a:endParaRPr lang="es-ES" sz="1400" dirty="0">
              <a:solidFill>
                <a:srgbClr val="000000"/>
              </a:solidFill>
            </a:endParaRPr>
          </a:p>
          <a:p>
            <a:pPr algn="l"/>
            <a:endParaRPr lang="es-ES" sz="1400" dirty="0" smtClean="0">
              <a:solidFill>
                <a:srgbClr val="000000"/>
              </a:solidFill>
            </a:endParaRPr>
          </a:p>
        </p:txBody>
      </p:sp>
    </p:spTree>
    <p:extLst>
      <p:ext uri="{BB962C8B-B14F-4D97-AF65-F5344CB8AC3E}">
        <p14:creationId xmlns:p14="http://schemas.microsoft.com/office/powerpoint/2010/main" val="2292567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CONVOCATORIAS </a:t>
            </a:r>
            <a:r>
              <a:rPr lang="es-ES" u="sng" dirty="0" smtClean="0"/>
              <a:t>URBACT III 2014-2020</a:t>
            </a:r>
            <a:endParaRPr lang="es-ES" u="sng" dirty="0"/>
          </a:p>
        </p:txBody>
      </p:sp>
      <p:sp>
        <p:nvSpPr>
          <p:cNvPr id="3" name="2 Marcador de contenido"/>
          <p:cNvSpPr>
            <a:spLocks noGrp="1"/>
          </p:cNvSpPr>
          <p:nvPr>
            <p:ph sz="half" idx="1"/>
          </p:nvPr>
        </p:nvSpPr>
        <p:spPr>
          <a:xfrm>
            <a:off x="457200" y="1484784"/>
            <a:ext cx="8219256" cy="4870141"/>
          </a:xfrm>
        </p:spPr>
        <p:txBody>
          <a:bodyPr>
            <a:normAutofit fontScale="92500" lnSpcReduction="10000"/>
          </a:bodyPr>
          <a:lstStyle/>
          <a:p>
            <a:r>
              <a:rPr lang="es-ES" dirty="0" smtClean="0"/>
              <a:t>Actualmente está abierta una </a:t>
            </a:r>
            <a:r>
              <a:rPr lang="es-ES" b="1" dirty="0" err="1" smtClean="0"/>
              <a:t>Call</a:t>
            </a:r>
            <a:r>
              <a:rPr lang="es-ES" b="1" dirty="0" smtClean="0"/>
              <a:t> </a:t>
            </a:r>
            <a:r>
              <a:rPr lang="es-ES" b="1" dirty="0" err="1" smtClean="0"/>
              <a:t>for</a:t>
            </a:r>
            <a:r>
              <a:rPr lang="es-ES" b="1" dirty="0" smtClean="0"/>
              <a:t>  20 </a:t>
            </a:r>
            <a:r>
              <a:rPr lang="es-ES" b="1" dirty="0" err="1" smtClean="0"/>
              <a:t>Action</a:t>
            </a:r>
            <a:r>
              <a:rPr lang="es-ES" b="1" dirty="0" smtClean="0"/>
              <a:t> </a:t>
            </a:r>
            <a:r>
              <a:rPr lang="es-ES" b="1" dirty="0" err="1" smtClean="0"/>
              <a:t>Plannings</a:t>
            </a:r>
            <a:r>
              <a:rPr lang="es-ES" b="1" dirty="0" smtClean="0"/>
              <a:t> Networks</a:t>
            </a:r>
            <a:r>
              <a:rPr lang="es-ES" dirty="0" smtClean="0"/>
              <a:t> hasta el 16 de Junio. Presupuesto: 600.000 – 750.000 € /por red</a:t>
            </a:r>
          </a:p>
          <a:p>
            <a:pPr marL="0" indent="0">
              <a:buNone/>
            </a:pPr>
            <a:endParaRPr lang="es-ES" dirty="0" smtClean="0"/>
          </a:p>
          <a:p>
            <a:r>
              <a:rPr lang="es-ES" b="1" dirty="0" err="1" smtClean="0"/>
              <a:t>Call</a:t>
            </a:r>
            <a:r>
              <a:rPr lang="es-ES" b="1" dirty="0" smtClean="0"/>
              <a:t> </a:t>
            </a:r>
            <a:r>
              <a:rPr lang="es-ES" b="1" dirty="0" err="1" smtClean="0"/>
              <a:t>for</a:t>
            </a:r>
            <a:r>
              <a:rPr lang="es-ES" b="1" dirty="0" smtClean="0"/>
              <a:t> </a:t>
            </a:r>
            <a:r>
              <a:rPr lang="es-ES" b="1" dirty="0" err="1" smtClean="0"/>
              <a:t>good</a:t>
            </a:r>
            <a:r>
              <a:rPr lang="es-ES" b="1" dirty="0" smtClean="0"/>
              <a:t> </a:t>
            </a:r>
            <a:r>
              <a:rPr lang="es-ES" b="1" dirty="0" err="1" smtClean="0"/>
              <a:t>practices</a:t>
            </a:r>
            <a:r>
              <a:rPr lang="es-ES" b="1" dirty="0" smtClean="0"/>
              <a:t> </a:t>
            </a:r>
            <a:r>
              <a:rPr lang="es-ES" b="1" dirty="0" err="1" smtClean="0"/>
              <a:t>for</a:t>
            </a:r>
            <a:r>
              <a:rPr lang="es-ES" b="1" dirty="0" smtClean="0"/>
              <a:t> Transfer</a:t>
            </a:r>
            <a:r>
              <a:rPr lang="es-ES" dirty="0" smtClean="0"/>
              <a:t>, para junio 2015, para seleccionar las practicas que luego podrán ser transferidas en la siguiente convocatoria. </a:t>
            </a:r>
          </a:p>
          <a:p>
            <a:pPr marL="0" indent="0">
              <a:buNone/>
            </a:pPr>
            <a:endParaRPr lang="es-ES" dirty="0" smtClean="0"/>
          </a:p>
          <a:p>
            <a:r>
              <a:rPr lang="es-ES" b="1" dirty="0" err="1" smtClean="0"/>
              <a:t>Call</a:t>
            </a:r>
            <a:r>
              <a:rPr lang="es-ES" b="1" dirty="0" smtClean="0"/>
              <a:t> </a:t>
            </a:r>
            <a:r>
              <a:rPr lang="es-ES" b="1" dirty="0" err="1" smtClean="0"/>
              <a:t>for</a:t>
            </a:r>
            <a:r>
              <a:rPr lang="es-ES" b="1" dirty="0" smtClean="0"/>
              <a:t> Transfer Networks</a:t>
            </a:r>
            <a:r>
              <a:rPr lang="es-ES" dirty="0" smtClean="0"/>
              <a:t>, para enero – marzo de 2016. Presupuesto: 600.000 – 750.000 € / por red.</a:t>
            </a:r>
          </a:p>
          <a:p>
            <a:pPr marL="0" indent="0">
              <a:buNone/>
            </a:pPr>
            <a:endParaRPr lang="es-ES" dirty="0" smtClean="0"/>
          </a:p>
          <a:p>
            <a:r>
              <a:rPr lang="es-ES" b="1" dirty="0" err="1" smtClean="0"/>
              <a:t>Call</a:t>
            </a:r>
            <a:r>
              <a:rPr lang="es-ES" b="1" dirty="0" smtClean="0"/>
              <a:t> </a:t>
            </a:r>
            <a:r>
              <a:rPr lang="es-ES" b="1" dirty="0" err="1" smtClean="0"/>
              <a:t>for</a:t>
            </a:r>
            <a:r>
              <a:rPr lang="es-ES" b="1" dirty="0" smtClean="0"/>
              <a:t> </a:t>
            </a:r>
            <a:r>
              <a:rPr lang="es-ES" b="1" dirty="0" err="1" smtClean="0"/>
              <a:t>Implementatiton</a:t>
            </a:r>
            <a:r>
              <a:rPr lang="es-ES" b="1" dirty="0" smtClean="0"/>
              <a:t> Networks</a:t>
            </a:r>
            <a:r>
              <a:rPr lang="es-ES" dirty="0" smtClean="0"/>
              <a:t>, para enero-marzo de 2016. Presupuesto: 600.000 – 750.000 € / por red.</a:t>
            </a:r>
          </a:p>
          <a:p>
            <a:pPr marL="0" indent="0">
              <a:buNone/>
            </a:pP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37</a:t>
            </a:fld>
            <a:endParaRPr lang="es-ES" dirty="0">
              <a:solidFill>
                <a:srgbClr val="04617B">
                  <a:shade val="90000"/>
                </a:srgbClr>
              </a:solidFill>
            </a:endParaRPr>
          </a:p>
        </p:txBody>
      </p:sp>
    </p:spTree>
    <p:extLst>
      <p:ext uri="{BB962C8B-B14F-4D97-AF65-F5344CB8AC3E}">
        <p14:creationId xmlns:p14="http://schemas.microsoft.com/office/powerpoint/2010/main" val="4168772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RESULTADO CONVOCATORIAS </a:t>
            </a:r>
            <a:r>
              <a:rPr lang="es-ES" u="sng" dirty="0" smtClean="0"/>
              <a:t>URBACT III 2014-2020</a:t>
            </a:r>
            <a:endParaRPr lang="es-ES" u="sng" dirty="0"/>
          </a:p>
        </p:txBody>
      </p:sp>
      <p:sp>
        <p:nvSpPr>
          <p:cNvPr id="3" name="2 Marcador de contenido"/>
          <p:cNvSpPr>
            <a:spLocks noGrp="1"/>
          </p:cNvSpPr>
          <p:nvPr>
            <p:ph sz="half" idx="1"/>
          </p:nvPr>
        </p:nvSpPr>
        <p:spPr>
          <a:xfrm>
            <a:off x="457200" y="1484784"/>
            <a:ext cx="8219256" cy="4870141"/>
          </a:xfrm>
        </p:spPr>
        <p:txBody>
          <a:bodyPr>
            <a:normAutofit/>
          </a:bodyPr>
          <a:lstStyle/>
          <a:p>
            <a:r>
              <a:rPr lang="es-ES" b="1" dirty="0" smtClean="0"/>
              <a:t>La </a:t>
            </a:r>
            <a:r>
              <a:rPr lang="es-ES" b="1" dirty="0" err="1" smtClean="0"/>
              <a:t>Call</a:t>
            </a:r>
            <a:r>
              <a:rPr lang="es-ES" b="1" dirty="0" smtClean="0"/>
              <a:t> </a:t>
            </a:r>
            <a:r>
              <a:rPr lang="es-ES" b="1" dirty="0" err="1" smtClean="0"/>
              <a:t>for</a:t>
            </a:r>
            <a:r>
              <a:rPr lang="es-ES" b="1" dirty="0" smtClean="0"/>
              <a:t>  20 </a:t>
            </a:r>
            <a:r>
              <a:rPr lang="es-ES" b="1" dirty="0" err="1" smtClean="0"/>
              <a:t>Action</a:t>
            </a:r>
            <a:r>
              <a:rPr lang="es-ES" b="1" dirty="0" smtClean="0"/>
              <a:t> </a:t>
            </a:r>
            <a:r>
              <a:rPr lang="es-ES" b="1" dirty="0" err="1" smtClean="0"/>
              <a:t>Plannings</a:t>
            </a:r>
            <a:r>
              <a:rPr lang="es-ES" b="1" dirty="0" smtClean="0"/>
              <a:t> Networks</a:t>
            </a:r>
            <a:r>
              <a:rPr lang="es-ES" dirty="0" smtClean="0"/>
              <a:t> hasta el 16 de Junio. Presupuesto: 600.000 – 750.000 € /por red y ha resuelto aprobando 21 </a:t>
            </a:r>
            <a:r>
              <a:rPr lang="en-GB" sz="2800" dirty="0" smtClean="0">
                <a:latin typeface="Calibri"/>
                <a:ea typeface="Calibri"/>
              </a:rPr>
              <a:t>Networks:</a:t>
            </a:r>
            <a:endParaRPr lang="es-ES" sz="2800" dirty="0">
              <a:latin typeface="Calibri"/>
              <a:ea typeface="Calibri"/>
            </a:endParaRPr>
          </a:p>
          <a:p>
            <a:pPr marL="708660" lvl="1" indent="-342900">
              <a:buFont typeface="Symbol"/>
              <a:buChar char=""/>
            </a:pPr>
            <a:r>
              <a:rPr lang="es-ES" dirty="0" smtClean="0">
                <a:latin typeface="Calibri"/>
                <a:ea typeface="Calibri"/>
              </a:rPr>
              <a:t>13 </a:t>
            </a:r>
            <a:r>
              <a:rPr lang="es-ES" dirty="0">
                <a:latin typeface="Calibri"/>
                <a:ea typeface="Calibri"/>
              </a:rPr>
              <a:t>ciudades españolas están incluidas en </a:t>
            </a:r>
            <a:r>
              <a:rPr lang="es-ES" dirty="0" smtClean="0">
                <a:latin typeface="Calibri"/>
                <a:ea typeface="Calibri"/>
              </a:rPr>
              <a:t>14 Networks (Albacete, Murcia, Igualada, San Sebastián, Medina del Campo, Granada,  2 de Plasencia, Barcelona, Burgos, Baena, Bilbao, Roquetas de Mar, Cartagena) </a:t>
            </a:r>
            <a:endParaRPr lang="es-ES" dirty="0">
              <a:latin typeface="Calibri"/>
              <a:ea typeface="Calibri"/>
            </a:endParaRPr>
          </a:p>
          <a:p>
            <a:pPr marL="708660" lvl="1" indent="-342900">
              <a:buFont typeface="Symbol"/>
              <a:buChar char=""/>
            </a:pPr>
            <a:r>
              <a:rPr lang="es-ES" dirty="0">
                <a:latin typeface="Calibri"/>
                <a:ea typeface="Calibri"/>
              </a:rPr>
              <a:t>3 ciudades de esas 14  son Lead </a:t>
            </a:r>
            <a:r>
              <a:rPr lang="es-ES" dirty="0" err="1">
                <a:latin typeface="Calibri"/>
                <a:ea typeface="Calibri"/>
              </a:rPr>
              <a:t>Partners</a:t>
            </a:r>
            <a:r>
              <a:rPr lang="es-ES" dirty="0" smtClean="0">
                <a:latin typeface="Calibri"/>
                <a:ea typeface="Calibri"/>
              </a:rPr>
              <a:t>. (Bilbao, Igualada, Baena)</a:t>
            </a:r>
            <a:endParaRPr lang="es-ES" dirty="0">
              <a:latin typeface="Calibri"/>
              <a:ea typeface="Calibri"/>
            </a:endParaRPr>
          </a:p>
          <a:p>
            <a:pPr marL="0" indent="0">
              <a:buNone/>
            </a:pP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38</a:t>
            </a:fld>
            <a:endParaRPr lang="es-ES" dirty="0">
              <a:solidFill>
                <a:srgbClr val="04617B">
                  <a:shade val="90000"/>
                </a:srgbClr>
              </a:solidFill>
            </a:endParaRPr>
          </a:p>
        </p:txBody>
      </p:sp>
    </p:spTree>
    <p:extLst>
      <p:ext uri="{BB962C8B-B14F-4D97-AF65-F5344CB8AC3E}">
        <p14:creationId xmlns:p14="http://schemas.microsoft.com/office/powerpoint/2010/main" val="2009961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4844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17" name="5 Objeto"/>
          <p:cNvGraphicFramePr>
            <a:graphicFrameLocks noChangeAspect="1"/>
          </p:cNvGraphicFramePr>
          <p:nvPr/>
        </p:nvGraphicFramePr>
        <p:xfrm>
          <a:off x="8027988" y="25400"/>
          <a:ext cx="1116012" cy="758825"/>
        </p:xfrm>
        <a:graphic>
          <a:graphicData uri="http://schemas.openxmlformats.org/presentationml/2006/ole">
            <mc:AlternateContent xmlns:mc="http://schemas.openxmlformats.org/markup-compatibility/2006">
              <mc:Choice xmlns:v="urn:schemas-microsoft-com:vml" Requires="v">
                <p:oleObj spid="_x0000_s6151" r:id="rId5" imgW="2180952" imgH="1438095" progId="MSPhotoEd.3">
                  <p:embed/>
                </p:oleObj>
              </mc:Choice>
              <mc:Fallback>
                <p:oleObj r:id="rId5" imgW="2180952" imgH="1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5400"/>
                        <a:ext cx="11160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1 Rectángulo"/>
          <p:cNvSpPr/>
          <p:nvPr/>
        </p:nvSpPr>
        <p:spPr>
          <a:xfrm>
            <a:off x="1115617" y="2708920"/>
            <a:ext cx="6984776" cy="2031325"/>
          </a:xfrm>
          <a:prstGeom prst="rect">
            <a:avLst/>
          </a:prstGeom>
        </p:spPr>
        <p:txBody>
          <a:bodyPr wrap="square">
            <a:spAutoFit/>
          </a:bodyPr>
          <a:lstStyle/>
          <a:p>
            <a:pPr>
              <a:defRPr/>
            </a:pPr>
            <a:endParaRPr lang="es-ES" b="1" kern="0" dirty="0">
              <a:solidFill>
                <a:srgbClr val="002776"/>
              </a:solidFill>
              <a:cs typeface="Arial" charset="0"/>
            </a:endParaRPr>
          </a:p>
          <a:p>
            <a:pPr algn="ctr">
              <a:defRPr/>
            </a:pPr>
            <a:r>
              <a:rPr lang="es-ES" sz="3600" b="1" kern="0" dirty="0">
                <a:solidFill>
                  <a:srgbClr val="002776"/>
                </a:solidFill>
                <a:cs typeface="Arial" charset="0"/>
              </a:rPr>
              <a:t>Instrumento Europeo de Vecindad Cooperación Transfronteriza</a:t>
            </a:r>
          </a:p>
          <a:p>
            <a:pPr>
              <a:defRPr/>
            </a:pPr>
            <a:endParaRPr lang="es-ES" b="1" kern="0" dirty="0">
              <a:solidFill>
                <a:srgbClr val="002776"/>
              </a:solidFill>
              <a:cs typeface="Arial" charset="0"/>
            </a:endParaRPr>
          </a:p>
          <a:p>
            <a:pPr>
              <a:defRPr/>
            </a:pPr>
            <a:endParaRPr lang="es-ES" kern="0" dirty="0">
              <a:solidFill>
                <a:sysClr val="windowText" lastClr="000000"/>
              </a:solidFill>
              <a:cs typeface="Arial" charset="0"/>
            </a:endParaRPr>
          </a:p>
        </p:txBody>
      </p:sp>
      <p:pic>
        <p:nvPicPr>
          <p:cNvPr id="5" name="Picture 2"/>
          <p:cNvPicPr>
            <a:picLocks noChangeAspect="1" noChangeArrowheads="1"/>
          </p:cNvPicPr>
          <p:nvPr/>
        </p:nvPicPr>
        <p:blipFill>
          <a:blip r:embed="rId7"/>
          <a:srcRect/>
          <a:stretch>
            <a:fillRect/>
          </a:stretch>
        </p:blipFill>
        <p:spPr bwMode="auto">
          <a:xfrm>
            <a:off x="6511925" y="5097463"/>
            <a:ext cx="2619375" cy="1743075"/>
          </a:xfrm>
          <a:prstGeom prst="rect">
            <a:avLst/>
          </a:prstGeom>
          <a:noFill/>
          <a:ln w="9525">
            <a:noFill/>
            <a:miter lim="800000"/>
            <a:headEnd/>
            <a:tailEnd/>
          </a:ln>
        </p:spPr>
      </p:pic>
    </p:spTree>
    <p:extLst>
      <p:ext uri="{BB962C8B-B14F-4D97-AF65-F5344CB8AC3E}">
        <p14:creationId xmlns:p14="http://schemas.microsoft.com/office/powerpoint/2010/main" val="3098721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FEDER</a:t>
            </a: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4</a:t>
            </a:fld>
            <a:endParaRPr lang="es-ES">
              <a:solidFill>
                <a:srgbClr val="04617B">
                  <a:shade val="90000"/>
                </a:srgbClr>
              </a:solidFill>
            </a:endParaRPr>
          </a:p>
        </p:txBody>
      </p:sp>
      <p:sp>
        <p:nvSpPr>
          <p:cNvPr id="6" name="2 Marcador de contenido"/>
          <p:cNvSpPr>
            <a:spLocks noGrp="1"/>
          </p:cNvSpPr>
          <p:nvPr>
            <p:ph sz="half" idx="1"/>
          </p:nvPr>
        </p:nvSpPr>
        <p:spPr>
          <a:xfrm>
            <a:off x="457200" y="1628800"/>
            <a:ext cx="8219256" cy="4726125"/>
          </a:xfrm>
        </p:spPr>
        <p:txBody>
          <a:bodyPr>
            <a:noAutofit/>
          </a:bodyPr>
          <a:lstStyle/>
          <a:p>
            <a:pPr marL="0" indent="0">
              <a:buNone/>
            </a:pPr>
            <a:r>
              <a:rPr lang="es-ES" sz="2400" b="1" dirty="0">
                <a:solidFill>
                  <a:srgbClr val="04617B"/>
                </a:solidFill>
                <a:effectLst>
                  <a:outerShdw blurRad="38100" dist="38100" dir="2700000" algn="tl">
                    <a:srgbClr val="000000">
                      <a:alpha val="43137"/>
                    </a:srgbClr>
                  </a:outerShdw>
                </a:effectLst>
                <a:ea typeface="+mj-ea"/>
                <a:cs typeface="+mj-cs"/>
              </a:rPr>
              <a:t>Artículo 7 del Reglamento </a:t>
            </a:r>
            <a:r>
              <a:rPr lang="es-ES" sz="2400" b="1" dirty="0" smtClean="0">
                <a:solidFill>
                  <a:srgbClr val="04617B"/>
                </a:solidFill>
                <a:effectLst>
                  <a:outerShdw blurRad="38100" dist="38100" dir="2700000" algn="tl">
                    <a:srgbClr val="000000">
                      <a:alpha val="43137"/>
                    </a:srgbClr>
                  </a:outerShdw>
                </a:effectLst>
                <a:ea typeface="+mj-ea"/>
                <a:cs typeface="+mj-cs"/>
              </a:rPr>
              <a:t>1301/2013</a:t>
            </a:r>
            <a:r>
              <a:rPr lang="es-ES" sz="2600" dirty="0" smtClean="0"/>
              <a:t>:</a:t>
            </a:r>
          </a:p>
          <a:p>
            <a:r>
              <a:rPr lang="es-ES" sz="2600" dirty="0" smtClean="0"/>
              <a:t> </a:t>
            </a:r>
            <a:r>
              <a:rPr lang="es-ES" sz="2600" i="1" dirty="0" smtClean="0"/>
              <a:t>“en </a:t>
            </a:r>
            <a:r>
              <a:rPr lang="es-ES" sz="2600" i="1" dirty="0"/>
              <a:t>el marco de un desarrollo urbano sostenible, se considera necesario </a:t>
            </a:r>
            <a:r>
              <a:rPr lang="es-ES" sz="2600" i="1" u="sng" dirty="0"/>
              <a:t>apoyar medidas integradas para hacer frente a los retos económicos, medioambientales, climáticos, demográficos y sociales</a:t>
            </a:r>
            <a:r>
              <a:rPr lang="es-ES" sz="2600" i="1" dirty="0"/>
              <a:t> que afectan a las zonas </a:t>
            </a:r>
            <a:r>
              <a:rPr lang="es-ES" sz="2600" i="1" dirty="0" smtClean="0"/>
              <a:t>urbanas”</a:t>
            </a:r>
          </a:p>
          <a:p>
            <a:r>
              <a:rPr lang="es-ES" sz="2600" i="1" dirty="0" smtClean="0"/>
              <a:t>Serán asignados para dicho fin a escala nacional </a:t>
            </a:r>
            <a:r>
              <a:rPr lang="es-ES" sz="2600" i="1" u="sng" dirty="0" smtClean="0"/>
              <a:t>“un </a:t>
            </a:r>
            <a:r>
              <a:rPr lang="es-ES" sz="2600" i="1" u="sng" dirty="0"/>
              <a:t>mínimo de un 5% de recursos del </a:t>
            </a:r>
            <a:r>
              <a:rPr lang="es-ES" sz="2600" i="1" u="sng" dirty="0" smtClean="0"/>
              <a:t>FEDER”</a:t>
            </a:r>
          </a:p>
          <a:p>
            <a:r>
              <a:rPr lang="es-ES" sz="2600" i="1" dirty="0" smtClean="0"/>
              <a:t>Actuaciones integradas de desarrollo urbano sostenible en 2014-2020</a:t>
            </a:r>
          </a:p>
          <a:p>
            <a:pPr marL="0" indent="0">
              <a:buNone/>
            </a:pPr>
            <a:endParaRPr lang="es-ES" sz="2600" dirty="0"/>
          </a:p>
        </p:txBody>
      </p:sp>
      <p:pic>
        <p:nvPicPr>
          <p:cNvPr id="7"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516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4844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17" name="5 Objeto"/>
          <p:cNvGraphicFramePr>
            <a:graphicFrameLocks noChangeAspect="1"/>
          </p:cNvGraphicFramePr>
          <p:nvPr/>
        </p:nvGraphicFramePr>
        <p:xfrm>
          <a:off x="8027988" y="25400"/>
          <a:ext cx="1116012" cy="758825"/>
        </p:xfrm>
        <a:graphic>
          <a:graphicData uri="http://schemas.openxmlformats.org/presentationml/2006/ole">
            <mc:AlternateContent xmlns:mc="http://schemas.openxmlformats.org/markup-compatibility/2006">
              <mc:Choice xmlns:v="urn:schemas-microsoft-com:vml" Requires="v">
                <p:oleObj spid="_x0000_s7175" r:id="rId5" imgW="2180952" imgH="1438095" progId="MSPhotoEd.3">
                  <p:embed/>
                </p:oleObj>
              </mc:Choice>
              <mc:Fallback>
                <p:oleObj r:id="rId5" imgW="2180952" imgH="1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5400"/>
                        <a:ext cx="11160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118" name="2 Conector recto"/>
          <p:cNvCxnSpPr>
            <a:cxnSpLocks noChangeShapeType="1"/>
          </p:cNvCxnSpPr>
          <p:nvPr/>
        </p:nvCxnSpPr>
        <p:spPr bwMode="auto">
          <a:xfrm>
            <a:off x="971550" y="1556792"/>
            <a:ext cx="712946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1 Rectángulo"/>
          <p:cNvSpPr/>
          <p:nvPr/>
        </p:nvSpPr>
        <p:spPr>
          <a:xfrm>
            <a:off x="1781944" y="476672"/>
            <a:ext cx="5526360" cy="1477328"/>
          </a:xfrm>
          <a:prstGeom prst="rect">
            <a:avLst/>
          </a:prstGeom>
        </p:spPr>
        <p:txBody>
          <a:bodyPr wrap="square">
            <a:spAutoFit/>
          </a:bodyPr>
          <a:lstStyle/>
          <a:p>
            <a:pPr>
              <a:defRPr/>
            </a:pPr>
            <a:endParaRPr lang="es-ES" b="1" kern="0" dirty="0">
              <a:solidFill>
                <a:srgbClr val="002776"/>
              </a:solidFill>
              <a:cs typeface="Arial" charset="0"/>
            </a:endParaRPr>
          </a:p>
          <a:p>
            <a:pPr>
              <a:defRPr/>
            </a:pPr>
            <a:r>
              <a:rPr lang="es-ES" b="1" kern="0" dirty="0">
                <a:solidFill>
                  <a:srgbClr val="002776"/>
                </a:solidFill>
                <a:cs typeface="Arial" charset="0"/>
              </a:rPr>
              <a:t>PROGRAMA CBC-MED 2014-2020. Instrumento Europeo de Vecindad – Cooperación Transfronteriza</a:t>
            </a:r>
          </a:p>
          <a:p>
            <a:pPr>
              <a:defRPr/>
            </a:pPr>
            <a:endParaRPr lang="es-ES" b="1" kern="0" dirty="0">
              <a:solidFill>
                <a:srgbClr val="002776"/>
              </a:solidFill>
              <a:cs typeface="Arial" charset="0"/>
            </a:endParaRPr>
          </a:p>
          <a:p>
            <a:pPr>
              <a:defRPr/>
            </a:pPr>
            <a:endParaRPr lang="es-ES" kern="0" dirty="0">
              <a:solidFill>
                <a:sysClr val="windowText" lastClr="000000"/>
              </a:solidFill>
              <a:cs typeface="Arial" charset="0"/>
            </a:endParaRPr>
          </a:p>
        </p:txBody>
      </p:sp>
      <p:sp>
        <p:nvSpPr>
          <p:cNvPr id="3" name="2 Rectángulo"/>
          <p:cNvSpPr/>
          <p:nvPr/>
        </p:nvSpPr>
        <p:spPr>
          <a:xfrm>
            <a:off x="3127967" y="1655149"/>
            <a:ext cx="2563522" cy="1128514"/>
          </a:xfrm>
          <a:prstGeom prst="rect">
            <a:avLst/>
          </a:prstGeom>
        </p:spPr>
        <p:txBody>
          <a:bodyPr wrap="none">
            <a:spAutoFit/>
          </a:bodyPr>
          <a:lstStyle/>
          <a:p>
            <a:pPr algn="just" fontAlgn="base">
              <a:spcBef>
                <a:spcPct val="0"/>
              </a:spcBef>
              <a:spcAft>
                <a:spcPts val="800"/>
              </a:spcAft>
              <a:defRPr/>
            </a:pPr>
            <a:r>
              <a:rPr lang="es-ES_tradnl" sz="1600" b="1" dirty="0">
                <a:solidFill>
                  <a:srgbClr val="000000"/>
                </a:solidFill>
                <a:latin typeface="Arial" charset="0"/>
                <a:cs typeface="Arial" charset="0"/>
              </a:rPr>
              <a:t>Autoridades (2014-2020</a:t>
            </a:r>
            <a:r>
              <a:rPr lang="es-ES_tradnl" b="1" dirty="0">
                <a:solidFill>
                  <a:srgbClr val="000000"/>
                </a:solidFill>
                <a:latin typeface="Arial" charset="0"/>
                <a:cs typeface="Arial" charset="0"/>
              </a:rPr>
              <a:t>)</a:t>
            </a:r>
          </a:p>
          <a:p>
            <a:pPr algn="just" fontAlgn="base">
              <a:spcBef>
                <a:spcPct val="0"/>
              </a:spcBef>
              <a:spcAft>
                <a:spcPts val="800"/>
              </a:spcAft>
              <a:defRPr/>
            </a:pPr>
            <a:endParaRPr lang="es-ES_tradnl" b="1" dirty="0">
              <a:solidFill>
                <a:srgbClr val="000000"/>
              </a:solidFill>
              <a:latin typeface="Arial" charset="0"/>
              <a:cs typeface="Arial" charset="0"/>
            </a:endParaRPr>
          </a:p>
          <a:p>
            <a:pPr algn="just" fontAlgn="base">
              <a:spcBef>
                <a:spcPct val="0"/>
              </a:spcBef>
              <a:spcAft>
                <a:spcPts val="800"/>
              </a:spcAft>
              <a:defRPr/>
            </a:pPr>
            <a:endParaRPr lang="es-ES" dirty="0">
              <a:solidFill>
                <a:srgbClr val="000000"/>
              </a:solidFill>
              <a:latin typeface="Arial" charset="0"/>
              <a:cs typeface="Arial" charset="0"/>
            </a:endParaRPr>
          </a:p>
        </p:txBody>
      </p:sp>
      <p:sp>
        <p:nvSpPr>
          <p:cNvPr id="11" name="8 Marcador de contenido"/>
          <p:cNvSpPr txBox="1">
            <a:spLocks/>
          </p:cNvSpPr>
          <p:nvPr/>
        </p:nvSpPr>
        <p:spPr bwMode="auto">
          <a:xfrm>
            <a:off x="3676900" y="3437550"/>
            <a:ext cx="5287588" cy="33123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defTabSz="957263" rtl="0" eaLnBrk="0" fontAlgn="base" hangingPunct="0">
              <a:spcBef>
                <a:spcPts val="800"/>
              </a:spcBef>
              <a:spcAft>
                <a:spcPct val="0"/>
              </a:spcAft>
              <a:buFontTx/>
              <a:buNone/>
              <a:defRPr sz="2400" b="1">
                <a:solidFill>
                  <a:schemeClr val="accent2"/>
                </a:solidFill>
                <a:latin typeface="Arial" pitchFamily="34" charset="0"/>
                <a:ea typeface="+mn-ea"/>
                <a:cs typeface="Arial" pitchFamily="34" charset="0"/>
              </a:defRPr>
            </a:lvl1pPr>
            <a:lvl2pPr marL="742950" indent="-285750" algn="l" defTabSz="957263" rtl="0" eaLnBrk="0" fontAlgn="base" hangingPunct="0">
              <a:spcBef>
                <a:spcPts val="200"/>
              </a:spcBef>
              <a:spcAft>
                <a:spcPts val="600"/>
              </a:spcAft>
              <a:buChar char="–"/>
              <a:defRPr sz="1000">
                <a:solidFill>
                  <a:schemeClr val="tx1"/>
                </a:solidFill>
                <a:latin typeface="Arial" pitchFamily="34" charset="0"/>
                <a:cs typeface="Arial" pitchFamily="34" charset="0"/>
              </a:defRPr>
            </a:lvl2pPr>
            <a:lvl3pPr marL="1143000" indent="-1141413" algn="l" defTabSz="957263" rtl="0" eaLnBrk="0" fontAlgn="base" hangingPunct="0">
              <a:spcBef>
                <a:spcPts val="400"/>
              </a:spcBef>
              <a:spcAft>
                <a:spcPts val="200"/>
              </a:spcAft>
              <a:buChar char="•"/>
              <a:defRPr sz="1000" b="1">
                <a:solidFill>
                  <a:schemeClr val="tx1"/>
                </a:solidFill>
                <a:latin typeface="Arial" pitchFamily="34" charset="0"/>
                <a:cs typeface="Arial" pitchFamily="34" charset="0"/>
              </a:defRPr>
            </a:lvl3pPr>
            <a:lvl4pPr marL="88900" indent="-88900" algn="l" defTabSz="957263" rtl="0" eaLnBrk="0" fontAlgn="base" hangingPunct="0">
              <a:spcBef>
                <a:spcPct val="0"/>
              </a:spcBef>
              <a:spcAft>
                <a:spcPts val="200"/>
              </a:spcAft>
              <a:buFont typeface="Arial" charset="0"/>
              <a:buChar char="•"/>
              <a:defRPr sz="1000">
                <a:solidFill>
                  <a:schemeClr val="tx1"/>
                </a:solidFill>
                <a:latin typeface="Arial" pitchFamily="34" charset="0"/>
                <a:cs typeface="Arial" pitchFamily="34" charset="0"/>
              </a:defRPr>
            </a:lvl4pPr>
            <a:lvl5pPr marL="180975" indent="-95250" algn="l" defTabSz="957263" rtl="0" eaLnBrk="0" fontAlgn="base" hangingPunct="0">
              <a:spcBef>
                <a:spcPct val="0"/>
              </a:spcBef>
              <a:spcAft>
                <a:spcPts val="200"/>
              </a:spcAft>
              <a:buFont typeface="Arial" charset="0"/>
              <a:buChar char="‒"/>
              <a:defRPr sz="900">
                <a:solidFill>
                  <a:schemeClr val="tx1"/>
                </a:solidFill>
                <a:latin typeface="Arial" pitchFamily="34" charset="0"/>
                <a:cs typeface="Arial" pitchFamily="34" charset="0"/>
              </a:defRPr>
            </a:lvl5pPr>
            <a:lvl6pPr marL="1676471" indent="-195345" algn="l" defTabSz="957776" rtl="0" fontAlgn="base">
              <a:spcBef>
                <a:spcPct val="0"/>
              </a:spcBef>
              <a:spcAft>
                <a:spcPct val="0"/>
              </a:spcAft>
              <a:tabLst>
                <a:tab pos="5987190" algn="l"/>
              </a:tabLst>
              <a:defRPr sz="1300">
                <a:solidFill>
                  <a:schemeClr val="tx1"/>
                </a:solidFill>
                <a:latin typeface="Arial" charset="0"/>
              </a:defRPr>
            </a:lvl6pPr>
            <a:lvl7pPr marL="2096318" indent="-195345" algn="l" defTabSz="957776" rtl="0" fontAlgn="base">
              <a:spcBef>
                <a:spcPct val="0"/>
              </a:spcBef>
              <a:spcAft>
                <a:spcPct val="0"/>
              </a:spcAft>
              <a:tabLst>
                <a:tab pos="5987190" algn="l"/>
              </a:tabLst>
              <a:defRPr sz="1300">
                <a:solidFill>
                  <a:schemeClr val="tx1"/>
                </a:solidFill>
                <a:latin typeface="Arial" charset="0"/>
              </a:defRPr>
            </a:lvl7pPr>
            <a:lvl8pPr marL="2516165" indent="-195345" algn="l" defTabSz="957776" rtl="0" fontAlgn="base">
              <a:spcBef>
                <a:spcPct val="0"/>
              </a:spcBef>
              <a:spcAft>
                <a:spcPct val="0"/>
              </a:spcAft>
              <a:tabLst>
                <a:tab pos="5987190" algn="l"/>
              </a:tabLst>
              <a:defRPr sz="1300">
                <a:solidFill>
                  <a:schemeClr val="tx1"/>
                </a:solidFill>
                <a:latin typeface="Arial" charset="0"/>
              </a:defRPr>
            </a:lvl8pPr>
            <a:lvl9pPr marL="2936012" indent="-195345" algn="l" defTabSz="957776" rtl="0" fontAlgn="base">
              <a:spcBef>
                <a:spcPct val="0"/>
              </a:spcBef>
              <a:spcAft>
                <a:spcPct val="0"/>
              </a:spcAft>
              <a:tabLst>
                <a:tab pos="5987190" algn="l"/>
              </a:tabLst>
              <a:defRPr sz="1300">
                <a:solidFill>
                  <a:schemeClr val="tx1"/>
                </a:solidFill>
                <a:latin typeface="Arial" charset="0"/>
              </a:defRPr>
            </a:lvl9pPr>
          </a:lstStyle>
          <a:p>
            <a:pPr marL="285750" indent="-285750" algn="l">
              <a:buFont typeface="Wingdings" panose="05000000000000000000" pitchFamily="2" charset="2"/>
              <a:buChar char="§"/>
            </a:pPr>
            <a:endParaRPr lang="es-ES" sz="1400" dirty="0" smtClean="0">
              <a:solidFill>
                <a:srgbClr val="000000"/>
              </a:solidFill>
            </a:endParaRPr>
          </a:p>
          <a:p>
            <a:pPr marL="285750" indent="-285750" algn="l">
              <a:buFont typeface="Wingdings" panose="05000000000000000000" pitchFamily="2" charset="2"/>
              <a:buChar char="§"/>
            </a:pPr>
            <a:r>
              <a:rPr lang="es-ES" sz="1400" dirty="0" smtClean="0">
                <a:solidFill>
                  <a:srgbClr val="000000"/>
                </a:solidFill>
              </a:rPr>
              <a:t>Dotación financiera del Programa: </a:t>
            </a:r>
            <a:r>
              <a:rPr lang="es-ES" sz="1600" dirty="0" smtClean="0">
                <a:solidFill>
                  <a:srgbClr val="000000"/>
                </a:solidFill>
              </a:rPr>
              <a:t>309,58 M€</a:t>
            </a:r>
          </a:p>
          <a:p>
            <a:pPr marL="285750" indent="-285750" algn="l">
              <a:buFont typeface="Wingdings" panose="05000000000000000000" pitchFamily="2" charset="2"/>
              <a:buChar char="§"/>
            </a:pPr>
            <a:r>
              <a:rPr lang="es-ES" sz="1400" dirty="0" smtClean="0">
                <a:solidFill>
                  <a:srgbClr val="000000"/>
                </a:solidFill>
              </a:rPr>
              <a:t>Situación Programa Operativo:  </a:t>
            </a:r>
            <a:r>
              <a:rPr lang="es-ES" sz="1600" dirty="0" smtClean="0">
                <a:solidFill>
                  <a:srgbClr val="000000"/>
                </a:solidFill>
              </a:rPr>
              <a:t>En elaboración</a:t>
            </a:r>
          </a:p>
          <a:p>
            <a:pPr marL="285750" indent="-285750" algn="l">
              <a:buFont typeface="Wingdings" panose="05000000000000000000" pitchFamily="2" charset="2"/>
              <a:buChar char="§"/>
            </a:pPr>
            <a:r>
              <a:rPr lang="es-ES" sz="1400" dirty="0" smtClean="0">
                <a:solidFill>
                  <a:srgbClr val="000000"/>
                </a:solidFill>
              </a:rPr>
              <a:t>Previsión presentación del Programa: </a:t>
            </a:r>
            <a:r>
              <a:rPr lang="es-ES" sz="1600" dirty="0" smtClean="0">
                <a:solidFill>
                  <a:srgbClr val="000000"/>
                </a:solidFill>
              </a:rPr>
              <a:t>Junio 2015</a:t>
            </a:r>
          </a:p>
          <a:p>
            <a:pPr marL="285750" indent="-285750" algn="l">
              <a:buFont typeface="Wingdings" panose="05000000000000000000" pitchFamily="2" charset="2"/>
              <a:buChar char="§"/>
            </a:pPr>
            <a:endParaRPr lang="es-ES" sz="1400" b="0" dirty="0">
              <a:solidFill>
                <a:srgbClr val="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4073485605"/>
              </p:ext>
            </p:extLst>
          </p:nvPr>
        </p:nvGraphicFramePr>
        <p:xfrm>
          <a:off x="1907704" y="2060848"/>
          <a:ext cx="5686979" cy="1036320"/>
        </p:xfrm>
        <a:graphic>
          <a:graphicData uri="http://schemas.openxmlformats.org/drawingml/2006/table">
            <a:tbl>
              <a:tblPr firstRow="1" bandRow="1">
                <a:tableStyleId>{5C22544A-7EE6-4342-B048-85BDC9FD1C3A}</a:tableStyleId>
              </a:tblPr>
              <a:tblGrid>
                <a:gridCol w="956360"/>
                <a:gridCol w="915848"/>
                <a:gridCol w="1512168"/>
                <a:gridCol w="1224136"/>
                <a:gridCol w="1078467"/>
              </a:tblGrid>
              <a:tr h="232792">
                <a:tc>
                  <a:txBody>
                    <a:bodyPr/>
                    <a:lstStyle/>
                    <a:p>
                      <a:r>
                        <a:rPr lang="es-ES" sz="1400" dirty="0" smtClean="0"/>
                        <a:t>Gestión</a:t>
                      </a:r>
                      <a:endParaRPr lang="es-ES" sz="1400" dirty="0"/>
                    </a:p>
                  </a:txBody>
                  <a:tcPr anchor="ctr" anchorCtr="1"/>
                </a:tc>
                <a:tc>
                  <a:txBody>
                    <a:bodyPr/>
                    <a:lstStyle/>
                    <a:p>
                      <a:r>
                        <a:rPr lang="es-ES" sz="1400" dirty="0" smtClean="0"/>
                        <a:t>STC</a:t>
                      </a:r>
                      <a:endParaRPr lang="es-ES" sz="1400" dirty="0"/>
                    </a:p>
                  </a:txBody>
                  <a:tcPr anchor="ctr" anchorCtr="1"/>
                </a:tc>
                <a:tc>
                  <a:txBody>
                    <a:bodyPr/>
                    <a:lstStyle/>
                    <a:p>
                      <a:r>
                        <a:rPr lang="es-ES" sz="1400" dirty="0" smtClean="0"/>
                        <a:t>Antena STC</a:t>
                      </a:r>
                      <a:endParaRPr lang="es-ES" sz="1400" dirty="0"/>
                    </a:p>
                  </a:txBody>
                  <a:tcPr anchor="ctr" anchorCtr="1"/>
                </a:tc>
                <a:tc>
                  <a:txBody>
                    <a:bodyPr/>
                    <a:lstStyle/>
                    <a:p>
                      <a:r>
                        <a:rPr lang="es-ES" sz="1400" dirty="0" smtClean="0"/>
                        <a:t>Certificación</a:t>
                      </a:r>
                      <a:endParaRPr lang="es-ES" sz="1400" dirty="0"/>
                    </a:p>
                  </a:txBody>
                  <a:tcPr anchor="ctr" anchorCtr="1"/>
                </a:tc>
                <a:tc>
                  <a:txBody>
                    <a:bodyPr/>
                    <a:lstStyle/>
                    <a:p>
                      <a:r>
                        <a:rPr lang="es-ES" sz="1400" dirty="0" smtClean="0"/>
                        <a:t>Auditoria</a:t>
                      </a:r>
                      <a:endParaRPr lang="es-ES" sz="1400" dirty="0"/>
                    </a:p>
                  </a:txBody>
                  <a:tcPr anchor="ctr" anchorCtr="1"/>
                </a:tc>
              </a:tr>
              <a:tr h="4326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noProof="0" dirty="0" smtClean="0"/>
                        <a:t>ITALIA: Región Cerdeña</a:t>
                      </a:r>
                      <a:endParaRPr lang="es-ES" sz="1400" kern="1200" noProof="0" dirty="0" smtClean="0">
                        <a:solidFill>
                          <a:schemeClr val="dk1"/>
                        </a:solidFill>
                        <a:latin typeface="+mn-lt"/>
                        <a:ea typeface="+mn-ea"/>
                        <a:cs typeface="+mn-cs"/>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t>Cagliari (Cerdeña)</a:t>
                      </a:r>
                      <a:endParaRPr lang="es-ES" sz="1400" kern="1200" dirty="0">
                        <a:solidFill>
                          <a:schemeClr val="dk1"/>
                        </a:solidFill>
                        <a:latin typeface="+mn-lt"/>
                        <a:ea typeface="+mn-ea"/>
                        <a:cs typeface="+mn-cs"/>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kern="1200" baseline="0" dirty="0" smtClean="0"/>
                        <a:t>ESPAÑA: Valencia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kern="1200" baseline="0" dirty="0" smtClean="0"/>
                        <a:t>JORDANIA: </a:t>
                      </a:r>
                      <a:r>
                        <a:rPr lang="es-ES" sz="1200" kern="1200" baseline="0" dirty="0" err="1" smtClean="0"/>
                        <a:t>Akaba</a:t>
                      </a:r>
                      <a:endParaRPr lang="es-ES" sz="1200" kern="1200" baseline="0" dirty="0" smtClean="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t>ITALIA:</a:t>
                      </a:r>
                      <a:r>
                        <a:rPr lang="es-ES" sz="1400" kern="1200" baseline="0" dirty="0" smtClean="0"/>
                        <a:t> Región Cerdeña</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t>ITALIA:</a:t>
                      </a:r>
                      <a:r>
                        <a:rPr lang="es-ES" sz="1400" kern="1200" baseline="0" dirty="0" smtClean="0"/>
                        <a:t> Región Cerdeña</a:t>
                      </a:r>
                    </a:p>
                  </a:txBody>
                  <a:tcPr anchor="ctr" anchorCtr="1"/>
                </a:tc>
              </a:tr>
            </a:tbl>
          </a:graphicData>
        </a:graphic>
      </p:graphicFrame>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75" y="3140968"/>
            <a:ext cx="3563888" cy="237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11 Tabla"/>
          <p:cNvGraphicFramePr>
            <a:graphicFrameLocks noGrp="1"/>
          </p:cNvGraphicFramePr>
          <p:nvPr>
            <p:extLst>
              <p:ext uri="{D42A27DB-BD31-4B8C-83A1-F6EECF244321}">
                <p14:modId xmlns:p14="http://schemas.microsoft.com/office/powerpoint/2010/main" val="1680038119"/>
              </p:ext>
            </p:extLst>
          </p:nvPr>
        </p:nvGraphicFramePr>
        <p:xfrm>
          <a:off x="2484438" y="5589240"/>
          <a:ext cx="6096000" cy="10668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640080">
                <a:tc>
                  <a:txBody>
                    <a:bodyPr/>
                    <a:lstStyle/>
                    <a:p>
                      <a:pPr algn="ctr"/>
                      <a:r>
                        <a:rPr lang="es-ES" sz="1100" dirty="0" smtClean="0">
                          <a:latin typeface="Arial" panose="020B0604020202020204" pitchFamily="34" charset="0"/>
                          <a:cs typeface="Arial" panose="020B0604020202020204" pitchFamily="34" charset="0"/>
                        </a:rPr>
                        <a:t>Fecha aprobación P.O</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Seminario</a:t>
                      </a:r>
                      <a:r>
                        <a:rPr lang="es-ES" sz="1100" baseline="0" dirty="0" smtClean="0">
                          <a:latin typeface="Arial" panose="020B0604020202020204" pitchFamily="34" charset="0"/>
                          <a:cs typeface="Arial" panose="020B0604020202020204" pitchFamily="34" charset="0"/>
                        </a:rPr>
                        <a:t> lanzamiento, lugar</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Fecha apertura convocatoria</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Dotación financiera (%)</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1 </a:t>
                      </a:r>
                      <a:r>
                        <a:rPr lang="es-ES" sz="1100" dirty="0" err="1" smtClean="0">
                          <a:latin typeface="Arial" panose="020B0604020202020204" pitchFamily="34" charset="0"/>
                          <a:cs typeface="Arial" panose="020B0604020202020204" pitchFamily="34" charset="0"/>
                        </a:rPr>
                        <a:t>er</a:t>
                      </a:r>
                      <a:r>
                        <a:rPr lang="es-ES" sz="1100" dirty="0" smtClean="0">
                          <a:latin typeface="Arial" panose="020B0604020202020204" pitchFamily="34" charset="0"/>
                          <a:cs typeface="Arial" panose="020B0604020202020204" pitchFamily="34" charset="0"/>
                        </a:rPr>
                        <a:t> Comité </a:t>
                      </a:r>
                    </a:p>
                    <a:p>
                      <a:pPr algn="ctr"/>
                      <a:r>
                        <a:rPr lang="es-ES" sz="1100" dirty="0" smtClean="0">
                          <a:latin typeface="Arial" panose="020B0604020202020204" pitchFamily="34" charset="0"/>
                          <a:cs typeface="Arial" panose="020B0604020202020204" pitchFamily="34" charset="0"/>
                        </a:rPr>
                        <a:t>2014-2020</a:t>
                      </a:r>
                      <a:endParaRPr lang="en-GB" sz="1100" dirty="0" smtClean="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txBody>
                  <a:tcPr/>
                </a:tc>
              </a:tr>
              <a:tr h="370840">
                <a:tc>
                  <a:txBody>
                    <a:bodyPr/>
                    <a:lstStyle/>
                    <a:p>
                      <a:pPr algn="ctr"/>
                      <a:r>
                        <a:rPr lang="en-GB" sz="1100" b="1" kern="1200" dirty="0" err="1" smtClean="0">
                          <a:solidFill>
                            <a:schemeClr val="tx1"/>
                          </a:solidFill>
                          <a:latin typeface="Arial" pitchFamily="34" charset="0"/>
                          <a:ea typeface="+mn-ea"/>
                          <a:cs typeface="Arial" pitchFamily="34" charset="0"/>
                        </a:rPr>
                        <a:t>Previsión</a:t>
                      </a:r>
                      <a:r>
                        <a:rPr lang="en-GB" sz="1100" b="1" kern="1200" dirty="0" smtClean="0">
                          <a:solidFill>
                            <a:schemeClr val="tx1"/>
                          </a:solidFill>
                          <a:latin typeface="Arial" pitchFamily="34" charset="0"/>
                          <a:ea typeface="+mn-ea"/>
                          <a:cs typeface="Arial" pitchFamily="34" charset="0"/>
                        </a:rPr>
                        <a:t> </a:t>
                      </a:r>
                      <a:r>
                        <a:rPr lang="en-GB" sz="1100" b="1" kern="1200" dirty="0" err="1" smtClean="0">
                          <a:solidFill>
                            <a:schemeClr val="tx1"/>
                          </a:solidFill>
                          <a:latin typeface="Arial" pitchFamily="34" charset="0"/>
                          <a:ea typeface="+mn-ea"/>
                          <a:cs typeface="Arial" pitchFamily="34" charset="0"/>
                        </a:rPr>
                        <a:t>Diciembre</a:t>
                      </a:r>
                      <a:r>
                        <a:rPr lang="en-GB" sz="1100" b="1" kern="1200" dirty="0" smtClean="0">
                          <a:solidFill>
                            <a:schemeClr val="tx1"/>
                          </a:solidFill>
                          <a:latin typeface="Arial" pitchFamily="34" charset="0"/>
                          <a:ea typeface="+mn-ea"/>
                          <a:cs typeface="Arial" pitchFamily="34" charset="0"/>
                        </a:rPr>
                        <a:t> 2015</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n-GB" sz="1100" b="1" kern="1200" dirty="0" smtClean="0">
                          <a:solidFill>
                            <a:schemeClr val="tx1"/>
                          </a:solidFill>
                          <a:latin typeface="Arial" pitchFamily="34" charset="0"/>
                          <a:ea typeface="+mn-ea"/>
                          <a:cs typeface="Arial" pitchFamily="34" charset="0"/>
                        </a:rPr>
                        <a:t>Sin </a:t>
                      </a:r>
                      <a:r>
                        <a:rPr lang="en-GB" sz="1100" b="1" kern="1200" dirty="0" err="1" smtClean="0">
                          <a:solidFill>
                            <a:schemeClr val="tx1"/>
                          </a:solidFill>
                          <a:latin typeface="Arial" pitchFamily="34" charset="0"/>
                          <a:ea typeface="+mn-ea"/>
                          <a:cs typeface="Arial" pitchFamily="34" charset="0"/>
                        </a:rPr>
                        <a:t>determinar</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n-GB" sz="1100" b="1" kern="1200" dirty="0" smtClean="0">
                          <a:solidFill>
                            <a:schemeClr val="tx1"/>
                          </a:solidFill>
                          <a:latin typeface="Arial" pitchFamily="34" charset="0"/>
                          <a:ea typeface="+mn-ea"/>
                          <a:cs typeface="Arial" pitchFamily="34" charset="0"/>
                        </a:rPr>
                        <a:t>2º </a:t>
                      </a:r>
                      <a:r>
                        <a:rPr lang="en-GB" sz="1100" b="1" kern="1200" dirty="0" err="1" smtClean="0">
                          <a:solidFill>
                            <a:schemeClr val="tx1"/>
                          </a:solidFill>
                          <a:latin typeface="Arial" pitchFamily="34" charset="0"/>
                          <a:ea typeface="+mn-ea"/>
                          <a:cs typeface="Arial" pitchFamily="34" charset="0"/>
                        </a:rPr>
                        <a:t>trimestre</a:t>
                      </a:r>
                      <a:r>
                        <a:rPr lang="en-GB" sz="1100" b="1" kern="1200" dirty="0" smtClean="0">
                          <a:solidFill>
                            <a:schemeClr val="tx1"/>
                          </a:solidFill>
                          <a:latin typeface="Arial" pitchFamily="34" charset="0"/>
                          <a:ea typeface="+mn-ea"/>
                          <a:cs typeface="Arial" pitchFamily="34" charset="0"/>
                        </a:rPr>
                        <a:t> de 2016</a:t>
                      </a:r>
                      <a:endParaRPr lang="en-GB" sz="1100" b="1" kern="1200" dirty="0">
                        <a:solidFill>
                          <a:schemeClr val="tx1"/>
                        </a:solidFill>
                        <a:latin typeface="Arial" pitchFamily="34" charset="0"/>
                        <a:ea typeface="+mn-ea"/>
                        <a:cs typeface="Arial" pitchFamily="34" charset="0"/>
                      </a:endParaRPr>
                    </a:p>
                  </a:txBody>
                  <a:tcPr/>
                </a:tc>
                <a:tc>
                  <a:txBody>
                    <a:bodyPr/>
                    <a:lstStyle/>
                    <a:p>
                      <a:pPr marL="0" marR="0" lvl="0" indent="0" algn="ctr" defTabSz="839694"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Sin </a:t>
                      </a:r>
                      <a:r>
                        <a:rPr kumimoji="0" lang="en-GB" sz="110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determinar</a:t>
                      </a:r>
                      <a:endParaRPr kumimoji="0" lang="en-GB"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indent="0" algn="l" defTabSz="839694"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itchFamily="34" charset="0"/>
                        <a:ea typeface="+mn-ea"/>
                        <a:cs typeface="Arial" pitchFamily="34" charset="0"/>
                      </a:endParaRPr>
                    </a:p>
                  </a:txBody>
                  <a:tcPr/>
                </a:tc>
                <a:tc>
                  <a:txBody>
                    <a:bodyPr/>
                    <a:lstStyle/>
                    <a:p>
                      <a:pPr marL="0" marR="0" lvl="0" indent="0" algn="ctr" defTabSz="839694"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Sin </a:t>
                      </a:r>
                      <a:r>
                        <a:rPr kumimoji="0" lang="en-GB" sz="110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determinar</a:t>
                      </a:r>
                      <a:endParaRPr kumimoji="0" lang="en-GB"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algn="ctr"/>
                      <a:endParaRPr lang="en-GB" sz="1100" b="1" kern="1200" dirty="0">
                        <a:solidFill>
                          <a:schemeClr val="tx1"/>
                        </a:solidFill>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2885463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4844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17" name="5 Objeto"/>
          <p:cNvGraphicFramePr>
            <a:graphicFrameLocks noChangeAspect="1"/>
          </p:cNvGraphicFramePr>
          <p:nvPr/>
        </p:nvGraphicFramePr>
        <p:xfrm>
          <a:off x="8027988" y="25400"/>
          <a:ext cx="1116012" cy="758825"/>
        </p:xfrm>
        <a:graphic>
          <a:graphicData uri="http://schemas.openxmlformats.org/presentationml/2006/ole">
            <mc:AlternateContent xmlns:mc="http://schemas.openxmlformats.org/markup-compatibility/2006">
              <mc:Choice xmlns:v="urn:schemas-microsoft-com:vml" Requires="v">
                <p:oleObj spid="_x0000_s8199" r:id="rId5" imgW="2180952" imgH="1438095" progId="MSPhotoEd.3">
                  <p:embed/>
                </p:oleObj>
              </mc:Choice>
              <mc:Fallback>
                <p:oleObj r:id="rId5" imgW="2180952" imgH="1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25400"/>
                        <a:ext cx="11160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118" name="2 Conector recto"/>
          <p:cNvCxnSpPr>
            <a:cxnSpLocks noChangeShapeType="1"/>
          </p:cNvCxnSpPr>
          <p:nvPr/>
        </p:nvCxnSpPr>
        <p:spPr bwMode="auto">
          <a:xfrm>
            <a:off x="971550" y="1556792"/>
            <a:ext cx="712946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1 Rectángulo"/>
          <p:cNvSpPr/>
          <p:nvPr/>
        </p:nvSpPr>
        <p:spPr>
          <a:xfrm>
            <a:off x="2195736" y="476672"/>
            <a:ext cx="4680520" cy="1477328"/>
          </a:xfrm>
          <a:prstGeom prst="rect">
            <a:avLst/>
          </a:prstGeom>
        </p:spPr>
        <p:txBody>
          <a:bodyPr wrap="square">
            <a:spAutoFit/>
          </a:bodyPr>
          <a:lstStyle/>
          <a:p>
            <a:pPr>
              <a:defRPr/>
            </a:pPr>
            <a:endParaRPr lang="es-ES" b="1" kern="0" dirty="0">
              <a:solidFill>
                <a:srgbClr val="002776"/>
              </a:solidFill>
              <a:cs typeface="Arial" charset="0"/>
            </a:endParaRPr>
          </a:p>
          <a:p>
            <a:pPr>
              <a:defRPr/>
            </a:pPr>
            <a:r>
              <a:rPr lang="es-ES" b="1" kern="0" dirty="0">
                <a:solidFill>
                  <a:srgbClr val="002776"/>
                </a:solidFill>
                <a:cs typeface="Arial" charset="0"/>
              </a:rPr>
              <a:t>ATLANTICO MEDIO. Instrumento Europeo de Vecindad – Cooperación Transfronteriza</a:t>
            </a:r>
          </a:p>
          <a:p>
            <a:pPr>
              <a:defRPr/>
            </a:pPr>
            <a:endParaRPr lang="es-ES" b="1" kern="0" dirty="0">
              <a:solidFill>
                <a:srgbClr val="002776"/>
              </a:solidFill>
              <a:cs typeface="Arial" charset="0"/>
            </a:endParaRPr>
          </a:p>
          <a:p>
            <a:pPr>
              <a:defRPr/>
            </a:pPr>
            <a:endParaRPr lang="es-ES" kern="0" dirty="0">
              <a:solidFill>
                <a:sysClr val="windowText" lastClr="000000"/>
              </a:solidFill>
              <a:cs typeface="Arial" charset="0"/>
            </a:endParaRPr>
          </a:p>
        </p:txBody>
      </p:sp>
      <p:sp>
        <p:nvSpPr>
          <p:cNvPr id="3" name="2 Rectángulo"/>
          <p:cNvSpPr/>
          <p:nvPr/>
        </p:nvSpPr>
        <p:spPr>
          <a:xfrm>
            <a:off x="3127967" y="1655149"/>
            <a:ext cx="2563522" cy="1128514"/>
          </a:xfrm>
          <a:prstGeom prst="rect">
            <a:avLst/>
          </a:prstGeom>
        </p:spPr>
        <p:txBody>
          <a:bodyPr wrap="none">
            <a:spAutoFit/>
          </a:bodyPr>
          <a:lstStyle/>
          <a:p>
            <a:pPr algn="just" fontAlgn="base">
              <a:spcBef>
                <a:spcPct val="0"/>
              </a:spcBef>
              <a:spcAft>
                <a:spcPts val="800"/>
              </a:spcAft>
              <a:defRPr/>
            </a:pPr>
            <a:r>
              <a:rPr lang="es-ES_tradnl" sz="1600" b="1" dirty="0">
                <a:solidFill>
                  <a:srgbClr val="000000"/>
                </a:solidFill>
                <a:latin typeface="Arial" charset="0"/>
                <a:cs typeface="Arial" charset="0"/>
              </a:rPr>
              <a:t>Autoridades (2014-2020</a:t>
            </a:r>
            <a:r>
              <a:rPr lang="es-ES_tradnl" b="1" dirty="0">
                <a:solidFill>
                  <a:srgbClr val="000000"/>
                </a:solidFill>
                <a:latin typeface="Arial" charset="0"/>
                <a:cs typeface="Arial" charset="0"/>
              </a:rPr>
              <a:t>)</a:t>
            </a:r>
          </a:p>
          <a:p>
            <a:pPr algn="just" fontAlgn="base">
              <a:spcBef>
                <a:spcPct val="0"/>
              </a:spcBef>
              <a:spcAft>
                <a:spcPts val="800"/>
              </a:spcAft>
              <a:defRPr/>
            </a:pPr>
            <a:endParaRPr lang="es-ES_tradnl" b="1" dirty="0">
              <a:solidFill>
                <a:srgbClr val="000000"/>
              </a:solidFill>
              <a:latin typeface="Arial" charset="0"/>
              <a:cs typeface="Arial" charset="0"/>
            </a:endParaRPr>
          </a:p>
          <a:p>
            <a:pPr algn="just" fontAlgn="base">
              <a:spcBef>
                <a:spcPct val="0"/>
              </a:spcBef>
              <a:spcAft>
                <a:spcPts val="800"/>
              </a:spcAft>
              <a:defRPr/>
            </a:pPr>
            <a:endParaRPr lang="es-ES" dirty="0">
              <a:solidFill>
                <a:srgbClr val="000000"/>
              </a:solidFill>
              <a:latin typeface="Arial" charset="0"/>
              <a:cs typeface="Arial" charset="0"/>
            </a:endParaRPr>
          </a:p>
        </p:txBody>
      </p:sp>
      <p:sp>
        <p:nvSpPr>
          <p:cNvPr id="11" name="8 Marcador de contenido"/>
          <p:cNvSpPr txBox="1">
            <a:spLocks/>
          </p:cNvSpPr>
          <p:nvPr/>
        </p:nvSpPr>
        <p:spPr bwMode="auto">
          <a:xfrm>
            <a:off x="3127967" y="3437550"/>
            <a:ext cx="5692505" cy="33123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defTabSz="957263" rtl="0" eaLnBrk="0" fontAlgn="base" hangingPunct="0">
              <a:spcBef>
                <a:spcPts val="800"/>
              </a:spcBef>
              <a:spcAft>
                <a:spcPct val="0"/>
              </a:spcAft>
              <a:buFontTx/>
              <a:buNone/>
              <a:defRPr sz="2400" b="1">
                <a:solidFill>
                  <a:schemeClr val="accent2"/>
                </a:solidFill>
                <a:latin typeface="Arial" pitchFamily="34" charset="0"/>
                <a:ea typeface="+mn-ea"/>
                <a:cs typeface="Arial" pitchFamily="34" charset="0"/>
              </a:defRPr>
            </a:lvl1pPr>
            <a:lvl2pPr marL="742950" indent="-285750" algn="l" defTabSz="957263" rtl="0" eaLnBrk="0" fontAlgn="base" hangingPunct="0">
              <a:spcBef>
                <a:spcPts val="200"/>
              </a:spcBef>
              <a:spcAft>
                <a:spcPts val="600"/>
              </a:spcAft>
              <a:buChar char="–"/>
              <a:defRPr sz="1000">
                <a:solidFill>
                  <a:schemeClr val="tx1"/>
                </a:solidFill>
                <a:latin typeface="Arial" pitchFamily="34" charset="0"/>
                <a:cs typeface="Arial" pitchFamily="34" charset="0"/>
              </a:defRPr>
            </a:lvl2pPr>
            <a:lvl3pPr marL="1143000" indent="-1141413" algn="l" defTabSz="957263" rtl="0" eaLnBrk="0" fontAlgn="base" hangingPunct="0">
              <a:spcBef>
                <a:spcPts val="400"/>
              </a:spcBef>
              <a:spcAft>
                <a:spcPts val="200"/>
              </a:spcAft>
              <a:buChar char="•"/>
              <a:defRPr sz="1000" b="1">
                <a:solidFill>
                  <a:schemeClr val="tx1"/>
                </a:solidFill>
                <a:latin typeface="Arial" pitchFamily="34" charset="0"/>
                <a:cs typeface="Arial" pitchFamily="34" charset="0"/>
              </a:defRPr>
            </a:lvl3pPr>
            <a:lvl4pPr marL="88900" indent="-88900" algn="l" defTabSz="957263" rtl="0" eaLnBrk="0" fontAlgn="base" hangingPunct="0">
              <a:spcBef>
                <a:spcPct val="0"/>
              </a:spcBef>
              <a:spcAft>
                <a:spcPts val="200"/>
              </a:spcAft>
              <a:buFont typeface="Arial" charset="0"/>
              <a:buChar char="•"/>
              <a:defRPr sz="1000">
                <a:solidFill>
                  <a:schemeClr val="tx1"/>
                </a:solidFill>
                <a:latin typeface="Arial" pitchFamily="34" charset="0"/>
                <a:cs typeface="Arial" pitchFamily="34" charset="0"/>
              </a:defRPr>
            </a:lvl4pPr>
            <a:lvl5pPr marL="180975" indent="-95250" algn="l" defTabSz="957263" rtl="0" eaLnBrk="0" fontAlgn="base" hangingPunct="0">
              <a:spcBef>
                <a:spcPct val="0"/>
              </a:spcBef>
              <a:spcAft>
                <a:spcPts val="200"/>
              </a:spcAft>
              <a:buFont typeface="Arial" charset="0"/>
              <a:buChar char="‒"/>
              <a:defRPr sz="900">
                <a:solidFill>
                  <a:schemeClr val="tx1"/>
                </a:solidFill>
                <a:latin typeface="Arial" pitchFamily="34" charset="0"/>
                <a:cs typeface="Arial" pitchFamily="34" charset="0"/>
              </a:defRPr>
            </a:lvl5pPr>
            <a:lvl6pPr marL="1676471" indent="-195345" algn="l" defTabSz="957776" rtl="0" fontAlgn="base">
              <a:spcBef>
                <a:spcPct val="0"/>
              </a:spcBef>
              <a:spcAft>
                <a:spcPct val="0"/>
              </a:spcAft>
              <a:tabLst>
                <a:tab pos="5987190" algn="l"/>
              </a:tabLst>
              <a:defRPr sz="1300">
                <a:solidFill>
                  <a:schemeClr val="tx1"/>
                </a:solidFill>
                <a:latin typeface="Arial" charset="0"/>
              </a:defRPr>
            </a:lvl6pPr>
            <a:lvl7pPr marL="2096318" indent="-195345" algn="l" defTabSz="957776" rtl="0" fontAlgn="base">
              <a:spcBef>
                <a:spcPct val="0"/>
              </a:spcBef>
              <a:spcAft>
                <a:spcPct val="0"/>
              </a:spcAft>
              <a:tabLst>
                <a:tab pos="5987190" algn="l"/>
              </a:tabLst>
              <a:defRPr sz="1300">
                <a:solidFill>
                  <a:schemeClr val="tx1"/>
                </a:solidFill>
                <a:latin typeface="Arial" charset="0"/>
              </a:defRPr>
            </a:lvl7pPr>
            <a:lvl8pPr marL="2516165" indent="-195345" algn="l" defTabSz="957776" rtl="0" fontAlgn="base">
              <a:spcBef>
                <a:spcPct val="0"/>
              </a:spcBef>
              <a:spcAft>
                <a:spcPct val="0"/>
              </a:spcAft>
              <a:tabLst>
                <a:tab pos="5987190" algn="l"/>
              </a:tabLst>
              <a:defRPr sz="1300">
                <a:solidFill>
                  <a:schemeClr val="tx1"/>
                </a:solidFill>
                <a:latin typeface="Arial" charset="0"/>
              </a:defRPr>
            </a:lvl8pPr>
            <a:lvl9pPr marL="2936012" indent="-195345" algn="l" defTabSz="957776" rtl="0" fontAlgn="base">
              <a:spcBef>
                <a:spcPct val="0"/>
              </a:spcBef>
              <a:spcAft>
                <a:spcPct val="0"/>
              </a:spcAft>
              <a:tabLst>
                <a:tab pos="5987190" algn="l"/>
              </a:tabLst>
              <a:defRPr sz="1300">
                <a:solidFill>
                  <a:schemeClr val="tx1"/>
                </a:solidFill>
                <a:latin typeface="Arial" charset="0"/>
              </a:defRPr>
            </a:lvl9pPr>
          </a:lstStyle>
          <a:p>
            <a:pPr marL="285750" indent="-285750" algn="l">
              <a:buFont typeface="Wingdings" panose="05000000000000000000" pitchFamily="2" charset="2"/>
              <a:buChar char="§"/>
            </a:pPr>
            <a:endParaRPr lang="es-ES" sz="1400" dirty="0" smtClean="0">
              <a:solidFill>
                <a:srgbClr val="000000"/>
              </a:solidFill>
            </a:endParaRPr>
          </a:p>
          <a:p>
            <a:pPr marL="285750" indent="-285750" algn="l">
              <a:buFont typeface="Wingdings" panose="05000000000000000000" pitchFamily="2" charset="2"/>
              <a:buChar char="§"/>
            </a:pPr>
            <a:r>
              <a:rPr lang="es-ES" sz="1400" dirty="0" smtClean="0">
                <a:solidFill>
                  <a:srgbClr val="000000"/>
                </a:solidFill>
              </a:rPr>
              <a:t>Dotación financiera del Programa: </a:t>
            </a:r>
            <a:r>
              <a:rPr lang="es-ES" sz="1400" dirty="0">
                <a:solidFill>
                  <a:srgbClr val="000000"/>
                </a:solidFill>
              </a:rPr>
              <a:t> </a:t>
            </a:r>
            <a:r>
              <a:rPr lang="es-ES" sz="1600" dirty="0" smtClean="0">
                <a:solidFill>
                  <a:srgbClr val="000000"/>
                </a:solidFill>
              </a:rPr>
              <a:t>100 </a:t>
            </a:r>
            <a:r>
              <a:rPr lang="es-ES" sz="1600" dirty="0">
                <a:solidFill>
                  <a:srgbClr val="000000"/>
                </a:solidFill>
              </a:rPr>
              <a:t>M</a:t>
            </a:r>
            <a:r>
              <a:rPr lang="es-ES" sz="1600" dirty="0" smtClean="0">
                <a:solidFill>
                  <a:srgbClr val="000000"/>
                </a:solidFill>
              </a:rPr>
              <a:t>€ (puede llegar a 200M€</a:t>
            </a:r>
          </a:p>
          <a:p>
            <a:pPr marL="285750" indent="-285750" algn="l">
              <a:buFont typeface="Wingdings" panose="05000000000000000000" pitchFamily="2" charset="2"/>
              <a:buChar char="§"/>
            </a:pPr>
            <a:r>
              <a:rPr lang="es-ES" sz="1400" dirty="0" smtClean="0">
                <a:solidFill>
                  <a:srgbClr val="000000"/>
                </a:solidFill>
              </a:rPr>
              <a:t>Situación </a:t>
            </a:r>
            <a:r>
              <a:rPr lang="es-ES" sz="1400" dirty="0">
                <a:solidFill>
                  <a:srgbClr val="000000"/>
                </a:solidFill>
              </a:rPr>
              <a:t>Programa Operativo</a:t>
            </a:r>
            <a:r>
              <a:rPr lang="es-ES" sz="1400" dirty="0" smtClean="0">
                <a:solidFill>
                  <a:srgbClr val="000000"/>
                </a:solidFill>
              </a:rPr>
              <a:t>:  </a:t>
            </a:r>
            <a:r>
              <a:rPr lang="es-ES" sz="1600" dirty="0" smtClean="0">
                <a:solidFill>
                  <a:srgbClr val="000000"/>
                </a:solidFill>
              </a:rPr>
              <a:t>En elaboración</a:t>
            </a:r>
            <a:endParaRPr lang="es-ES" sz="1600" dirty="0">
              <a:solidFill>
                <a:srgbClr val="000000"/>
              </a:solidFill>
            </a:endParaRPr>
          </a:p>
          <a:p>
            <a:pPr marL="285750" indent="-285750" algn="l">
              <a:buFont typeface="Wingdings" panose="05000000000000000000" pitchFamily="2" charset="2"/>
              <a:buChar char="§"/>
            </a:pPr>
            <a:r>
              <a:rPr lang="es-ES" sz="1400" dirty="0">
                <a:solidFill>
                  <a:srgbClr val="000000"/>
                </a:solidFill>
              </a:rPr>
              <a:t>Previsión </a:t>
            </a:r>
            <a:r>
              <a:rPr lang="es-ES" sz="1400" dirty="0" smtClean="0">
                <a:solidFill>
                  <a:srgbClr val="000000"/>
                </a:solidFill>
              </a:rPr>
              <a:t>presentación del Programa: </a:t>
            </a:r>
            <a:r>
              <a:rPr lang="es-ES" sz="1600" dirty="0" smtClean="0">
                <a:solidFill>
                  <a:srgbClr val="000000"/>
                </a:solidFill>
              </a:rPr>
              <a:t>Junio 2015</a:t>
            </a:r>
          </a:p>
          <a:p>
            <a:pPr marL="285750" indent="-285750" algn="l">
              <a:buFont typeface="Wingdings" panose="05000000000000000000" pitchFamily="2" charset="2"/>
              <a:buChar char="§"/>
            </a:pPr>
            <a:endParaRPr lang="es-ES" sz="1400" b="0" dirty="0">
              <a:solidFill>
                <a:srgbClr val="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447360052"/>
              </p:ext>
            </p:extLst>
          </p:nvPr>
        </p:nvGraphicFramePr>
        <p:xfrm>
          <a:off x="2915816" y="2060848"/>
          <a:ext cx="5256584" cy="1463040"/>
        </p:xfrm>
        <a:graphic>
          <a:graphicData uri="http://schemas.openxmlformats.org/drawingml/2006/table">
            <a:tbl>
              <a:tblPr firstRow="1" bandRow="1">
                <a:tableStyleId>{5C22544A-7EE6-4342-B048-85BDC9FD1C3A}</a:tableStyleId>
              </a:tblPr>
              <a:tblGrid>
                <a:gridCol w="1218377"/>
                <a:gridCol w="1171153"/>
                <a:gridCol w="1554467"/>
                <a:gridCol w="1312587"/>
              </a:tblGrid>
              <a:tr h="290160">
                <a:tc>
                  <a:txBody>
                    <a:bodyPr/>
                    <a:lstStyle/>
                    <a:p>
                      <a:r>
                        <a:rPr lang="es-ES" sz="1400" dirty="0" smtClean="0"/>
                        <a:t>Gestión</a:t>
                      </a:r>
                      <a:endParaRPr lang="es-ES" sz="1400" dirty="0"/>
                    </a:p>
                  </a:txBody>
                  <a:tcPr anchor="ctr" anchorCtr="1"/>
                </a:tc>
                <a:tc>
                  <a:txBody>
                    <a:bodyPr/>
                    <a:lstStyle/>
                    <a:p>
                      <a:r>
                        <a:rPr lang="es-ES" sz="1400" dirty="0" smtClean="0"/>
                        <a:t>STC</a:t>
                      </a:r>
                      <a:endParaRPr lang="es-ES" sz="1400" dirty="0"/>
                    </a:p>
                  </a:txBody>
                  <a:tcPr anchor="ctr" anchorCtr="1"/>
                </a:tc>
                <a:tc>
                  <a:txBody>
                    <a:bodyPr/>
                    <a:lstStyle/>
                    <a:p>
                      <a:r>
                        <a:rPr lang="es-ES" sz="1400" dirty="0" smtClean="0"/>
                        <a:t>Certificación</a:t>
                      </a:r>
                      <a:endParaRPr lang="es-ES" sz="1400" dirty="0"/>
                    </a:p>
                  </a:txBody>
                  <a:tcPr anchor="ctr" anchorCtr="1"/>
                </a:tc>
                <a:tc>
                  <a:txBody>
                    <a:bodyPr/>
                    <a:lstStyle/>
                    <a:p>
                      <a:r>
                        <a:rPr lang="es-ES" sz="1400" dirty="0" smtClean="0"/>
                        <a:t>Auditoria</a:t>
                      </a:r>
                      <a:endParaRPr lang="es-ES" sz="1400" dirty="0"/>
                    </a:p>
                  </a:txBody>
                  <a:tcPr anchor="ctr" anchorCtr="1"/>
                </a:tc>
              </a:tr>
              <a:tr h="4326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noProof="0" dirty="0" smtClean="0"/>
                        <a:t>ESPAÑA: Dirección General</a:t>
                      </a:r>
                      <a:r>
                        <a:rPr lang="es-ES" sz="1400" kern="1200" baseline="0" noProof="0" dirty="0" smtClean="0"/>
                        <a:t> de Fondos Comunitarios</a:t>
                      </a:r>
                      <a:endParaRPr lang="es-ES" sz="1400" kern="1200" noProof="0" dirty="0" smtClean="0">
                        <a:solidFill>
                          <a:schemeClr val="dk1"/>
                        </a:solidFill>
                        <a:latin typeface="+mn-lt"/>
                        <a:ea typeface="+mn-ea"/>
                        <a:cs typeface="+mn-cs"/>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err="1" smtClean="0">
                          <a:solidFill>
                            <a:schemeClr val="dk1"/>
                          </a:solidFill>
                          <a:latin typeface="+mn-lt"/>
                          <a:ea typeface="+mn-ea"/>
                          <a:cs typeface="+mn-cs"/>
                        </a:rPr>
                        <a:t>Andalucia</a:t>
                      </a:r>
                      <a:endParaRPr lang="es-ES" sz="1400" kern="1200" dirty="0">
                        <a:solidFill>
                          <a:schemeClr val="dk1"/>
                        </a:solidFill>
                        <a:latin typeface="+mn-lt"/>
                        <a:ea typeface="+mn-ea"/>
                        <a:cs typeface="+mn-cs"/>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t>ESPAÑA:</a:t>
                      </a:r>
                      <a:r>
                        <a:rPr lang="es-ES" sz="1400" kern="1200" baseline="0" dirty="0" smtClean="0"/>
                        <a:t> </a:t>
                      </a:r>
                      <a:r>
                        <a:rPr lang="es-ES" sz="1400" kern="1200" dirty="0" smtClean="0"/>
                        <a:t>Subdirección Gral. de Certificación y Pagos – DGFC</a:t>
                      </a:r>
                      <a:endParaRPr lang="es-ES" sz="1400" kern="1200" dirty="0">
                        <a:solidFill>
                          <a:schemeClr val="dk1"/>
                        </a:solidFill>
                        <a:latin typeface="+mn-lt"/>
                        <a:ea typeface="+mn-ea"/>
                        <a:cs typeface="+mn-cs"/>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t>ESPAÑA: IGAE</a:t>
                      </a:r>
                      <a:endParaRPr lang="es-ES" sz="1400" kern="1200" dirty="0">
                        <a:solidFill>
                          <a:schemeClr val="dk1"/>
                        </a:solidFill>
                        <a:latin typeface="+mn-lt"/>
                        <a:ea typeface="+mn-ea"/>
                        <a:cs typeface="+mn-cs"/>
                      </a:endParaRPr>
                    </a:p>
                  </a:txBody>
                  <a:tcPr anchor="ctr" anchorCtr="1"/>
                </a:tc>
              </a:tr>
            </a:tbl>
          </a:graphicData>
        </a:graphic>
      </p:graphicFrame>
      <p:pic>
        <p:nvPicPr>
          <p:cNvPr id="15" name="Picture 2" descr="G:\Interreg\Programación 2014-2020\ENI-ATLANTICO\mapas def\Carte_geographique-regions-Mid_Atlantique.jpg"/>
          <p:cNvPicPr>
            <a:picLocks noChangeAspect="1" noChangeArrowheads="1"/>
          </p:cNvPicPr>
          <p:nvPr/>
        </p:nvPicPr>
        <p:blipFill rotWithShape="1">
          <a:blip r:embed="rId7">
            <a:extLst>
              <a:ext uri="{28A0092B-C50C-407E-A947-70E740481C1C}">
                <a14:useLocalDpi xmlns:a14="http://schemas.microsoft.com/office/drawing/2010/main" val="0"/>
              </a:ext>
            </a:extLst>
          </a:blip>
          <a:srcRect l="19496" t="17654" r="26279" b="1729"/>
          <a:stretch/>
        </p:blipFill>
        <p:spPr bwMode="auto">
          <a:xfrm>
            <a:off x="15197" y="1785516"/>
            <a:ext cx="2828611" cy="50724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9 Tabla"/>
          <p:cNvGraphicFramePr>
            <a:graphicFrameLocks noGrp="1"/>
          </p:cNvGraphicFramePr>
          <p:nvPr>
            <p:extLst>
              <p:ext uri="{D42A27DB-BD31-4B8C-83A1-F6EECF244321}">
                <p14:modId xmlns:p14="http://schemas.microsoft.com/office/powerpoint/2010/main" val="1424710236"/>
              </p:ext>
            </p:extLst>
          </p:nvPr>
        </p:nvGraphicFramePr>
        <p:xfrm>
          <a:off x="2926219" y="5093734"/>
          <a:ext cx="6096000" cy="10668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640080">
                <a:tc>
                  <a:txBody>
                    <a:bodyPr/>
                    <a:lstStyle/>
                    <a:p>
                      <a:pPr algn="ctr"/>
                      <a:r>
                        <a:rPr lang="es-ES" sz="1100" dirty="0" smtClean="0">
                          <a:latin typeface="Arial" panose="020B0604020202020204" pitchFamily="34" charset="0"/>
                          <a:cs typeface="Arial" panose="020B0604020202020204" pitchFamily="34" charset="0"/>
                        </a:rPr>
                        <a:t>Fecha aprobación P.O</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Seminario</a:t>
                      </a:r>
                      <a:r>
                        <a:rPr lang="es-ES" sz="1100" baseline="0" dirty="0" smtClean="0">
                          <a:latin typeface="Arial" panose="020B0604020202020204" pitchFamily="34" charset="0"/>
                          <a:cs typeface="Arial" panose="020B0604020202020204" pitchFamily="34" charset="0"/>
                        </a:rPr>
                        <a:t> lanzamiento, lugar</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Fecha apertura convocatoria</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Dotación financiera (%)</a:t>
                      </a:r>
                      <a:endParaRPr lang="en-GB" sz="1100" dirty="0">
                        <a:latin typeface="Arial" panose="020B0604020202020204" pitchFamily="34" charset="0"/>
                        <a:cs typeface="Arial" panose="020B0604020202020204" pitchFamily="34" charset="0"/>
                      </a:endParaRPr>
                    </a:p>
                  </a:txBody>
                  <a:tcPr/>
                </a:tc>
                <a:tc>
                  <a:txBody>
                    <a:bodyPr/>
                    <a:lstStyle/>
                    <a:p>
                      <a:pPr algn="ctr"/>
                      <a:r>
                        <a:rPr lang="es-ES" sz="1100" dirty="0" smtClean="0">
                          <a:latin typeface="Arial" panose="020B0604020202020204" pitchFamily="34" charset="0"/>
                          <a:cs typeface="Arial" panose="020B0604020202020204" pitchFamily="34" charset="0"/>
                        </a:rPr>
                        <a:t>1 </a:t>
                      </a:r>
                      <a:r>
                        <a:rPr lang="es-ES" sz="1100" dirty="0" err="1" smtClean="0">
                          <a:latin typeface="Arial" panose="020B0604020202020204" pitchFamily="34" charset="0"/>
                          <a:cs typeface="Arial" panose="020B0604020202020204" pitchFamily="34" charset="0"/>
                        </a:rPr>
                        <a:t>er</a:t>
                      </a:r>
                      <a:r>
                        <a:rPr lang="es-ES" sz="1100" dirty="0" smtClean="0">
                          <a:latin typeface="Arial" panose="020B0604020202020204" pitchFamily="34" charset="0"/>
                          <a:cs typeface="Arial" panose="020B0604020202020204" pitchFamily="34" charset="0"/>
                        </a:rPr>
                        <a:t> Comité </a:t>
                      </a:r>
                    </a:p>
                    <a:p>
                      <a:pPr algn="ctr"/>
                      <a:r>
                        <a:rPr lang="es-ES" sz="1100" dirty="0" smtClean="0">
                          <a:latin typeface="Arial" panose="020B0604020202020204" pitchFamily="34" charset="0"/>
                          <a:cs typeface="Arial" panose="020B0604020202020204" pitchFamily="34" charset="0"/>
                        </a:rPr>
                        <a:t>2014-2020</a:t>
                      </a:r>
                      <a:endParaRPr lang="en-GB" sz="1100" dirty="0" smtClean="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txBody>
                  <a:tcPr/>
                </a:tc>
              </a:tr>
              <a:tr h="370840">
                <a:tc>
                  <a:txBody>
                    <a:bodyPr/>
                    <a:lstStyle/>
                    <a:p>
                      <a:pPr algn="ctr"/>
                      <a:r>
                        <a:rPr lang="en-GB" sz="1100" b="1" kern="1200" dirty="0" err="1" smtClean="0">
                          <a:solidFill>
                            <a:schemeClr val="tx1"/>
                          </a:solidFill>
                          <a:latin typeface="Arial" pitchFamily="34" charset="0"/>
                          <a:ea typeface="+mn-ea"/>
                          <a:cs typeface="Arial" pitchFamily="34" charset="0"/>
                        </a:rPr>
                        <a:t>Previsión</a:t>
                      </a:r>
                      <a:r>
                        <a:rPr lang="en-GB" sz="1100" b="1" kern="1200" dirty="0" smtClean="0">
                          <a:solidFill>
                            <a:schemeClr val="tx1"/>
                          </a:solidFill>
                          <a:latin typeface="Arial" pitchFamily="34" charset="0"/>
                          <a:ea typeface="+mn-ea"/>
                          <a:cs typeface="Arial" pitchFamily="34" charset="0"/>
                        </a:rPr>
                        <a:t> </a:t>
                      </a:r>
                      <a:r>
                        <a:rPr lang="en-GB" sz="1100" b="1" kern="1200" dirty="0" err="1" smtClean="0">
                          <a:solidFill>
                            <a:schemeClr val="tx1"/>
                          </a:solidFill>
                          <a:latin typeface="Arial" pitchFamily="34" charset="0"/>
                          <a:ea typeface="+mn-ea"/>
                          <a:cs typeface="Arial" pitchFamily="34" charset="0"/>
                        </a:rPr>
                        <a:t>Diciembre</a:t>
                      </a:r>
                      <a:r>
                        <a:rPr lang="en-GB" sz="1100" b="1" kern="1200" dirty="0" smtClean="0">
                          <a:solidFill>
                            <a:schemeClr val="tx1"/>
                          </a:solidFill>
                          <a:latin typeface="Arial" pitchFamily="34" charset="0"/>
                          <a:ea typeface="+mn-ea"/>
                          <a:cs typeface="Arial" pitchFamily="34" charset="0"/>
                        </a:rPr>
                        <a:t> 2015</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n-GB" sz="1100" b="1" kern="1200" dirty="0" smtClean="0">
                          <a:solidFill>
                            <a:schemeClr val="tx1"/>
                          </a:solidFill>
                          <a:latin typeface="Arial" pitchFamily="34" charset="0"/>
                          <a:ea typeface="+mn-ea"/>
                          <a:cs typeface="Arial" pitchFamily="34" charset="0"/>
                        </a:rPr>
                        <a:t>Sin </a:t>
                      </a:r>
                      <a:r>
                        <a:rPr lang="en-GB" sz="1100" b="1" kern="1200" dirty="0" err="1" smtClean="0">
                          <a:solidFill>
                            <a:schemeClr val="tx1"/>
                          </a:solidFill>
                          <a:latin typeface="Arial" pitchFamily="34" charset="0"/>
                          <a:ea typeface="+mn-ea"/>
                          <a:cs typeface="Arial" pitchFamily="34" charset="0"/>
                        </a:rPr>
                        <a:t>determinar</a:t>
                      </a:r>
                      <a:endParaRPr lang="en-GB" sz="1100" b="1" kern="1200" dirty="0">
                        <a:solidFill>
                          <a:schemeClr val="tx1"/>
                        </a:solidFill>
                        <a:latin typeface="Arial" pitchFamily="34" charset="0"/>
                        <a:ea typeface="+mn-ea"/>
                        <a:cs typeface="Arial" pitchFamily="34" charset="0"/>
                      </a:endParaRPr>
                    </a:p>
                  </a:txBody>
                  <a:tcPr/>
                </a:tc>
                <a:tc>
                  <a:txBody>
                    <a:bodyPr/>
                    <a:lstStyle/>
                    <a:p>
                      <a:pPr algn="ctr"/>
                      <a:r>
                        <a:rPr lang="en-GB" sz="1100" b="1" kern="1200" dirty="0" smtClean="0">
                          <a:solidFill>
                            <a:schemeClr val="tx1"/>
                          </a:solidFill>
                          <a:latin typeface="Arial" pitchFamily="34" charset="0"/>
                          <a:ea typeface="+mn-ea"/>
                          <a:cs typeface="Arial" pitchFamily="34" charset="0"/>
                        </a:rPr>
                        <a:t>2º </a:t>
                      </a:r>
                      <a:r>
                        <a:rPr lang="en-GB" sz="1100" b="1" kern="1200" dirty="0" err="1" smtClean="0">
                          <a:solidFill>
                            <a:schemeClr val="tx1"/>
                          </a:solidFill>
                          <a:latin typeface="Arial" pitchFamily="34" charset="0"/>
                          <a:ea typeface="+mn-ea"/>
                          <a:cs typeface="Arial" pitchFamily="34" charset="0"/>
                        </a:rPr>
                        <a:t>trimestre</a:t>
                      </a:r>
                      <a:r>
                        <a:rPr lang="en-GB" sz="1100" b="1" kern="1200" dirty="0" smtClean="0">
                          <a:solidFill>
                            <a:schemeClr val="tx1"/>
                          </a:solidFill>
                          <a:latin typeface="Arial" pitchFamily="34" charset="0"/>
                          <a:ea typeface="+mn-ea"/>
                          <a:cs typeface="Arial" pitchFamily="34" charset="0"/>
                        </a:rPr>
                        <a:t> de 2016</a:t>
                      </a:r>
                      <a:endParaRPr lang="en-GB" sz="1100" b="1" kern="1200" dirty="0">
                        <a:solidFill>
                          <a:schemeClr val="tx1"/>
                        </a:solidFill>
                        <a:latin typeface="Arial" pitchFamily="34" charset="0"/>
                        <a:ea typeface="+mn-ea"/>
                        <a:cs typeface="Arial" pitchFamily="34" charset="0"/>
                      </a:endParaRPr>
                    </a:p>
                  </a:txBody>
                  <a:tcPr/>
                </a:tc>
                <a:tc>
                  <a:txBody>
                    <a:bodyPr/>
                    <a:lstStyle/>
                    <a:p>
                      <a:pPr marL="0" marR="0" lvl="0" indent="0" algn="ctr" defTabSz="839694"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Sin </a:t>
                      </a:r>
                      <a:r>
                        <a:rPr kumimoji="0" lang="en-GB" sz="110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determinar</a:t>
                      </a:r>
                      <a:endParaRPr kumimoji="0" lang="en-GB"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indent="0" algn="l" defTabSz="839694"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itchFamily="34" charset="0"/>
                        <a:ea typeface="+mn-ea"/>
                        <a:cs typeface="Arial" pitchFamily="34" charset="0"/>
                      </a:endParaRPr>
                    </a:p>
                  </a:txBody>
                  <a:tcPr/>
                </a:tc>
                <a:tc>
                  <a:txBody>
                    <a:bodyPr/>
                    <a:lstStyle/>
                    <a:p>
                      <a:pPr marL="0" marR="0" lvl="0" indent="0" algn="ctr" defTabSz="839694"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Sin </a:t>
                      </a:r>
                      <a:r>
                        <a:rPr kumimoji="0" lang="en-GB" sz="110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determinar</a:t>
                      </a:r>
                      <a:endParaRPr kumimoji="0" lang="en-GB"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algn="ctr"/>
                      <a:endParaRPr lang="en-GB" sz="1100" b="1" kern="1200" dirty="0">
                        <a:solidFill>
                          <a:schemeClr val="tx1"/>
                        </a:solidFill>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2233262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8229600" cy="636680"/>
          </a:xfrm>
        </p:spPr>
        <p:txBody>
          <a:bodyPr/>
          <a:lstStyle/>
          <a:p>
            <a:pPr algn="ctr"/>
            <a:r>
              <a:rPr lang="es-ES" dirty="0" smtClean="0"/>
              <a:t>FEDER- POCINT</a:t>
            </a: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42</a:t>
            </a:fld>
            <a:endParaRPr lang="es-ES">
              <a:solidFill>
                <a:srgbClr val="04617B">
                  <a:shade val="90000"/>
                </a:srgbClr>
              </a:solidFill>
            </a:endParaRPr>
          </a:p>
        </p:txBody>
      </p:sp>
      <p:pic>
        <p:nvPicPr>
          <p:cNvPr id="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8127" r="8741" b="20791"/>
          <a:stretch/>
        </p:blipFill>
        <p:spPr bwMode="auto">
          <a:xfrm>
            <a:off x="3851919" y="3284983"/>
            <a:ext cx="1224137"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83568" y="4857214"/>
            <a:ext cx="2371836" cy="13080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prstClr val="white"/>
                </a:solidFill>
              </a:rPr>
              <a:t>POCINT</a:t>
            </a:r>
          </a:p>
          <a:p>
            <a:pPr algn="ctr"/>
            <a:r>
              <a:rPr lang="es-ES" sz="2000" dirty="0">
                <a:solidFill>
                  <a:prstClr val="white"/>
                </a:solidFill>
              </a:rPr>
              <a:t> España</a:t>
            </a:r>
          </a:p>
        </p:txBody>
      </p:sp>
      <p:sp>
        <p:nvSpPr>
          <p:cNvPr id="14" name="13 Flecha abajo"/>
          <p:cNvSpPr/>
          <p:nvPr/>
        </p:nvSpPr>
        <p:spPr>
          <a:xfrm rot="13500000">
            <a:off x="3213541" y="43079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7" name="Picture 10" descr="EMBLEMAconNOM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974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9113" y="115888"/>
            <a:ext cx="4752975" cy="777875"/>
          </a:xfrm>
        </p:spPr>
        <p:txBody>
          <a:bodyPr/>
          <a:lstStyle/>
          <a:p>
            <a:pPr algn="ctr" eaLnBrk="1" fontAlgn="auto" hangingPunct="1">
              <a:spcAft>
                <a:spcPts val="0"/>
              </a:spcAft>
              <a:defRPr/>
            </a:pPr>
            <a:r>
              <a:rPr lang="es-ES" sz="3200" dirty="0">
                <a:solidFill>
                  <a:schemeClr val="tx2">
                    <a:lumMod val="50000"/>
                  </a:schemeClr>
                </a:solidFill>
                <a:latin typeface="Calibri" pitchFamily="34" charset="0"/>
                <a:ea typeface="+mn-ea"/>
                <a:cs typeface="+mn-cs"/>
              </a:rPr>
              <a:t>PO REGIONALES Y PLURI REGIONALES</a:t>
            </a:r>
          </a:p>
        </p:txBody>
      </p:sp>
      <p:sp>
        <p:nvSpPr>
          <p:cNvPr id="4" name="3 Marcador de número de diapositiva"/>
          <p:cNvSpPr>
            <a:spLocks noGrp="1"/>
          </p:cNvSpPr>
          <p:nvPr>
            <p:ph type="sldNum" sz="quarter" idx="4294967295"/>
          </p:nvPr>
        </p:nvSpPr>
        <p:spPr>
          <a:xfrm>
            <a:off x="8604250" y="6453188"/>
            <a:ext cx="431800" cy="288925"/>
          </a:xfrm>
          <a:prstGeom prst="rect">
            <a:avLst/>
          </a:prstGeom>
        </p:spPr>
        <p:txBody>
          <a:bodyPr/>
          <a:lstStyle/>
          <a:p>
            <a:pPr>
              <a:defRPr/>
            </a:pPr>
            <a:fld id="{4D14BB01-3D19-402A-B4E5-19DB75717075}" type="slidenum">
              <a:rPr lang="es-ES">
                <a:solidFill>
                  <a:srgbClr val="04617B">
                    <a:shade val="90000"/>
                  </a:srgbClr>
                </a:solidFill>
              </a:rPr>
              <a:pPr>
                <a:defRPr/>
              </a:pPr>
              <a:t>43</a:t>
            </a:fld>
            <a:endParaRPr lang="es-ES">
              <a:solidFill>
                <a:srgbClr val="04617B">
                  <a:shade val="90000"/>
                </a:srgbClr>
              </a:solidFill>
            </a:endParaRPr>
          </a:p>
        </p:txBody>
      </p:sp>
      <p:graphicFrame>
        <p:nvGraphicFramePr>
          <p:cNvPr id="8" name="4 Marcador de contenido"/>
          <p:cNvGraphicFramePr>
            <a:graphicFrameLocks noGrp="1"/>
          </p:cNvGraphicFramePr>
          <p:nvPr>
            <p:ph idx="1"/>
            <p:extLst>
              <p:ext uri="{D42A27DB-BD31-4B8C-83A1-F6EECF244321}">
                <p14:modId xmlns:p14="http://schemas.microsoft.com/office/powerpoint/2010/main" val="2958112430"/>
              </p:ext>
            </p:extLst>
          </p:nvPr>
        </p:nvGraphicFramePr>
        <p:xfrm>
          <a:off x="107950" y="1125538"/>
          <a:ext cx="8928101" cy="5460830"/>
        </p:xfrm>
        <a:graphic>
          <a:graphicData uri="http://schemas.openxmlformats.org/drawingml/2006/table">
            <a:tbl>
              <a:tblPr firstRow="1" bandRow="1">
                <a:tableStyleId>{5C22544A-7EE6-4342-B048-85BDC9FD1C3A}</a:tableStyleId>
              </a:tblPr>
              <a:tblGrid>
                <a:gridCol w="863650"/>
                <a:gridCol w="2232248"/>
                <a:gridCol w="2232248"/>
                <a:gridCol w="3599955"/>
              </a:tblGrid>
              <a:tr h="910209">
                <a:tc>
                  <a:txBody>
                    <a:bodyPr/>
                    <a:lstStyle/>
                    <a:p>
                      <a:pPr algn="ctr"/>
                      <a:r>
                        <a:rPr lang="es-ES" sz="2400" dirty="0" smtClean="0">
                          <a:latin typeface="Calibri" panose="020F0502020204030204" pitchFamily="34" charset="0"/>
                          <a:cs typeface="Calibri" panose="020F0502020204030204" pitchFamily="34" charset="0"/>
                        </a:rPr>
                        <a:t>Nº</a:t>
                      </a:r>
                      <a:endParaRPr lang="es-ES" sz="2400" dirty="0">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es-ES" sz="2400" dirty="0" smtClean="0">
                          <a:latin typeface="Calibri" panose="020F0502020204030204" pitchFamily="34" charset="0"/>
                          <a:cs typeface="Calibri" panose="020F0502020204030204" pitchFamily="34" charset="0"/>
                        </a:rPr>
                        <a:t>PROGRAMA</a:t>
                      </a:r>
                      <a:r>
                        <a:rPr lang="es-ES" sz="2400" baseline="0" dirty="0" smtClean="0">
                          <a:latin typeface="Calibri" panose="020F0502020204030204" pitchFamily="34" charset="0"/>
                          <a:cs typeface="Calibri" panose="020F0502020204030204" pitchFamily="34" charset="0"/>
                        </a:rPr>
                        <a:t> OPERATIVO</a:t>
                      </a:r>
                      <a:endParaRPr lang="es-ES" sz="2400" dirty="0">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es-ES_tradnl" sz="2400" dirty="0" smtClean="0">
                          <a:latin typeface="Calibri" panose="020F0502020204030204" pitchFamily="34" charset="0"/>
                          <a:cs typeface="Calibri" panose="020F0502020204030204" pitchFamily="34" charset="0"/>
                        </a:rPr>
                        <a:t>Ámbito</a:t>
                      </a:r>
                      <a:endParaRPr lang="es-ES" sz="2400" dirty="0">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es-ES" sz="2400" dirty="0" smtClean="0">
                          <a:latin typeface="Calibri" panose="020F0502020204030204" pitchFamily="34" charset="0"/>
                          <a:cs typeface="Calibri" panose="020F0502020204030204" pitchFamily="34" charset="0"/>
                        </a:rPr>
                        <a:t>OBJ</a:t>
                      </a:r>
                      <a:r>
                        <a:rPr lang="es-ES" sz="2400" baseline="0" dirty="0" smtClean="0">
                          <a:latin typeface="Calibri" panose="020F0502020204030204" pitchFamily="34" charset="0"/>
                          <a:cs typeface="Calibri" panose="020F0502020204030204" pitchFamily="34" charset="0"/>
                        </a:rPr>
                        <a:t>ETIVOS</a:t>
                      </a:r>
                    </a:p>
                    <a:p>
                      <a:pPr algn="ctr"/>
                      <a:r>
                        <a:rPr lang="es-ES" sz="2400" baseline="0" dirty="0" smtClean="0">
                          <a:latin typeface="Calibri" panose="020F0502020204030204" pitchFamily="34" charset="0"/>
                          <a:cs typeface="Calibri" panose="020F0502020204030204" pitchFamily="34" charset="0"/>
                        </a:rPr>
                        <a:t>TEMATICOS</a:t>
                      </a:r>
                      <a:endParaRPr lang="es-ES" sz="2400" dirty="0">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1033213">
                <a:tc>
                  <a:txBody>
                    <a:bodyPr/>
                    <a:lstStyle/>
                    <a:p>
                      <a:pPr algn="ctr">
                        <a:lnSpc>
                          <a:spcPct val="150000"/>
                        </a:lnSpc>
                      </a:pPr>
                      <a:r>
                        <a:rPr lang="es-ES" sz="2800" b="1" dirty="0" smtClean="0">
                          <a:solidFill>
                            <a:srgbClr val="C00000"/>
                          </a:solidFill>
                          <a:latin typeface="Calibri" panose="020F0502020204030204" pitchFamily="34" charset="0"/>
                          <a:cs typeface="Calibri" panose="020F0502020204030204" pitchFamily="34" charset="0"/>
                        </a:rPr>
                        <a:t>1</a:t>
                      </a:r>
                      <a:endParaRPr lang="es-ES" sz="2800" b="1" dirty="0">
                        <a:solidFill>
                          <a:srgbClr val="C00000"/>
                        </a:solidFill>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s-ES" sz="2800" b="1" dirty="0" smtClean="0">
                          <a:solidFill>
                            <a:schemeClr val="accent1">
                              <a:lumMod val="50000"/>
                            </a:schemeClr>
                          </a:solidFill>
                          <a:latin typeface="Calibri" panose="020F0502020204030204" pitchFamily="34" charset="0"/>
                          <a:cs typeface="Calibri" panose="020F0502020204030204" pitchFamily="34" charset="0"/>
                        </a:rPr>
                        <a:t>Crecimiento Inteligente</a:t>
                      </a:r>
                      <a:endParaRPr lang="es-ES" sz="2800" b="1" dirty="0">
                        <a:solidFill>
                          <a:schemeClr val="accent1">
                            <a:lumMod val="50000"/>
                          </a:schemeClr>
                        </a:solidFill>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50000"/>
                        </a:lnSpc>
                      </a:pPr>
                      <a:r>
                        <a:rPr kumimoji="0" lang="es-ES" sz="2600" kern="1200" dirty="0" err="1" smtClean="0">
                          <a:solidFill>
                            <a:schemeClr val="accent1">
                              <a:lumMod val="50000"/>
                            </a:schemeClr>
                          </a:solidFill>
                          <a:latin typeface="Calibri" panose="020F0502020204030204" pitchFamily="34" charset="0"/>
                          <a:ea typeface="+mn-ea"/>
                          <a:cs typeface="Calibri" panose="020F0502020204030204" pitchFamily="34" charset="0"/>
                        </a:rPr>
                        <a:t>Plurirregional</a:t>
                      </a:r>
                      <a:endParaRPr kumimoji="0" lang="es-ES" sz="2600" kern="1200" dirty="0" smtClean="0">
                        <a:solidFill>
                          <a:schemeClr val="accent1">
                            <a:lumMod val="50000"/>
                          </a:schemeClr>
                        </a:solidFill>
                        <a:latin typeface="Calibri" panose="020F0502020204030204" pitchFamily="34" charset="0"/>
                        <a:ea typeface="+mn-ea"/>
                        <a:cs typeface="Calibri" panose="020F0502020204030204" pitchFamily="34" charset="0"/>
                      </a:endParaRPr>
                    </a:p>
                    <a:p>
                      <a:pPr marL="0" algn="ctr" rtl="0" eaLnBrk="1" latinLnBrk="0" hangingPunct="1">
                        <a:lnSpc>
                          <a:spcPct val="150000"/>
                        </a:lnSpc>
                      </a:pPr>
                      <a:r>
                        <a:rPr kumimoji="0" lang="es-ES_tradnl" sz="2600" kern="1200" dirty="0" smtClean="0">
                          <a:solidFill>
                            <a:schemeClr val="accent1">
                              <a:lumMod val="50000"/>
                            </a:schemeClr>
                          </a:solidFill>
                          <a:latin typeface="Calibri" panose="020F0502020204030204" pitchFamily="34" charset="0"/>
                          <a:ea typeface="+mn-ea"/>
                          <a:cs typeface="Calibri" panose="020F0502020204030204" pitchFamily="34" charset="0"/>
                        </a:rPr>
                        <a:t>(AGE)</a:t>
                      </a:r>
                      <a:endParaRPr kumimoji="0" lang="es-ES" sz="2600" kern="1200" dirty="0">
                        <a:solidFill>
                          <a:schemeClr val="accent1">
                            <a:lumMod val="50000"/>
                          </a:schemeClr>
                        </a:solidFill>
                        <a:latin typeface="Calibri" panose="020F0502020204030204" pitchFamily="34" charset="0"/>
                        <a:ea typeface="+mn-ea"/>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150000"/>
                        </a:lnSpc>
                      </a:pPr>
                      <a:r>
                        <a:rPr kumimoji="0" lang="es-ES" sz="2400" b="0" kern="1200" dirty="0" err="1" smtClean="0">
                          <a:solidFill>
                            <a:schemeClr val="accent1">
                              <a:lumMod val="50000"/>
                            </a:schemeClr>
                          </a:solidFill>
                          <a:latin typeface="Calibri" panose="020F0502020204030204" pitchFamily="34" charset="0"/>
                          <a:ea typeface="+mn-ea"/>
                          <a:cs typeface="Calibri" panose="020F0502020204030204" pitchFamily="34" charset="0"/>
                        </a:rPr>
                        <a:t>I+D+i</a:t>
                      </a:r>
                      <a:r>
                        <a:rPr kumimoji="0" lang="es-ES" sz="2400" b="0" kern="1200" dirty="0" smtClean="0">
                          <a:solidFill>
                            <a:schemeClr val="accent1">
                              <a:lumMod val="50000"/>
                            </a:schemeClr>
                          </a:solidFill>
                          <a:latin typeface="Calibri" panose="020F0502020204030204" pitchFamily="34" charset="0"/>
                          <a:ea typeface="+mn-ea"/>
                          <a:cs typeface="Calibri" panose="020F0502020204030204" pitchFamily="34" charset="0"/>
                        </a:rPr>
                        <a:t>, TIC, PYMES</a:t>
                      </a: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24136">
                <a:tc>
                  <a:txBody>
                    <a:bodyPr/>
                    <a:lstStyle/>
                    <a:p>
                      <a:pPr algn="ctr">
                        <a:lnSpc>
                          <a:spcPct val="150000"/>
                        </a:lnSpc>
                      </a:pPr>
                      <a:r>
                        <a:rPr lang="es-ES" sz="2800" b="1" dirty="0" smtClean="0">
                          <a:solidFill>
                            <a:srgbClr val="C00000"/>
                          </a:solidFill>
                          <a:latin typeface="Calibri" panose="020F0502020204030204" pitchFamily="34" charset="0"/>
                          <a:cs typeface="Calibri" panose="020F0502020204030204" pitchFamily="34" charset="0"/>
                        </a:rPr>
                        <a:t>1</a:t>
                      </a:r>
                      <a:endParaRPr lang="es-ES" sz="2800" b="1" dirty="0">
                        <a:solidFill>
                          <a:srgbClr val="C00000"/>
                        </a:solidFill>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rtl="0" eaLnBrk="1" latinLnBrk="0" hangingPunct="1">
                        <a:lnSpc>
                          <a:spcPct val="100000"/>
                        </a:lnSpc>
                      </a:pPr>
                      <a:r>
                        <a:rPr kumimoji="0" lang="es-ES" sz="2800" b="1" kern="1200" dirty="0" smtClean="0">
                          <a:solidFill>
                            <a:schemeClr val="accent1">
                              <a:lumMod val="50000"/>
                            </a:schemeClr>
                          </a:solidFill>
                          <a:latin typeface="Calibri" panose="020F0502020204030204" pitchFamily="34" charset="0"/>
                          <a:ea typeface="+mn-ea"/>
                          <a:cs typeface="Calibri" panose="020F0502020204030204" pitchFamily="34" charset="0"/>
                        </a:rPr>
                        <a:t>Crecimiento Sostenible</a:t>
                      </a:r>
                      <a:endParaRPr kumimoji="0" lang="es-ES" sz="2800" b="1" kern="1200" dirty="0">
                        <a:solidFill>
                          <a:schemeClr val="accent1">
                            <a:lumMod val="50000"/>
                          </a:schemeClr>
                        </a:solidFill>
                        <a:latin typeface="Calibri" panose="020F0502020204030204" pitchFamily="34" charset="0"/>
                        <a:ea typeface="+mn-ea"/>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lnSpc>
                          <a:spcPct val="150000"/>
                        </a:lnSpc>
                      </a:pPr>
                      <a:r>
                        <a:rPr lang="es-ES" sz="2600" dirty="0" err="1" smtClean="0">
                          <a:solidFill>
                            <a:schemeClr val="accent1">
                              <a:lumMod val="50000"/>
                            </a:schemeClr>
                          </a:solidFill>
                          <a:latin typeface="Calibri" panose="020F0502020204030204" pitchFamily="34" charset="0"/>
                          <a:cs typeface="Calibri" panose="020F0502020204030204" pitchFamily="34" charset="0"/>
                        </a:rPr>
                        <a:t>Plurirregional</a:t>
                      </a:r>
                      <a:endParaRPr lang="es-ES" sz="2600" dirty="0" smtClean="0">
                        <a:solidFill>
                          <a:schemeClr val="accent1">
                            <a:lumMod val="50000"/>
                          </a:schemeClr>
                        </a:solidFill>
                        <a:latin typeface="Calibri" panose="020F0502020204030204" pitchFamily="34" charset="0"/>
                        <a:cs typeface="Calibri" panose="020F0502020204030204" pitchFamily="34" charset="0"/>
                      </a:endParaRPr>
                    </a:p>
                    <a:p>
                      <a:pPr algn="ctr">
                        <a:lnSpc>
                          <a:spcPct val="150000"/>
                        </a:lnSpc>
                      </a:pPr>
                      <a:r>
                        <a:rPr kumimoji="0" lang="es-ES_tradnl" sz="2600" kern="1200" dirty="0" smtClean="0">
                          <a:solidFill>
                            <a:schemeClr val="accent1">
                              <a:lumMod val="50000"/>
                            </a:schemeClr>
                          </a:solidFill>
                          <a:latin typeface="Calibri" panose="020F0502020204030204" pitchFamily="34" charset="0"/>
                          <a:ea typeface="+mn-ea"/>
                          <a:cs typeface="Calibri" panose="020F0502020204030204" pitchFamily="34" charset="0"/>
                        </a:rPr>
                        <a:t>(AGE)</a:t>
                      </a:r>
                      <a:endParaRPr lang="es-ES" sz="2600" dirty="0">
                        <a:solidFill>
                          <a:schemeClr val="accent1">
                            <a:lumMod val="50000"/>
                          </a:schemeClr>
                        </a:solidFill>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ES" sz="2400" b="0" dirty="0" smtClean="0">
                          <a:solidFill>
                            <a:schemeClr val="accent1">
                              <a:lumMod val="50000"/>
                            </a:schemeClr>
                          </a:solidFill>
                          <a:latin typeface="Calibri" panose="020F0502020204030204" pitchFamily="34" charset="0"/>
                          <a:cs typeface="Calibri" panose="020F0502020204030204" pitchFamily="34" charset="0"/>
                        </a:rPr>
                        <a:t>EBC, MA, </a:t>
                      </a:r>
                      <a:r>
                        <a:rPr kumimoji="0" lang="es-ES" sz="2400" b="0" kern="1200" dirty="0" smtClean="0">
                          <a:solidFill>
                            <a:schemeClr val="accent1">
                              <a:lumMod val="50000"/>
                            </a:schemeClr>
                          </a:solidFill>
                          <a:latin typeface="Calibri" panose="020F0502020204030204" pitchFamily="34" charset="0"/>
                          <a:ea typeface="+mn-ea"/>
                          <a:cs typeface="Calibri" panose="020F0502020204030204" pitchFamily="34" charset="0"/>
                        </a:rPr>
                        <a:t>TRANSPORTES,</a:t>
                      </a:r>
                      <a:r>
                        <a:rPr kumimoji="0" lang="es-ES" sz="2400" b="0" kern="1200" baseline="0" dirty="0" smtClean="0">
                          <a:solidFill>
                            <a:schemeClr val="accent1">
                              <a:lumMod val="50000"/>
                            </a:schemeClr>
                          </a:solidFill>
                          <a:latin typeface="Calibri" panose="020F0502020204030204" pitchFamily="34" charset="0"/>
                          <a:ea typeface="+mn-ea"/>
                          <a:cs typeface="Calibri" panose="020F0502020204030204" pitchFamily="34" charset="0"/>
                        </a:rPr>
                        <a:t> </a:t>
                      </a:r>
                      <a:r>
                        <a:rPr lang="es-ES" sz="2400" b="0" dirty="0" smtClean="0">
                          <a:solidFill>
                            <a:schemeClr val="accent1">
                              <a:lumMod val="50000"/>
                            </a:schemeClr>
                          </a:solidFill>
                          <a:latin typeface="Calibri" panose="020F0502020204030204" pitchFamily="34" charset="0"/>
                          <a:cs typeface="Calibri" panose="020F0502020204030204" pitchFamily="34" charset="0"/>
                        </a:rPr>
                        <a:t>URBANO</a:t>
                      </a:r>
                      <a:endParaRPr kumimoji="0" lang="es-ES" sz="2400" b="0" kern="1200" dirty="0" smtClean="0">
                        <a:solidFill>
                          <a:schemeClr val="accent1">
                            <a:lumMod val="50000"/>
                          </a:schemeClr>
                        </a:solidFill>
                        <a:latin typeface="Calibri" panose="020F0502020204030204" pitchFamily="34" charset="0"/>
                        <a:ea typeface="+mn-ea"/>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r h="1080120">
                <a:tc>
                  <a:txBody>
                    <a:bodyPr/>
                    <a:lstStyle/>
                    <a:p>
                      <a:pPr algn="ctr">
                        <a:lnSpc>
                          <a:spcPct val="150000"/>
                        </a:lnSpc>
                      </a:pPr>
                      <a:r>
                        <a:rPr lang="es-ES" sz="2800" b="1" dirty="0" smtClean="0">
                          <a:solidFill>
                            <a:srgbClr val="C00000"/>
                          </a:solidFill>
                          <a:latin typeface="Calibri" panose="020F0502020204030204" pitchFamily="34" charset="0"/>
                          <a:cs typeface="Calibri" panose="020F0502020204030204" pitchFamily="34" charset="0"/>
                        </a:rPr>
                        <a:t>1</a:t>
                      </a:r>
                      <a:endParaRPr lang="es-ES" sz="2800" b="1" dirty="0">
                        <a:solidFill>
                          <a:srgbClr val="C00000"/>
                        </a:solidFill>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kumimoji="0" lang="es-ES" sz="2800" b="1" kern="1200" dirty="0" smtClean="0">
                          <a:solidFill>
                            <a:schemeClr val="accent1">
                              <a:lumMod val="50000"/>
                            </a:schemeClr>
                          </a:solidFill>
                          <a:latin typeface="Calibri" panose="020F0502020204030204" pitchFamily="34" charset="0"/>
                          <a:ea typeface="+mn-ea"/>
                          <a:cs typeface="Calibri" panose="020F0502020204030204" pitchFamily="34" charset="0"/>
                        </a:rPr>
                        <a:t>Iniciativa PYME</a:t>
                      </a:r>
                      <a:endParaRPr kumimoji="0" lang="es-ES" sz="2800" b="1" kern="1200" dirty="0">
                        <a:solidFill>
                          <a:schemeClr val="accent1">
                            <a:lumMod val="50000"/>
                          </a:schemeClr>
                        </a:solidFill>
                        <a:latin typeface="Calibri" panose="020F0502020204030204" pitchFamily="34" charset="0"/>
                        <a:ea typeface="+mn-ea"/>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600" kern="1200" dirty="0" err="1" smtClean="0">
                          <a:solidFill>
                            <a:schemeClr val="accent1">
                              <a:lumMod val="50000"/>
                            </a:schemeClr>
                          </a:solidFill>
                          <a:latin typeface="Calibri" panose="020F0502020204030204" pitchFamily="34" charset="0"/>
                          <a:ea typeface="+mn-ea"/>
                          <a:cs typeface="Calibri" panose="020F0502020204030204" pitchFamily="34" charset="0"/>
                        </a:rPr>
                        <a:t>Plurirregional</a:t>
                      </a:r>
                      <a:endParaRPr kumimoji="0" lang="es-ES" sz="2600" kern="1200" dirty="0" smtClean="0">
                        <a:solidFill>
                          <a:schemeClr val="accent1">
                            <a:lumMod val="50000"/>
                          </a:schemeClr>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s-ES_tradnl" sz="2600" kern="1200" dirty="0" smtClean="0">
                          <a:solidFill>
                            <a:schemeClr val="accent1">
                              <a:lumMod val="50000"/>
                            </a:schemeClr>
                          </a:solidFill>
                          <a:latin typeface="Calibri" panose="020F0502020204030204" pitchFamily="34" charset="0"/>
                          <a:ea typeface="+mn-ea"/>
                          <a:cs typeface="Calibri" panose="020F0502020204030204" pitchFamily="34" charset="0"/>
                        </a:rPr>
                        <a:t>(BEI)</a:t>
                      </a:r>
                      <a:endParaRPr lang="es-ES" dirty="0"/>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0" lang="es-ES" sz="2400" b="0" kern="1200" dirty="0" smtClean="0">
                          <a:solidFill>
                            <a:schemeClr val="accent1">
                              <a:lumMod val="50000"/>
                            </a:schemeClr>
                          </a:solidFill>
                          <a:latin typeface="Calibri" panose="020F0502020204030204" pitchFamily="34" charset="0"/>
                          <a:ea typeface="+mn-ea"/>
                          <a:cs typeface="Calibri" panose="020F0502020204030204" pitchFamily="34" charset="0"/>
                        </a:rPr>
                        <a:t>PYME</a:t>
                      </a:r>
                      <a:endParaRPr kumimoji="0" lang="es-ES" sz="2400" b="0" kern="1200" dirty="0">
                        <a:solidFill>
                          <a:schemeClr val="accent1">
                            <a:lumMod val="50000"/>
                          </a:schemeClr>
                        </a:solidFill>
                        <a:latin typeface="Calibri" panose="020F0502020204030204" pitchFamily="34" charset="0"/>
                        <a:ea typeface="+mn-ea"/>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r h="910209">
                <a:tc>
                  <a:txBody>
                    <a:bodyPr/>
                    <a:lstStyle/>
                    <a:p>
                      <a:pPr algn="ctr">
                        <a:lnSpc>
                          <a:spcPct val="150000"/>
                        </a:lnSpc>
                      </a:pPr>
                      <a:r>
                        <a:rPr lang="es-ES" sz="2800" b="1" dirty="0" smtClean="0">
                          <a:solidFill>
                            <a:srgbClr val="C00000"/>
                          </a:solidFill>
                          <a:latin typeface="Calibri" panose="020F0502020204030204" pitchFamily="34" charset="0"/>
                          <a:cs typeface="Calibri" panose="020F0502020204030204" pitchFamily="34" charset="0"/>
                        </a:rPr>
                        <a:t>19</a:t>
                      </a:r>
                      <a:endParaRPr lang="es-ES" sz="2800" b="1" dirty="0">
                        <a:solidFill>
                          <a:srgbClr val="C00000"/>
                        </a:solidFill>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lnSpc>
                          <a:spcPct val="150000"/>
                        </a:lnSpc>
                      </a:pPr>
                      <a:r>
                        <a:rPr lang="es-ES" sz="2800" b="1" dirty="0" smtClean="0">
                          <a:solidFill>
                            <a:schemeClr val="accent1">
                              <a:lumMod val="50000"/>
                            </a:schemeClr>
                          </a:solidFill>
                          <a:latin typeface="Calibri" panose="020F0502020204030204" pitchFamily="34" charset="0"/>
                          <a:cs typeface="Calibri" panose="020F0502020204030204" pitchFamily="34" charset="0"/>
                        </a:rPr>
                        <a:t>Regionales</a:t>
                      </a:r>
                      <a:endParaRPr lang="es-ES" sz="2800" b="1" dirty="0">
                        <a:solidFill>
                          <a:schemeClr val="accent1">
                            <a:lumMod val="50000"/>
                          </a:schemeClr>
                        </a:solidFill>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lnSpc>
                          <a:spcPct val="150000"/>
                        </a:lnSpc>
                      </a:pPr>
                      <a:r>
                        <a:rPr lang="es-ES" sz="2600" dirty="0" smtClean="0">
                          <a:solidFill>
                            <a:schemeClr val="accent1">
                              <a:lumMod val="50000"/>
                            </a:schemeClr>
                          </a:solidFill>
                          <a:latin typeface="Calibri" panose="020F0502020204030204" pitchFamily="34" charset="0"/>
                          <a:cs typeface="Calibri" panose="020F0502020204030204" pitchFamily="34" charset="0"/>
                        </a:rPr>
                        <a:t>Regional</a:t>
                      </a:r>
                      <a:endParaRPr lang="es-ES" sz="2600" dirty="0">
                        <a:solidFill>
                          <a:schemeClr val="accent1">
                            <a:lumMod val="50000"/>
                          </a:schemeClr>
                        </a:solidFill>
                        <a:latin typeface="Calibri" panose="020F0502020204030204" pitchFamily="34" charset="0"/>
                        <a:cs typeface="Calibri" panose="020F0502020204030204" pitchFamily="34" charset="0"/>
                      </a:endParaRP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lnSpc>
                          <a:spcPct val="150000"/>
                        </a:lnSpc>
                      </a:pPr>
                      <a:r>
                        <a:rPr lang="es-ES" sz="2400" b="0" dirty="0" smtClean="0">
                          <a:solidFill>
                            <a:schemeClr val="accent1">
                              <a:lumMod val="50000"/>
                            </a:schemeClr>
                          </a:solidFill>
                          <a:latin typeface="Calibri" panose="020F0502020204030204" pitchFamily="34" charset="0"/>
                          <a:cs typeface="Calibri" panose="020F0502020204030204" pitchFamily="34" charset="0"/>
                        </a:rPr>
                        <a:t>TODOS</a:t>
                      </a:r>
                    </a:p>
                  </a:txBody>
                  <a:tcPr marL="91431" marR="91431" marT="45713" marB="45713">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11548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8604250" y="6453188"/>
            <a:ext cx="431800" cy="288925"/>
          </a:xfrm>
          <a:prstGeom prst="rect">
            <a:avLst/>
          </a:prstGeom>
        </p:spPr>
        <p:txBody>
          <a:bodyPr/>
          <a:lstStyle/>
          <a:p>
            <a:pPr>
              <a:defRPr/>
            </a:pPr>
            <a:fld id="{D614FC60-06D6-45B3-A6BA-A5EF18E97300}" type="slidenum">
              <a:rPr lang="es-ES" smtClean="0">
                <a:solidFill>
                  <a:srgbClr val="04617B">
                    <a:shade val="90000"/>
                  </a:srgbClr>
                </a:solidFill>
              </a:rPr>
              <a:pPr>
                <a:defRPr/>
              </a:pPr>
              <a:t>44</a:t>
            </a:fld>
            <a:endParaRPr lang="es-ES">
              <a:solidFill>
                <a:srgbClr val="04617B">
                  <a:shade val="90000"/>
                </a:srgbClr>
              </a:solidFill>
            </a:endParaRPr>
          </a:p>
        </p:txBody>
      </p:sp>
      <p:sp>
        <p:nvSpPr>
          <p:cNvPr id="7" name="1 Título"/>
          <p:cNvSpPr>
            <a:spLocks noGrp="1"/>
          </p:cNvSpPr>
          <p:nvPr>
            <p:ph type="title"/>
          </p:nvPr>
        </p:nvSpPr>
        <p:spPr>
          <a:xfrm>
            <a:off x="2339752" y="404813"/>
            <a:ext cx="6069360" cy="636587"/>
          </a:xfrm>
        </p:spPr>
        <p:txBody>
          <a:bodyPr/>
          <a:lstStyle/>
          <a:p>
            <a:pPr algn="ctr">
              <a:defRPr/>
            </a:pPr>
            <a:r>
              <a:rPr lang="es-ES_tradnl" sz="2800" dirty="0" smtClean="0"/>
              <a:t>PO PLURI-REGIONALES</a:t>
            </a:r>
            <a:endParaRPr lang="es-ES" sz="1600" dirty="0"/>
          </a:p>
        </p:txBody>
      </p:sp>
      <p:pic>
        <p:nvPicPr>
          <p:cNvPr id="2867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1628775"/>
            <a:ext cx="831691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653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294967295"/>
          </p:nvPr>
        </p:nvSpPr>
        <p:spPr>
          <a:xfrm>
            <a:off x="8604250" y="6453188"/>
            <a:ext cx="431800" cy="288925"/>
          </a:xfrm>
          <a:prstGeom prst="rect">
            <a:avLst/>
          </a:prstGeom>
        </p:spPr>
        <p:txBody>
          <a:bodyPr/>
          <a:lstStyle/>
          <a:p>
            <a:pPr>
              <a:defRPr/>
            </a:pPr>
            <a:fld id="{0EB830B9-E9EF-46A7-A31C-551BA28F44BC}" type="slidenum">
              <a:rPr lang="es-ES" smtClean="0">
                <a:solidFill>
                  <a:srgbClr val="04617B">
                    <a:shade val="90000"/>
                  </a:srgbClr>
                </a:solidFill>
              </a:rPr>
              <a:pPr>
                <a:defRPr/>
              </a:pPr>
              <a:t>45</a:t>
            </a:fld>
            <a:endParaRPr lang="es-ES">
              <a:solidFill>
                <a:srgbClr val="04617B">
                  <a:shade val="90000"/>
                </a:srgbClr>
              </a:solidFill>
            </a:endParaRPr>
          </a:p>
        </p:txBody>
      </p:sp>
      <p:pic>
        <p:nvPicPr>
          <p:cNvPr id="266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34" y="1408162"/>
            <a:ext cx="8352730" cy="511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title"/>
          </p:nvPr>
        </p:nvSpPr>
        <p:spPr>
          <a:xfrm>
            <a:off x="2627784" y="404664"/>
            <a:ext cx="5328592" cy="636588"/>
          </a:xfrm>
        </p:spPr>
        <p:txBody>
          <a:bodyPr>
            <a:noAutofit/>
          </a:bodyPr>
          <a:lstStyle/>
          <a:p>
            <a:pPr algn="ctr">
              <a:defRPr/>
            </a:pPr>
            <a:r>
              <a:rPr lang="es-ES_tradnl" sz="2800" dirty="0" smtClean="0"/>
              <a:t>ASIGNACIÓN FEDER POR </a:t>
            </a:r>
            <a:br>
              <a:rPr lang="es-ES_tradnl" sz="2800" dirty="0" smtClean="0"/>
            </a:br>
            <a:r>
              <a:rPr lang="es-ES_tradnl" sz="2800" dirty="0" smtClean="0"/>
              <a:t>OBJETIVO TEMÁTICO</a:t>
            </a:r>
            <a:br>
              <a:rPr lang="es-ES_tradnl" sz="2800" dirty="0" smtClean="0"/>
            </a:br>
            <a:endParaRPr lang="es-ES" sz="1600" dirty="0">
              <a:solidFill>
                <a:srgbClr val="C00000"/>
              </a:solidFill>
            </a:endParaRPr>
          </a:p>
        </p:txBody>
      </p:sp>
      <p:sp>
        <p:nvSpPr>
          <p:cNvPr id="5" name="4 CuadroTexto"/>
          <p:cNvSpPr txBox="1"/>
          <p:nvPr/>
        </p:nvSpPr>
        <p:spPr>
          <a:xfrm>
            <a:off x="6012160" y="1628800"/>
            <a:ext cx="2563651" cy="830997"/>
          </a:xfrm>
          <a:prstGeom prst="rect">
            <a:avLst/>
          </a:prstGeom>
          <a:noFill/>
        </p:spPr>
        <p:txBody>
          <a:bodyPr wrap="none" rtlCol="0">
            <a:spAutoFit/>
          </a:bodyPr>
          <a:lstStyle/>
          <a:p>
            <a:r>
              <a:rPr lang="es-ES_tradnl" sz="2400" b="1" dirty="0">
                <a:solidFill>
                  <a:prstClr val="black"/>
                </a:solidFill>
                <a:latin typeface="Arial Black" pitchFamily="34" charset="0"/>
              </a:rPr>
              <a:t>OT1-OT4: 68%</a:t>
            </a:r>
          </a:p>
          <a:p>
            <a:r>
              <a:rPr lang="es-ES_tradnl" sz="2400" b="1" dirty="0">
                <a:solidFill>
                  <a:prstClr val="black"/>
                </a:solidFill>
                <a:latin typeface="Arial Black" pitchFamily="34" charset="0"/>
              </a:rPr>
              <a:t>OT4: 17%</a:t>
            </a:r>
            <a:endParaRPr lang="es-ES" sz="2400" b="1" dirty="0">
              <a:solidFill>
                <a:prstClr val="black"/>
              </a:solidFill>
              <a:latin typeface="Arial Black" pitchFamily="34" charset="0"/>
            </a:endParaRPr>
          </a:p>
        </p:txBody>
      </p:sp>
    </p:spTree>
    <p:extLst>
      <p:ext uri="{BB962C8B-B14F-4D97-AF65-F5344CB8AC3E}">
        <p14:creationId xmlns:p14="http://schemas.microsoft.com/office/powerpoint/2010/main" val="15647070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79512" y="1196752"/>
          <a:ext cx="8892480" cy="4517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Abrir llave"/>
          <p:cNvSpPr/>
          <p:nvPr/>
        </p:nvSpPr>
        <p:spPr>
          <a:xfrm rot="16200000">
            <a:off x="4175919" y="2743994"/>
            <a:ext cx="792163" cy="4321175"/>
          </a:xfrm>
          <a:prstGeom prst="leftBrace">
            <a:avLst/>
          </a:prstGeom>
          <a:ln w="508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solidFill>
                <a:prstClr val="black"/>
              </a:solidFill>
            </a:endParaRPr>
          </a:p>
        </p:txBody>
      </p:sp>
      <p:sp>
        <p:nvSpPr>
          <p:cNvPr id="17413" name="5 CuadroTexto"/>
          <p:cNvSpPr txBox="1">
            <a:spLocks noChangeArrowheads="1"/>
          </p:cNvSpPr>
          <p:nvPr/>
        </p:nvSpPr>
        <p:spPr bwMode="auto">
          <a:xfrm>
            <a:off x="3203575" y="5516563"/>
            <a:ext cx="2724150" cy="647700"/>
          </a:xfrm>
          <a:prstGeom prst="rect">
            <a:avLst/>
          </a:prstGeom>
          <a:noFill/>
          <a:ln w="9525">
            <a:noFill/>
            <a:miter lim="800000"/>
            <a:headEnd/>
            <a:tailEnd/>
          </a:ln>
        </p:spPr>
        <p:txBody>
          <a:bodyPr wrap="none">
            <a:spAutoFit/>
          </a:bodyPr>
          <a:lstStyle/>
          <a:p>
            <a:r>
              <a:rPr lang="es-ES_tradnl" altLang="en-US" sz="3600" b="1">
                <a:solidFill>
                  <a:prstClr val="black"/>
                </a:solidFill>
                <a:latin typeface="Calibri" pitchFamily="34" charset="0"/>
              </a:rPr>
              <a:t>Reglamentos</a:t>
            </a:r>
            <a:endParaRPr lang="es-ES" altLang="en-US" sz="3600" b="1">
              <a:solidFill>
                <a:prstClr val="black"/>
              </a:solidFill>
              <a:latin typeface="Calibri" pitchFamily="34" charset="0"/>
            </a:endParaRPr>
          </a:p>
        </p:txBody>
      </p:sp>
      <p:sp>
        <p:nvSpPr>
          <p:cNvPr id="7" name="6 Abrir llave"/>
          <p:cNvSpPr/>
          <p:nvPr/>
        </p:nvSpPr>
        <p:spPr>
          <a:xfrm rot="16200000">
            <a:off x="931862" y="4044951"/>
            <a:ext cx="792163" cy="1719262"/>
          </a:xfrm>
          <a:prstGeom prst="leftBrace">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ln>
                <a:solidFill>
                  <a:srgbClr val="CC3399"/>
                </a:solidFill>
              </a:ln>
              <a:solidFill>
                <a:prstClr val="black"/>
              </a:solidFill>
            </a:endParaRPr>
          </a:p>
        </p:txBody>
      </p:sp>
      <p:sp>
        <p:nvSpPr>
          <p:cNvPr id="8" name="7 Abrir llave"/>
          <p:cNvSpPr/>
          <p:nvPr/>
        </p:nvSpPr>
        <p:spPr>
          <a:xfrm rot="16200000">
            <a:off x="7556500" y="4044950"/>
            <a:ext cx="792163" cy="1719263"/>
          </a:xfrm>
          <a:prstGeom prst="leftBrace">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solidFill>
                <a:prstClr val="black"/>
              </a:solidFill>
            </a:endParaRPr>
          </a:p>
        </p:txBody>
      </p:sp>
      <p:sp>
        <p:nvSpPr>
          <p:cNvPr id="17416" name="8 CuadroTexto"/>
          <p:cNvSpPr txBox="1">
            <a:spLocks noChangeArrowheads="1"/>
          </p:cNvSpPr>
          <p:nvPr/>
        </p:nvSpPr>
        <p:spPr bwMode="auto">
          <a:xfrm>
            <a:off x="900113" y="5445125"/>
            <a:ext cx="812800" cy="646113"/>
          </a:xfrm>
          <a:prstGeom prst="rect">
            <a:avLst/>
          </a:prstGeom>
          <a:noFill/>
          <a:ln w="9525">
            <a:noFill/>
            <a:miter lim="800000"/>
            <a:headEnd/>
            <a:tailEnd/>
          </a:ln>
        </p:spPr>
        <p:txBody>
          <a:bodyPr wrap="none">
            <a:spAutoFit/>
          </a:bodyPr>
          <a:lstStyle/>
          <a:p>
            <a:r>
              <a:rPr lang="es-ES_tradnl" altLang="en-US" sz="3600" b="1">
                <a:solidFill>
                  <a:prstClr val="black"/>
                </a:solidFill>
                <a:latin typeface="Calibri" pitchFamily="34" charset="0"/>
              </a:rPr>
              <a:t>EM</a:t>
            </a:r>
            <a:endParaRPr lang="es-ES" altLang="en-US" sz="3600" b="1">
              <a:solidFill>
                <a:prstClr val="black"/>
              </a:solidFill>
              <a:latin typeface="Calibri" pitchFamily="34" charset="0"/>
            </a:endParaRPr>
          </a:p>
        </p:txBody>
      </p:sp>
      <p:sp>
        <p:nvSpPr>
          <p:cNvPr id="17417" name="9 CuadroTexto"/>
          <p:cNvSpPr txBox="1">
            <a:spLocks noChangeArrowheads="1"/>
          </p:cNvSpPr>
          <p:nvPr/>
        </p:nvSpPr>
        <p:spPr bwMode="auto">
          <a:xfrm>
            <a:off x="7524750" y="5445125"/>
            <a:ext cx="812800" cy="646113"/>
          </a:xfrm>
          <a:prstGeom prst="rect">
            <a:avLst/>
          </a:prstGeom>
          <a:noFill/>
          <a:ln w="9525">
            <a:noFill/>
            <a:miter lim="800000"/>
            <a:headEnd/>
            <a:tailEnd/>
          </a:ln>
        </p:spPr>
        <p:txBody>
          <a:bodyPr wrap="none">
            <a:spAutoFit/>
          </a:bodyPr>
          <a:lstStyle/>
          <a:p>
            <a:r>
              <a:rPr lang="es-ES_tradnl" altLang="en-US" sz="3600" b="1">
                <a:solidFill>
                  <a:prstClr val="black"/>
                </a:solidFill>
                <a:latin typeface="Calibri" pitchFamily="34" charset="0"/>
              </a:rPr>
              <a:t>EM</a:t>
            </a:r>
            <a:endParaRPr lang="es-ES" altLang="en-US" sz="3600" b="1">
              <a:solidFill>
                <a:prstClr val="black"/>
              </a:solidFill>
              <a:latin typeface="Calibri" pitchFamily="34" charset="0"/>
            </a:endParaRPr>
          </a:p>
        </p:txBody>
      </p:sp>
      <p:sp>
        <p:nvSpPr>
          <p:cNvPr id="17418" name="2 Marcador de número de diapositiva"/>
          <p:cNvSpPr>
            <a:spLocks noGrp="1"/>
          </p:cNvSpPr>
          <p:nvPr>
            <p:ph type="sldNum" sz="quarter" idx="4294967295"/>
          </p:nvPr>
        </p:nvSpPr>
        <p:spPr bwMode="auto">
          <a:xfrm>
            <a:off x="8604250" y="6453188"/>
            <a:ext cx="431800" cy="2889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ltLang="en-US" sz="1800" smtClean="0">
                <a:solidFill>
                  <a:prstClr val="black"/>
                </a:solidFill>
                <a:latin typeface="Arial" pitchFamily="34" charset="0"/>
                <a:cs typeface="Arial" pitchFamily="34" charset="0"/>
              </a:rPr>
              <a:t> </a:t>
            </a:r>
            <a:fld id="{4D7472F3-AB84-4011-A30B-C073B229FCA5}" type="slidenum">
              <a:rPr lang="fr-FR" altLang="en-US" sz="1200" baseline="30000" smtClean="0">
                <a:solidFill>
                  <a:prstClr val="black"/>
                </a:solidFill>
                <a:latin typeface="Arial" pitchFamily="34" charset="0"/>
                <a:cs typeface="Arial" pitchFamily="34" charset="0"/>
              </a:rPr>
              <a:pPr fontAlgn="base">
                <a:spcBef>
                  <a:spcPct val="0"/>
                </a:spcBef>
                <a:spcAft>
                  <a:spcPct val="0"/>
                </a:spcAft>
              </a:pPr>
              <a:t>46</a:t>
            </a:fld>
            <a:endParaRPr lang="fr-FR" altLang="en-US" sz="1200" baseline="30000" smtClean="0">
              <a:solidFill>
                <a:prstClr val="black"/>
              </a:solidFill>
              <a:latin typeface="Arial" pitchFamily="34" charset="0"/>
              <a:cs typeface="Arial" pitchFamily="34" charset="0"/>
            </a:endParaRPr>
          </a:p>
        </p:txBody>
      </p:sp>
      <p:sp>
        <p:nvSpPr>
          <p:cNvPr id="12" name="1 Título"/>
          <p:cNvSpPr>
            <a:spLocks noGrp="1"/>
          </p:cNvSpPr>
          <p:nvPr>
            <p:ph type="title"/>
          </p:nvPr>
        </p:nvSpPr>
        <p:spPr>
          <a:xfrm>
            <a:off x="2555776" y="275802"/>
            <a:ext cx="5112568" cy="776934"/>
          </a:xfrm>
        </p:spPr>
        <p:txBody>
          <a:bodyPr/>
          <a:lstStyle/>
          <a:p>
            <a:pPr algn="ctr"/>
            <a:r>
              <a:rPr lang="es-ES" dirty="0" smtClean="0"/>
              <a:t> OBJETIVOS TEMÁTICOS</a:t>
            </a:r>
            <a:br>
              <a:rPr lang="es-ES" dirty="0" smtClean="0"/>
            </a:br>
            <a:r>
              <a:rPr lang="es-ES" dirty="0" smtClean="0"/>
              <a:t>PRIORIDADES DE INVERSIÓN</a:t>
            </a:r>
            <a:br>
              <a:rPr lang="es-ES" dirty="0" smtClean="0"/>
            </a:br>
            <a:r>
              <a:rPr lang="es-ES" dirty="0" smtClean="0"/>
              <a:t>OBJETIVOS ESPECÍFICOS</a:t>
            </a:r>
            <a:endParaRPr lang="es-ES" dirty="0"/>
          </a:p>
        </p:txBody>
      </p:sp>
      <p:pic>
        <p:nvPicPr>
          <p:cNvPr id="13" name="Picture 4" descr="Resultado de imagen de objetivos"/>
          <p:cNvPicPr>
            <a:picLocks noChangeAspect="1" noChangeArrowheads="1"/>
          </p:cNvPicPr>
          <p:nvPr/>
        </p:nvPicPr>
        <p:blipFill>
          <a:blip r:embed="rId7" cstate="print"/>
          <a:srcRect/>
          <a:stretch>
            <a:fillRect/>
          </a:stretch>
        </p:blipFill>
        <p:spPr bwMode="auto">
          <a:xfrm>
            <a:off x="7380312" y="1196752"/>
            <a:ext cx="1296144" cy="1290883"/>
          </a:xfrm>
          <a:prstGeom prst="rect">
            <a:avLst/>
          </a:prstGeom>
          <a:noFill/>
        </p:spPr>
      </p:pic>
    </p:spTree>
    <p:extLst>
      <p:ext uri="{BB962C8B-B14F-4D97-AF65-F5344CB8AC3E}">
        <p14:creationId xmlns:p14="http://schemas.microsoft.com/office/powerpoint/2010/main" val="328573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contenido"/>
          <p:cNvSpPr>
            <a:spLocks noGrp="1"/>
          </p:cNvSpPr>
          <p:nvPr>
            <p:ph sz="half" idx="1"/>
          </p:nvPr>
        </p:nvSpPr>
        <p:spPr>
          <a:xfrm>
            <a:off x="1043608" y="764704"/>
            <a:ext cx="7956774" cy="864096"/>
          </a:xfrm>
        </p:spPr>
        <p:txBody>
          <a:bodyPr>
            <a:noAutofit/>
          </a:bodyPr>
          <a:lstStyle/>
          <a:p>
            <a:pPr>
              <a:lnSpc>
                <a:spcPct val="120000"/>
              </a:lnSpc>
              <a:buNone/>
            </a:pPr>
            <a:r>
              <a:rPr lang="es-ES_tradnl" altLang="en-US" sz="4000" b="1" dirty="0" smtClean="0">
                <a:solidFill>
                  <a:schemeClr val="accent1">
                    <a:lumMod val="75000"/>
                  </a:schemeClr>
                </a:solidFill>
              </a:rPr>
              <a:t>Para cada objetivo específico:</a:t>
            </a:r>
          </a:p>
          <a:p>
            <a:pPr>
              <a:lnSpc>
                <a:spcPct val="120000"/>
              </a:lnSpc>
            </a:pPr>
            <a:endParaRPr lang="es-ES_tradnl" altLang="en-US" sz="2800" b="1" dirty="0" smtClean="0">
              <a:solidFill>
                <a:schemeClr val="accent1">
                  <a:lumMod val="75000"/>
                </a:schemeClr>
              </a:solidFill>
            </a:endParaRPr>
          </a:p>
          <a:p>
            <a:pPr>
              <a:lnSpc>
                <a:spcPct val="120000"/>
              </a:lnSpc>
              <a:buNone/>
            </a:pPr>
            <a:r>
              <a:rPr lang="es-ES_tradnl" altLang="en-US" sz="2200" b="1" dirty="0" smtClean="0">
                <a:solidFill>
                  <a:schemeClr val="accent1">
                    <a:lumMod val="75000"/>
                  </a:schemeClr>
                </a:solidFill>
              </a:rPr>
              <a:t>LÓGICA DE LA INTERVENCIÓN</a:t>
            </a:r>
            <a:endParaRPr lang="es-ES" altLang="en-US" sz="2200" b="1" dirty="0" smtClean="0">
              <a:solidFill>
                <a:schemeClr val="accent1">
                  <a:lumMod val="75000"/>
                </a:schemeClr>
              </a:solidFill>
            </a:endParaRPr>
          </a:p>
        </p:txBody>
      </p:sp>
      <p:sp>
        <p:nvSpPr>
          <p:cNvPr id="5" name="4 Marcador de número de diapositiva"/>
          <p:cNvSpPr>
            <a:spLocks noGrp="1"/>
          </p:cNvSpPr>
          <p:nvPr>
            <p:ph type="sldNum" sz="quarter" idx="4294967295"/>
          </p:nvPr>
        </p:nvSpPr>
        <p:spPr>
          <a:xfrm>
            <a:off x="8604250" y="6453188"/>
            <a:ext cx="431800" cy="288925"/>
          </a:xfrm>
          <a:prstGeom prst="rect">
            <a:avLst/>
          </a:prstGeom>
        </p:spPr>
        <p:txBody>
          <a:bodyPr/>
          <a:lstStyle/>
          <a:p>
            <a:pPr>
              <a:defRPr/>
            </a:pPr>
            <a:fld id="{CF68A50E-5D7E-4507-A05F-57DBF9B8BBF0}" type="slidenum">
              <a:rPr lang="es-ES" smtClean="0">
                <a:solidFill>
                  <a:srgbClr val="04617B">
                    <a:shade val="90000"/>
                  </a:srgbClr>
                </a:solidFill>
              </a:rPr>
              <a:pPr>
                <a:defRPr/>
              </a:pPr>
              <a:t>47</a:t>
            </a:fld>
            <a:endParaRPr lang="es-ES">
              <a:solidFill>
                <a:srgbClr val="04617B">
                  <a:shade val="90000"/>
                </a:srgbClr>
              </a:solidFill>
            </a:endParaRPr>
          </a:p>
        </p:txBody>
      </p:sp>
      <p:graphicFrame>
        <p:nvGraphicFramePr>
          <p:cNvPr id="7" name="6 Marcador de contenido"/>
          <p:cNvGraphicFramePr>
            <a:graphicFrameLocks noGrp="1"/>
          </p:cNvGraphicFramePr>
          <p:nvPr>
            <p:ph sz="half" idx="1"/>
          </p:nvPr>
        </p:nvGraphicFramePr>
        <p:xfrm>
          <a:off x="683568" y="1988840"/>
          <a:ext cx="777686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10 Grupo"/>
          <p:cNvGrpSpPr/>
          <p:nvPr/>
        </p:nvGrpSpPr>
        <p:grpSpPr>
          <a:xfrm>
            <a:off x="4427984" y="5013177"/>
            <a:ext cx="1872208" cy="576063"/>
            <a:chOff x="2411760" y="5661248"/>
            <a:chExt cx="2088232" cy="792088"/>
          </a:xfrm>
        </p:grpSpPr>
        <p:sp>
          <p:nvSpPr>
            <p:cNvPr id="9" name="8 Rectángulo redondeado"/>
            <p:cNvSpPr/>
            <p:nvPr/>
          </p:nvSpPr>
          <p:spPr>
            <a:xfrm>
              <a:off x="2411760" y="5661248"/>
              <a:ext cx="2088232" cy="79208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prstClr val="white"/>
                </a:solidFill>
              </a:endParaRPr>
            </a:p>
          </p:txBody>
        </p:sp>
        <p:sp>
          <p:nvSpPr>
            <p:cNvPr id="6" name="5 CuadroTexto"/>
            <p:cNvSpPr txBox="1"/>
            <p:nvPr/>
          </p:nvSpPr>
          <p:spPr>
            <a:xfrm>
              <a:off x="2591094" y="5733261"/>
              <a:ext cx="1756783" cy="719428"/>
            </a:xfrm>
            <a:prstGeom prst="rect">
              <a:avLst/>
            </a:prstGeom>
            <a:noFill/>
          </p:spPr>
          <p:txBody>
            <a:bodyPr wrap="none" rtlCol="0">
              <a:spAutoFit/>
            </a:bodyPr>
            <a:lstStyle/>
            <a:p>
              <a:pPr algn="ctr"/>
              <a:r>
                <a:rPr lang="es-ES_tradnl" sz="1400" b="1" dirty="0">
                  <a:solidFill>
                    <a:srgbClr val="C00000"/>
                  </a:solidFill>
                  <a:latin typeface="Arial"/>
                </a:rPr>
                <a:t>INDICADORES</a:t>
              </a:r>
            </a:p>
            <a:p>
              <a:pPr algn="ctr"/>
              <a:r>
                <a:rPr lang="es-ES_tradnl" sz="1400" b="1" dirty="0">
                  <a:solidFill>
                    <a:srgbClr val="C00000"/>
                  </a:solidFill>
                  <a:latin typeface="Arial"/>
                </a:rPr>
                <a:t>DE RESULTADO</a:t>
              </a:r>
              <a:endParaRPr lang="es-ES" sz="1400" b="1" dirty="0">
                <a:solidFill>
                  <a:srgbClr val="C00000"/>
                </a:solidFill>
                <a:latin typeface="Arial"/>
              </a:endParaRPr>
            </a:p>
          </p:txBody>
        </p:sp>
      </p:grpSp>
      <p:grpSp>
        <p:nvGrpSpPr>
          <p:cNvPr id="3" name="11 Grupo"/>
          <p:cNvGrpSpPr/>
          <p:nvPr/>
        </p:nvGrpSpPr>
        <p:grpSpPr>
          <a:xfrm>
            <a:off x="6545360" y="5013175"/>
            <a:ext cx="1944216" cy="1080121"/>
            <a:chOff x="4860032" y="5661248"/>
            <a:chExt cx="2088232" cy="792088"/>
          </a:xfrm>
        </p:grpSpPr>
        <p:sp>
          <p:nvSpPr>
            <p:cNvPr id="10" name="9 Rectángulo redondeado"/>
            <p:cNvSpPr/>
            <p:nvPr/>
          </p:nvSpPr>
          <p:spPr>
            <a:xfrm>
              <a:off x="4860032" y="5661248"/>
              <a:ext cx="2088232" cy="79208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7 CuadroTexto"/>
            <p:cNvSpPr txBox="1"/>
            <p:nvPr/>
          </p:nvSpPr>
          <p:spPr>
            <a:xfrm>
              <a:off x="5076101" y="5700530"/>
              <a:ext cx="1725948" cy="699678"/>
            </a:xfrm>
            <a:prstGeom prst="rect">
              <a:avLst/>
            </a:prstGeom>
            <a:noFill/>
          </p:spPr>
          <p:txBody>
            <a:bodyPr wrap="square" rtlCol="0">
              <a:spAutoFit/>
            </a:bodyPr>
            <a:lstStyle/>
            <a:p>
              <a:pPr algn="ctr"/>
              <a:r>
                <a:rPr lang="es-ES_tradnl" sz="1400" b="1" dirty="0">
                  <a:solidFill>
                    <a:srgbClr val="C00000"/>
                  </a:solidFill>
                  <a:latin typeface="Arial"/>
                </a:rPr>
                <a:t>INDICADORES</a:t>
              </a:r>
            </a:p>
            <a:p>
              <a:pPr algn="ctr"/>
              <a:r>
                <a:rPr lang="es-ES_tradnl" sz="1400" b="1" dirty="0">
                  <a:solidFill>
                    <a:srgbClr val="C00000"/>
                  </a:solidFill>
                  <a:latin typeface="Arial"/>
                </a:rPr>
                <a:t>DE PRODUTO</a:t>
              </a:r>
            </a:p>
            <a:p>
              <a:pPr algn="ctr"/>
              <a:r>
                <a:rPr lang="es-ES_tradnl" sz="1400" b="1" dirty="0">
                  <a:solidFill>
                    <a:srgbClr val="C00000"/>
                  </a:solidFill>
                  <a:latin typeface="Arial"/>
                </a:rPr>
                <a:t>Y</a:t>
              </a:r>
            </a:p>
            <a:p>
              <a:pPr algn="ctr"/>
              <a:r>
                <a:rPr lang="es-ES_tradnl" sz="1400" b="1" dirty="0">
                  <a:solidFill>
                    <a:srgbClr val="C00000"/>
                  </a:solidFill>
                  <a:latin typeface="Arial"/>
                </a:rPr>
                <a:t>FINANCIEROS</a:t>
              </a:r>
              <a:endParaRPr lang="es-ES" sz="1400" b="1" dirty="0">
                <a:solidFill>
                  <a:srgbClr val="C00000"/>
                </a:solidFill>
                <a:latin typeface="Arial"/>
              </a:endParaRPr>
            </a:p>
          </p:txBody>
        </p:sp>
      </p:grpSp>
    </p:spTree>
    <p:extLst>
      <p:ext uri="{BB962C8B-B14F-4D97-AF65-F5344CB8AC3E}">
        <p14:creationId xmlns:p14="http://schemas.microsoft.com/office/powerpoint/2010/main" val="31280078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619672" y="301724"/>
            <a:ext cx="6768751" cy="534988"/>
          </a:xfrm>
          <a:prstGeom prst="rect">
            <a:avLst/>
          </a:prstGeom>
        </p:spPr>
        <p:txBody>
          <a:bodyPr lIns="0" tIns="0" rIns="0" bIns="0" anchor="ctr"/>
          <a:lst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pPr algn="ctr">
              <a:defRPr/>
            </a:pPr>
            <a:endParaRPr lang="es-ES" dirty="0" smtClean="0">
              <a:solidFill>
                <a:srgbClr val="04617B"/>
              </a:solidFill>
            </a:endParaRPr>
          </a:p>
          <a:p>
            <a:pPr algn="ctr">
              <a:lnSpc>
                <a:spcPct val="150000"/>
              </a:lnSpc>
              <a:defRPr/>
            </a:pPr>
            <a:r>
              <a:rPr lang="es-ES_tradnl" sz="3200" dirty="0" err="1" smtClean="0">
                <a:solidFill>
                  <a:srgbClr val="04617B"/>
                </a:solidFill>
              </a:rPr>
              <a:t>POCInt</a:t>
            </a:r>
            <a:endParaRPr lang="es-ES" sz="3200" dirty="0" smtClean="0">
              <a:solidFill>
                <a:srgbClr val="04617B"/>
              </a:solidFill>
            </a:endParaRPr>
          </a:p>
          <a:p>
            <a:pPr algn="ctr">
              <a:defRPr/>
            </a:pPr>
            <a:r>
              <a:rPr lang="es-ES" dirty="0" smtClean="0">
                <a:solidFill>
                  <a:srgbClr val="04617B"/>
                </a:solidFill>
              </a:rPr>
              <a:t>OBJETIVOS TEMÁTICOS Y ORGANISMOS</a:t>
            </a:r>
            <a:endParaRPr lang="es-ES" dirty="0">
              <a:solidFill>
                <a:srgbClr val="04617B"/>
              </a:solidFill>
            </a:endParaRPr>
          </a:p>
        </p:txBody>
      </p:sp>
      <p:sp>
        <p:nvSpPr>
          <p:cNvPr id="39939" name="2 Marcador de número de diapositiva"/>
          <p:cNvSpPr>
            <a:spLocks noGrp="1"/>
          </p:cNvSpPr>
          <p:nvPr>
            <p:ph type="sldNum" sz="quarter" idx="4294967295"/>
          </p:nvPr>
        </p:nvSpPr>
        <p:spPr bwMode="auto">
          <a:xfrm>
            <a:off x="8604250" y="6453188"/>
            <a:ext cx="4318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prstClr val="black"/>
                </a:solidFill>
                <a:cs typeface="Arial" pitchFamily="34" charset="0"/>
              </a:rPr>
              <a:t> </a:t>
            </a:r>
            <a:fld id="{ED2104A1-3786-4BD2-B241-91EA195CA3F9}" type="slidenum">
              <a:rPr lang="fr-FR" altLang="en-US" sz="1200" baseline="30000" smtClean="0">
                <a:solidFill>
                  <a:prstClr val="black"/>
                </a:solidFill>
                <a:cs typeface="Arial" pitchFamily="34" charset="0"/>
              </a:rPr>
              <a:pPr eaLnBrk="1" fontAlgn="base" hangingPunct="1">
                <a:spcBef>
                  <a:spcPct val="0"/>
                </a:spcBef>
                <a:spcAft>
                  <a:spcPct val="0"/>
                </a:spcAft>
                <a:buClrTx/>
                <a:buSzTx/>
                <a:buFontTx/>
                <a:buNone/>
              </a:pPr>
              <a:t>48</a:t>
            </a:fld>
            <a:endParaRPr lang="fr-FR" altLang="en-US" sz="1200" baseline="30000" smtClean="0">
              <a:solidFill>
                <a:prstClr val="black"/>
              </a:solidFill>
              <a:cs typeface="Arial" pitchFamily="34" charset="0"/>
            </a:endParaRPr>
          </a:p>
        </p:txBody>
      </p:sp>
      <p:graphicFrame>
        <p:nvGraphicFramePr>
          <p:cNvPr id="7" name="6 Marcador de contenido"/>
          <p:cNvGraphicFramePr>
            <a:graphicFrameLocks noGrp="1"/>
          </p:cNvGraphicFramePr>
          <p:nvPr>
            <p:ph idx="1"/>
          </p:nvPr>
        </p:nvGraphicFramePr>
        <p:xfrm>
          <a:off x="457200" y="1935163"/>
          <a:ext cx="8435975" cy="451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Elipse"/>
          <p:cNvSpPr/>
          <p:nvPr/>
        </p:nvSpPr>
        <p:spPr>
          <a:xfrm>
            <a:off x="2339752" y="1916832"/>
            <a:ext cx="1296144" cy="50405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b="1" dirty="0" smtClean="0">
                <a:solidFill>
                  <a:prstClr val="white"/>
                </a:solidFill>
                <a:latin typeface="Arial Narrow" pitchFamily="34" charset="0"/>
              </a:rPr>
              <a:t>SE </a:t>
            </a:r>
            <a:r>
              <a:rPr lang="es-ES" b="1" dirty="0" err="1">
                <a:solidFill>
                  <a:prstClr val="white"/>
                </a:solidFill>
                <a:latin typeface="Arial Narrow" pitchFamily="34" charset="0"/>
              </a:rPr>
              <a:t>IDi</a:t>
            </a:r>
            <a:endParaRPr lang="es-ES" b="1" dirty="0">
              <a:solidFill>
                <a:prstClr val="white"/>
              </a:solidFill>
              <a:latin typeface="Arial Narrow" pitchFamily="34" charset="0"/>
            </a:endParaRPr>
          </a:p>
        </p:txBody>
      </p:sp>
      <p:sp>
        <p:nvSpPr>
          <p:cNvPr id="10" name="9 Elipse"/>
          <p:cNvSpPr/>
          <p:nvPr/>
        </p:nvSpPr>
        <p:spPr>
          <a:xfrm>
            <a:off x="7308304" y="5517232"/>
            <a:ext cx="1434317" cy="50405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b="1" dirty="0">
                <a:solidFill>
                  <a:prstClr val="white"/>
                </a:solidFill>
                <a:latin typeface="Arial Narrow" pitchFamily="34" charset="0"/>
              </a:rPr>
              <a:t>SETSI</a:t>
            </a:r>
          </a:p>
        </p:txBody>
      </p:sp>
      <p:sp>
        <p:nvSpPr>
          <p:cNvPr id="11" name="10 Elipse"/>
          <p:cNvSpPr/>
          <p:nvPr/>
        </p:nvSpPr>
        <p:spPr>
          <a:xfrm>
            <a:off x="2339752" y="2492896"/>
            <a:ext cx="1296144" cy="50405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b="1" dirty="0">
                <a:solidFill>
                  <a:prstClr val="white"/>
                </a:solidFill>
                <a:latin typeface="Arial Narrow" pitchFamily="34" charset="0"/>
              </a:rPr>
              <a:t>CDTI</a:t>
            </a:r>
          </a:p>
        </p:txBody>
      </p:sp>
      <p:sp>
        <p:nvSpPr>
          <p:cNvPr id="12" name="11 Elipse"/>
          <p:cNvSpPr/>
          <p:nvPr/>
        </p:nvSpPr>
        <p:spPr>
          <a:xfrm>
            <a:off x="611560" y="5373216"/>
            <a:ext cx="1434317" cy="50405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b="1" dirty="0">
                <a:solidFill>
                  <a:prstClr val="white"/>
                </a:solidFill>
                <a:latin typeface="Arial Narrow" pitchFamily="34" charset="0"/>
              </a:rPr>
              <a:t>ICEX</a:t>
            </a:r>
          </a:p>
        </p:txBody>
      </p:sp>
      <p:sp>
        <p:nvSpPr>
          <p:cNvPr id="13" name="12 Elipse"/>
          <p:cNvSpPr/>
          <p:nvPr/>
        </p:nvSpPr>
        <p:spPr>
          <a:xfrm>
            <a:off x="611560" y="6093296"/>
            <a:ext cx="1434317" cy="43204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b="1" dirty="0">
                <a:solidFill>
                  <a:prstClr val="white"/>
                </a:solidFill>
                <a:latin typeface="Arial Narrow" pitchFamily="34" charset="0"/>
              </a:rPr>
              <a:t>Cámaras</a:t>
            </a:r>
          </a:p>
        </p:txBody>
      </p:sp>
      <p:sp>
        <p:nvSpPr>
          <p:cNvPr id="14" name="13 Elipse"/>
          <p:cNvSpPr/>
          <p:nvPr/>
        </p:nvSpPr>
        <p:spPr>
          <a:xfrm>
            <a:off x="611560" y="4725144"/>
            <a:ext cx="1434317" cy="50405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b="1" dirty="0">
                <a:solidFill>
                  <a:prstClr val="white"/>
                </a:solidFill>
                <a:latin typeface="Arial Narrow" pitchFamily="34" charset="0"/>
              </a:rPr>
              <a:t>DGFC</a:t>
            </a:r>
          </a:p>
        </p:txBody>
      </p:sp>
      <p:sp>
        <p:nvSpPr>
          <p:cNvPr id="15" name="14 Elipse"/>
          <p:cNvSpPr/>
          <p:nvPr/>
        </p:nvSpPr>
        <p:spPr>
          <a:xfrm>
            <a:off x="5436096" y="1916832"/>
            <a:ext cx="2304256" cy="72008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3200" b="1" dirty="0">
                <a:solidFill>
                  <a:prstClr val="black">
                    <a:lumMod val="85000"/>
                    <a:lumOff val="15000"/>
                  </a:prstClr>
                </a:solidFill>
                <a:latin typeface="Arial Narrow" pitchFamily="34" charset="0"/>
              </a:rPr>
              <a:t>EECTI</a:t>
            </a:r>
          </a:p>
        </p:txBody>
      </p:sp>
      <p:sp>
        <p:nvSpPr>
          <p:cNvPr id="16" name="15 Elipse"/>
          <p:cNvSpPr/>
          <p:nvPr/>
        </p:nvSpPr>
        <p:spPr>
          <a:xfrm>
            <a:off x="6444208" y="4293096"/>
            <a:ext cx="2304256" cy="72008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3200" b="1" dirty="0" err="1">
                <a:solidFill>
                  <a:prstClr val="black">
                    <a:lumMod val="85000"/>
                    <a:lumOff val="15000"/>
                  </a:prstClr>
                </a:solidFill>
                <a:latin typeface="Arial Narrow" pitchFamily="34" charset="0"/>
              </a:rPr>
              <a:t>ADpE</a:t>
            </a:r>
            <a:endParaRPr lang="es-ES" sz="3200" b="1" dirty="0">
              <a:solidFill>
                <a:prstClr val="black">
                  <a:lumMod val="85000"/>
                  <a:lumOff val="15000"/>
                </a:prstClr>
              </a:solidFill>
              <a:latin typeface="Arial Narrow" pitchFamily="34" charset="0"/>
            </a:endParaRPr>
          </a:p>
        </p:txBody>
      </p:sp>
    </p:spTree>
    <p:extLst>
      <p:ext uri="{BB962C8B-B14F-4D97-AF65-F5344CB8AC3E}">
        <p14:creationId xmlns:p14="http://schemas.microsoft.com/office/powerpoint/2010/main" val="37232779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5802"/>
            <a:ext cx="5112568" cy="776934"/>
          </a:xfrm>
        </p:spPr>
        <p:txBody>
          <a:bodyPr/>
          <a:lstStyle/>
          <a:p>
            <a:pPr algn="ctr"/>
            <a:r>
              <a:rPr lang="es-ES" dirty="0" smtClean="0"/>
              <a:t> OBJETIVOS TEMÁTICOS</a:t>
            </a:r>
            <a:br>
              <a:rPr lang="es-ES" dirty="0" smtClean="0"/>
            </a:br>
            <a:r>
              <a:rPr lang="es-ES" dirty="0" smtClean="0"/>
              <a:t>PRIORIDADES DE INVERSIÓN</a:t>
            </a:r>
            <a:br>
              <a:rPr lang="es-ES" dirty="0" smtClean="0"/>
            </a:br>
            <a:r>
              <a:rPr lang="es-ES" dirty="0" smtClean="0"/>
              <a:t>OBJETIVOS ESPECÍFICOS</a:t>
            </a:r>
            <a:endParaRPr lang="es-ES" dirty="0"/>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49</a:t>
            </a:fld>
            <a:endParaRPr lang="es-ES">
              <a:solidFill>
                <a:srgbClr val="04617B">
                  <a:shade val="90000"/>
                </a:srgbClr>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581115697"/>
              </p:ext>
            </p:extLst>
          </p:nvPr>
        </p:nvGraphicFramePr>
        <p:xfrm>
          <a:off x="467544" y="1749471"/>
          <a:ext cx="8280920" cy="4634013"/>
        </p:xfrm>
        <a:graphic>
          <a:graphicData uri="http://schemas.openxmlformats.org/drawingml/2006/table">
            <a:tbl>
              <a:tblPr/>
              <a:tblGrid>
                <a:gridCol w="8280920"/>
              </a:tblGrid>
              <a:tr h="728830">
                <a:tc>
                  <a:txBody>
                    <a:bodyPr/>
                    <a:lstStyle/>
                    <a:p>
                      <a:pPr algn="l" fontAlgn="ctr"/>
                      <a:r>
                        <a:rPr lang="es-ES" sz="2200" b="1" i="0" u="none" strike="noStrike" dirty="0">
                          <a:solidFill>
                            <a:srgbClr val="000000"/>
                          </a:solidFill>
                          <a:latin typeface="Calibri"/>
                        </a:rPr>
                        <a:t>1a. </a:t>
                      </a:r>
                      <a:r>
                        <a:rPr lang="es-ES" sz="2200" b="1" i="0" u="none" strike="noStrike" dirty="0" smtClean="0">
                          <a:solidFill>
                            <a:srgbClr val="000000"/>
                          </a:solidFill>
                          <a:latin typeface="Calibri"/>
                        </a:rPr>
                        <a:t>Infraestructuras y equipamiento</a:t>
                      </a:r>
                      <a:r>
                        <a:rPr lang="es-ES" sz="2200" b="1" i="0" u="none" strike="noStrike" baseline="0" dirty="0" smtClean="0">
                          <a:solidFill>
                            <a:srgbClr val="000000"/>
                          </a:solidFill>
                          <a:latin typeface="Calibri"/>
                        </a:rPr>
                        <a:t> </a:t>
                      </a:r>
                      <a:r>
                        <a:rPr lang="es-ES" sz="2200" b="1" i="0" u="none" strike="noStrike" baseline="0" dirty="0" err="1" smtClean="0">
                          <a:solidFill>
                            <a:srgbClr val="000000"/>
                          </a:solidFill>
                          <a:latin typeface="Calibri"/>
                        </a:rPr>
                        <a:t>I+D+i</a:t>
                      </a:r>
                      <a:endParaRPr lang="es-ES" sz="2200" b="1" i="0" u="none" strike="noStrike" dirty="0">
                        <a:solidFill>
                          <a:srgbClr val="000000"/>
                        </a:solidFill>
                        <a:latin typeface="Calibri"/>
                      </a:endParaRPr>
                    </a:p>
                  </a:txBody>
                  <a:tcPr marL="9525" marR="9525" marT="9525" marB="0" anchor="ctr">
                    <a:lnL>
                      <a:noFill/>
                    </a:lnL>
                    <a:lnR>
                      <a:noFill/>
                    </a:lnR>
                    <a:lnT>
                      <a:noFill/>
                    </a:lnT>
                    <a:lnB>
                      <a:noFill/>
                    </a:lnB>
                    <a:solidFill>
                      <a:srgbClr val="DBE5F1"/>
                    </a:solidFill>
                  </a:tcPr>
                </a:tc>
              </a:tr>
              <a:tr h="837736">
                <a:tc>
                  <a:txBody>
                    <a:bodyPr/>
                    <a:lstStyle/>
                    <a:p>
                      <a:pPr algn="l" fontAlgn="ctr"/>
                      <a:r>
                        <a:rPr lang="es-ES" sz="2200" b="0" i="0" u="none" strike="noStrike" dirty="0">
                          <a:solidFill>
                            <a:srgbClr val="FF0000"/>
                          </a:solidFill>
                          <a:latin typeface="Calibri"/>
                        </a:rPr>
                        <a:t>OE.1.1.2. Fortalecimiento de las instituciones de I+D y creación, consolidación y mejora de las infraestructuras científicas y tecnológicas.</a:t>
                      </a:r>
                    </a:p>
                  </a:txBody>
                  <a:tcPr marL="9525" marR="9525" marT="9525" marB="0" anchor="ctr">
                    <a:lnL>
                      <a:noFill/>
                    </a:lnL>
                    <a:lnR>
                      <a:noFill/>
                    </a:lnR>
                    <a:lnT>
                      <a:noFill/>
                    </a:lnT>
                    <a:lnB>
                      <a:noFill/>
                    </a:lnB>
                  </a:tcPr>
                </a:tc>
              </a:tr>
              <a:tr h="342650">
                <a:tc>
                  <a:txBody>
                    <a:bodyPr/>
                    <a:lstStyle/>
                    <a:p>
                      <a:pPr algn="l" fontAlgn="ctr"/>
                      <a:r>
                        <a:rPr lang="es-ES" sz="2200" b="1" i="0" u="none" strike="noStrike" dirty="0">
                          <a:solidFill>
                            <a:srgbClr val="000000"/>
                          </a:solidFill>
                          <a:latin typeface="Calibri"/>
                        </a:rPr>
                        <a:t>1b. </a:t>
                      </a:r>
                      <a:r>
                        <a:rPr lang="es-ES" sz="2200" b="1" i="0" u="none" strike="noStrike" dirty="0" smtClean="0">
                          <a:solidFill>
                            <a:srgbClr val="000000"/>
                          </a:solidFill>
                          <a:latin typeface="Calibri"/>
                        </a:rPr>
                        <a:t>Proyectos de </a:t>
                      </a:r>
                      <a:r>
                        <a:rPr lang="es-ES" sz="2200" b="1" i="0" u="none" strike="noStrike" dirty="0" err="1" smtClean="0">
                          <a:solidFill>
                            <a:srgbClr val="000000"/>
                          </a:solidFill>
                          <a:latin typeface="Calibri"/>
                        </a:rPr>
                        <a:t>I+D+i</a:t>
                      </a:r>
                      <a:r>
                        <a:rPr lang="es-ES" sz="2200" b="1" i="0" u="none" strike="noStrike" dirty="0" smtClean="0">
                          <a:solidFill>
                            <a:srgbClr val="000000"/>
                          </a:solidFill>
                          <a:latin typeface="Calibri"/>
                        </a:rPr>
                        <a:t> pública y empresarial y transferencia</a:t>
                      </a:r>
                      <a:endParaRPr lang="es-ES" sz="2200" b="1" i="0" u="none" strike="noStrike" dirty="0">
                        <a:solidFill>
                          <a:srgbClr val="000000"/>
                        </a:solidFill>
                        <a:latin typeface="Calibri"/>
                      </a:endParaRPr>
                    </a:p>
                  </a:txBody>
                  <a:tcPr marL="9525" marR="9525" marT="9525" marB="0" anchor="ctr">
                    <a:lnL>
                      <a:noFill/>
                    </a:lnL>
                    <a:lnR>
                      <a:noFill/>
                    </a:lnR>
                    <a:lnT>
                      <a:noFill/>
                    </a:lnT>
                    <a:lnB>
                      <a:noFill/>
                    </a:lnB>
                    <a:solidFill>
                      <a:srgbClr val="DBE5F1"/>
                    </a:solidFill>
                  </a:tcPr>
                </a:tc>
              </a:tr>
              <a:tr h="837736">
                <a:tc>
                  <a:txBody>
                    <a:bodyPr/>
                    <a:lstStyle/>
                    <a:p>
                      <a:pPr algn="l" fontAlgn="ctr"/>
                      <a:r>
                        <a:rPr lang="es-ES" sz="2200" b="0" i="0" u="none" strike="noStrike" dirty="0">
                          <a:solidFill>
                            <a:srgbClr val="000000"/>
                          </a:solidFill>
                          <a:latin typeface="Calibri"/>
                        </a:rPr>
                        <a:t>OE.1.2.1. Impulso y promoción de actividades de </a:t>
                      </a:r>
                      <a:r>
                        <a:rPr lang="es-ES" sz="2200" b="0" i="0" u="none" strike="noStrike" dirty="0" err="1">
                          <a:solidFill>
                            <a:srgbClr val="000000"/>
                          </a:solidFill>
                          <a:latin typeface="Calibri"/>
                        </a:rPr>
                        <a:t>I+D+i</a:t>
                      </a:r>
                      <a:r>
                        <a:rPr lang="es-ES" sz="2200" b="0" i="0" u="none" strike="noStrike" dirty="0">
                          <a:solidFill>
                            <a:srgbClr val="000000"/>
                          </a:solidFill>
                          <a:latin typeface="Calibri"/>
                        </a:rPr>
                        <a:t> </a:t>
                      </a:r>
                      <a:r>
                        <a:rPr lang="es-ES" sz="2200" b="0" i="0" u="none" strike="noStrike" dirty="0" smtClean="0">
                          <a:solidFill>
                            <a:srgbClr val="000000"/>
                          </a:solidFill>
                          <a:latin typeface="Calibri"/>
                        </a:rPr>
                        <a:t>empresarial y </a:t>
                      </a:r>
                      <a:r>
                        <a:rPr lang="es-ES" sz="2200" b="0" i="0" u="none" strike="noStrike" dirty="0">
                          <a:solidFill>
                            <a:srgbClr val="000000"/>
                          </a:solidFill>
                          <a:latin typeface="Calibri"/>
                        </a:rPr>
                        <a:t>apoyo a la creación y consolidación de empresas innovadoras.</a:t>
                      </a:r>
                    </a:p>
                  </a:txBody>
                  <a:tcPr marL="9525" marR="9525" marT="9525" marB="0" anchor="ctr">
                    <a:lnL>
                      <a:noFill/>
                    </a:lnL>
                    <a:lnR>
                      <a:noFill/>
                    </a:lnR>
                    <a:lnT>
                      <a:noFill/>
                    </a:lnT>
                    <a:lnB>
                      <a:noFill/>
                    </a:lnB>
                  </a:tcPr>
                </a:tc>
              </a:tr>
              <a:tr h="837736">
                <a:tc>
                  <a:txBody>
                    <a:bodyPr/>
                    <a:lstStyle/>
                    <a:p>
                      <a:pPr algn="l" fontAlgn="ctr"/>
                      <a:r>
                        <a:rPr lang="es-ES" sz="2200" b="0" i="0" u="none" strike="noStrike" dirty="0">
                          <a:solidFill>
                            <a:srgbClr val="000000"/>
                          </a:solidFill>
                          <a:latin typeface="Calibri"/>
                        </a:rPr>
                        <a:t>OE.1.2.2. Transferencia de conocimiento y cooperación entre empresas y organismos de investigación</a:t>
                      </a:r>
                    </a:p>
                  </a:txBody>
                  <a:tcPr marL="9525" marR="9525" marT="9525" marB="0" anchor="ctr">
                    <a:lnL>
                      <a:noFill/>
                    </a:lnL>
                    <a:lnR>
                      <a:noFill/>
                    </a:lnR>
                    <a:lnT>
                      <a:noFill/>
                    </a:lnT>
                    <a:lnB>
                      <a:noFill/>
                    </a:lnB>
                  </a:tcPr>
                </a:tc>
              </a:tr>
              <a:tr h="1047170">
                <a:tc>
                  <a:txBody>
                    <a:bodyPr/>
                    <a:lstStyle/>
                    <a:p>
                      <a:pPr algn="l" fontAlgn="ctr"/>
                      <a:r>
                        <a:rPr lang="es-ES" sz="2200" b="0" i="0" u="none" strike="noStrike" dirty="0">
                          <a:solidFill>
                            <a:srgbClr val="FF0000"/>
                          </a:solidFill>
                          <a:latin typeface="Calibri"/>
                        </a:rPr>
                        <a:t>OE.1.2.3. Fomento y generación de conocimiento de frontera y de conocimiento orientado a los retos de la sociedad, desarrollo de tecnologías emergentes</a:t>
                      </a:r>
                    </a:p>
                  </a:txBody>
                  <a:tcPr marL="9525" marR="9525" marT="9525" marB="0" anchor="ctr">
                    <a:lnL>
                      <a:noFill/>
                    </a:lnL>
                    <a:lnR>
                      <a:noFill/>
                    </a:lnR>
                    <a:lnT>
                      <a:noFill/>
                    </a:lnT>
                    <a:lnB>
                      <a:noFill/>
                    </a:lnB>
                  </a:tcPr>
                </a:tc>
              </a:tr>
            </a:tbl>
          </a:graphicData>
        </a:graphic>
      </p:graphicFrame>
      <p:grpSp>
        <p:nvGrpSpPr>
          <p:cNvPr id="6" name="5 Grupo"/>
          <p:cNvGrpSpPr/>
          <p:nvPr/>
        </p:nvGrpSpPr>
        <p:grpSpPr>
          <a:xfrm>
            <a:off x="7446187" y="326523"/>
            <a:ext cx="1518301" cy="1518301"/>
            <a:chOff x="3458836" y="17450"/>
            <a:chExt cx="1518301" cy="1518301"/>
          </a:xfrm>
        </p:grpSpPr>
        <p:sp>
          <p:nvSpPr>
            <p:cNvPr id="7" name="6 Elipse"/>
            <p:cNvSpPr/>
            <p:nvPr/>
          </p:nvSpPr>
          <p:spPr>
            <a:xfrm>
              <a:off x="3458836" y="17450"/>
              <a:ext cx="1518301" cy="1518301"/>
            </a:xfrm>
            <a:prstGeom prst="ellipse">
              <a:avLst/>
            </a:prstGeom>
            <a:solidFill>
              <a:srgbClr val="FF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Elipse 4"/>
            <p:cNvSpPr/>
            <p:nvPr/>
          </p:nvSpPr>
          <p:spPr>
            <a:xfrm>
              <a:off x="3681186" y="239800"/>
              <a:ext cx="1073601" cy="1073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1466850">
                <a:lnSpc>
                  <a:spcPct val="90000"/>
                </a:lnSpc>
                <a:spcBef>
                  <a:spcPct val="0"/>
                </a:spcBef>
                <a:spcAft>
                  <a:spcPct val="35000"/>
                </a:spcAft>
              </a:pPr>
              <a:r>
                <a:rPr lang="es-ES_tradnl" sz="3300" b="1" dirty="0">
                  <a:solidFill>
                    <a:prstClr val="white"/>
                  </a:solidFill>
                  <a:latin typeface="Calibri" pitchFamily="34" charset="0"/>
                </a:rPr>
                <a:t>OT1 I+D+ i</a:t>
              </a:r>
              <a:endParaRPr lang="es-ES" sz="3300" b="1" dirty="0">
                <a:solidFill>
                  <a:prstClr val="white"/>
                </a:solidFill>
                <a:latin typeface="Calibri" pitchFamily="34" charset="0"/>
              </a:endParaRPr>
            </a:p>
          </p:txBody>
        </p:sp>
      </p:grpSp>
    </p:spTree>
    <p:extLst>
      <p:ext uri="{BB962C8B-B14F-4D97-AF65-F5344CB8AC3E}">
        <p14:creationId xmlns:p14="http://schemas.microsoft.com/office/powerpoint/2010/main" val="142383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FEDER</a:t>
            </a:r>
            <a:endParaRPr lang="es-ES" dirty="0"/>
          </a:p>
        </p:txBody>
      </p:sp>
      <p:sp>
        <p:nvSpPr>
          <p:cNvPr id="5" name="4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5</a:t>
            </a:fld>
            <a:endParaRPr lang="es-ES">
              <a:solidFill>
                <a:srgbClr val="04617B">
                  <a:shade val="90000"/>
                </a:srgbClr>
              </a:solidFill>
            </a:endParaRPr>
          </a:p>
        </p:txBody>
      </p:sp>
      <p:sp>
        <p:nvSpPr>
          <p:cNvPr id="6" name="2 Marcador de contenido"/>
          <p:cNvSpPr>
            <a:spLocks noGrp="1"/>
          </p:cNvSpPr>
          <p:nvPr>
            <p:ph sz="half" idx="1"/>
          </p:nvPr>
        </p:nvSpPr>
        <p:spPr>
          <a:xfrm>
            <a:off x="457200" y="1628800"/>
            <a:ext cx="8219256" cy="4726125"/>
          </a:xfrm>
        </p:spPr>
        <p:txBody>
          <a:bodyPr>
            <a:noAutofit/>
          </a:bodyPr>
          <a:lstStyle/>
          <a:p>
            <a:pPr marL="0" indent="0">
              <a:buNone/>
            </a:pPr>
            <a:r>
              <a:rPr lang="es-ES" sz="2400" b="1" dirty="0" smtClean="0">
                <a:solidFill>
                  <a:srgbClr val="04617B"/>
                </a:solidFill>
                <a:effectLst>
                  <a:outerShdw blurRad="38100" dist="38100" dir="2700000" algn="tl">
                    <a:srgbClr val="000000">
                      <a:alpha val="43137"/>
                    </a:srgbClr>
                  </a:outerShdw>
                </a:effectLst>
                <a:ea typeface="+mj-ea"/>
                <a:cs typeface="+mj-cs"/>
              </a:rPr>
              <a:t>Orientaciones de la Comisión Europea (Artículo 7)</a:t>
            </a:r>
            <a:r>
              <a:rPr lang="es-ES" sz="2600" dirty="0" smtClean="0"/>
              <a:t>:</a:t>
            </a:r>
          </a:p>
          <a:p>
            <a:pPr algn="just">
              <a:lnSpc>
                <a:spcPct val="115000"/>
              </a:lnSpc>
              <a:spcAft>
                <a:spcPts val="1000"/>
              </a:spcAft>
            </a:pPr>
            <a:r>
              <a:rPr lang="es-ES" sz="2600" dirty="0" smtClean="0"/>
              <a:t> </a:t>
            </a:r>
            <a:r>
              <a:rPr lang="es-ES" sz="2200" dirty="0">
                <a:latin typeface="Calibri"/>
                <a:ea typeface="Calibri"/>
                <a:cs typeface="Times New Roman"/>
              </a:rPr>
              <a:t>Las autoridades urbanas serán las encargadas de la </a:t>
            </a:r>
            <a:r>
              <a:rPr lang="es-ES" sz="2200" b="1" dirty="0">
                <a:latin typeface="Calibri"/>
                <a:ea typeface="Calibri"/>
                <a:cs typeface="Times New Roman"/>
              </a:rPr>
              <a:t>selección de las operaciones</a:t>
            </a:r>
            <a:r>
              <a:rPr lang="es-ES" sz="2200" dirty="0">
                <a:latin typeface="Calibri"/>
                <a:ea typeface="Calibri"/>
                <a:cs typeface="Times New Roman"/>
              </a:rPr>
              <a:t>. </a:t>
            </a:r>
            <a:endParaRPr lang="es-ES" sz="2200" dirty="0" smtClean="0">
              <a:latin typeface="Calibri"/>
              <a:ea typeface="Calibri"/>
              <a:cs typeface="Times New Roman"/>
            </a:endParaRPr>
          </a:p>
          <a:p>
            <a:pPr algn="just">
              <a:lnSpc>
                <a:spcPct val="115000"/>
              </a:lnSpc>
              <a:spcAft>
                <a:spcPts val="1000"/>
              </a:spcAft>
            </a:pPr>
            <a:r>
              <a:rPr lang="es-ES" sz="2200" dirty="0" smtClean="0">
                <a:latin typeface="Calibri"/>
                <a:ea typeface="Calibri"/>
                <a:cs typeface="Times New Roman"/>
              </a:rPr>
              <a:t>Para </a:t>
            </a:r>
            <a:r>
              <a:rPr lang="es-ES" sz="2200" dirty="0">
                <a:latin typeface="Calibri"/>
                <a:ea typeface="Calibri"/>
                <a:cs typeface="Times New Roman"/>
              </a:rPr>
              <a:t>esta finalidad </a:t>
            </a:r>
            <a:r>
              <a:rPr lang="es-ES" sz="2200" b="1" dirty="0">
                <a:latin typeface="Calibri"/>
                <a:ea typeface="Calibri"/>
                <a:cs typeface="Times New Roman"/>
              </a:rPr>
              <a:t>deberán ser  designadas</a:t>
            </a:r>
            <a:r>
              <a:rPr lang="es-ES" sz="2200" dirty="0">
                <a:latin typeface="Calibri"/>
                <a:ea typeface="Calibri"/>
                <a:cs typeface="Times New Roman"/>
              </a:rPr>
              <a:t> como OI </a:t>
            </a:r>
          </a:p>
          <a:p>
            <a:r>
              <a:rPr lang="es-ES" sz="2200" dirty="0">
                <a:latin typeface="Calibri"/>
                <a:ea typeface="Calibri"/>
                <a:cs typeface="Times New Roman"/>
              </a:rPr>
              <a:t>la clasificación y </a:t>
            </a:r>
            <a:r>
              <a:rPr lang="es-ES" sz="2200" b="1" dirty="0">
                <a:latin typeface="Calibri"/>
                <a:ea typeface="Calibri"/>
                <a:cs typeface="Times New Roman"/>
              </a:rPr>
              <a:t>selección de las operaciones en sí mismas se delegan en las autoridades urbanas responsables de la aplicación de la Estrategia DUSI</a:t>
            </a:r>
            <a:endParaRPr lang="es-ES" sz="2200" i="1" dirty="0" smtClean="0"/>
          </a:p>
          <a:p>
            <a:pPr marL="274320" lvl="1" indent="-274320">
              <a:buClr>
                <a:schemeClr val="accent3"/>
              </a:buClr>
              <a:buSzPct val="95000"/>
            </a:pPr>
            <a:r>
              <a:rPr lang="es-ES" sz="2200" b="1" dirty="0"/>
              <a:t>Las distintas tareas incluidas en “la selección de operaciones” </a:t>
            </a:r>
            <a:r>
              <a:rPr lang="es-ES" sz="2200" dirty="0"/>
              <a:t>se especifican en el art 125 del Reglamento 1303/2013, </a:t>
            </a:r>
            <a:r>
              <a:rPr lang="es-ES" sz="2200" b="1" dirty="0"/>
              <a:t> e incluyen la evaluación del contenido de las operaciones, así como la comprobación de su </a:t>
            </a:r>
            <a:r>
              <a:rPr lang="es-ES" sz="2200" b="1" dirty="0" err="1"/>
              <a:t>subvencionalidad</a:t>
            </a:r>
            <a:r>
              <a:rPr lang="es-ES" sz="2200" b="1" dirty="0"/>
              <a:t>, capacidad administrativa y cumplimiento.</a:t>
            </a:r>
            <a:endParaRPr lang="es-ES" sz="2200" dirty="0"/>
          </a:p>
          <a:p>
            <a:endParaRPr lang="es-ES" sz="2600" i="1" dirty="0" smtClean="0"/>
          </a:p>
          <a:p>
            <a:pPr marL="0" indent="0">
              <a:buNone/>
            </a:pPr>
            <a:endParaRPr lang="es-ES" sz="2600" dirty="0"/>
          </a:p>
        </p:txBody>
      </p:sp>
      <p:pic>
        <p:nvPicPr>
          <p:cNvPr id="7"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09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número de diapositiva"/>
          <p:cNvSpPr>
            <a:spLocks noGrp="1"/>
          </p:cNvSpPr>
          <p:nvPr>
            <p:ph type="sldNum" sz="quarter" idx="4294967295"/>
          </p:nvPr>
        </p:nvSpPr>
        <p:spPr bwMode="auto">
          <a:xfrm>
            <a:off x="8604250" y="6453188"/>
            <a:ext cx="4318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prstClr val="black"/>
                </a:solidFill>
                <a:cs typeface="Arial" pitchFamily="34" charset="0"/>
              </a:rPr>
              <a:t> </a:t>
            </a:r>
            <a:fld id="{E34200A1-4212-4EBF-9239-724DD2D8AFFD}" type="slidenum">
              <a:rPr lang="fr-FR" altLang="en-US" sz="1200" baseline="30000" smtClean="0">
                <a:solidFill>
                  <a:prstClr val="black"/>
                </a:solidFill>
                <a:cs typeface="Arial" pitchFamily="34" charset="0"/>
              </a:rPr>
              <a:pPr eaLnBrk="1" fontAlgn="base" hangingPunct="1">
                <a:spcBef>
                  <a:spcPct val="0"/>
                </a:spcBef>
                <a:spcAft>
                  <a:spcPct val="0"/>
                </a:spcAft>
                <a:buClrTx/>
                <a:buSzTx/>
                <a:buFontTx/>
                <a:buNone/>
              </a:pPr>
              <a:t>50</a:t>
            </a:fld>
            <a:endParaRPr lang="fr-FR" altLang="en-US" sz="1200" baseline="30000" smtClean="0">
              <a:solidFill>
                <a:prstClr val="black"/>
              </a:solidFill>
              <a:cs typeface="Arial" pitchFamily="34" charset="0"/>
            </a:endParaRPr>
          </a:p>
        </p:txBody>
      </p:sp>
      <p:sp>
        <p:nvSpPr>
          <p:cNvPr id="14" name="Rectangle 4"/>
          <p:cNvSpPr txBox="1">
            <a:spLocks noChangeArrowheads="1"/>
          </p:cNvSpPr>
          <p:nvPr/>
        </p:nvSpPr>
        <p:spPr>
          <a:xfrm>
            <a:off x="3132138" y="301625"/>
            <a:ext cx="4679950" cy="534988"/>
          </a:xfrm>
          <a:prstGeom prst="rect">
            <a:avLst/>
          </a:prstGeom>
        </p:spPr>
        <p:txBody>
          <a:bodyPr lIns="0" tIns="0" rIns="0" bIns="0" anchor="ctr"/>
          <a:lst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pPr algn="ctr">
              <a:lnSpc>
                <a:spcPct val="80000"/>
              </a:lnSpc>
              <a:defRPr/>
            </a:pPr>
            <a:endParaRPr lang="es-ES" dirty="0" smtClean="0">
              <a:solidFill>
                <a:srgbClr val="04617B"/>
              </a:solidFill>
            </a:endParaRPr>
          </a:p>
          <a:p>
            <a:pPr algn="ctr">
              <a:defRPr/>
            </a:pPr>
            <a:r>
              <a:rPr lang="es-ES_tradnl" sz="3200" dirty="0" smtClean="0">
                <a:solidFill>
                  <a:srgbClr val="04617B"/>
                </a:solidFill>
              </a:rPr>
              <a:t>POCInt </a:t>
            </a:r>
            <a:r>
              <a:rPr lang="es-ES" dirty="0" smtClean="0">
                <a:solidFill>
                  <a:srgbClr val="04617B"/>
                </a:solidFill>
              </a:rPr>
              <a:t>Marco lógico OT1</a:t>
            </a:r>
            <a:endParaRPr lang="es-ES" dirty="0">
              <a:solidFill>
                <a:srgbClr val="04617B"/>
              </a:solidFill>
            </a:endParaRPr>
          </a:p>
        </p:txBody>
      </p:sp>
      <p:pic>
        <p:nvPicPr>
          <p:cNvPr id="133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92896"/>
            <a:ext cx="878331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139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número de diapositiva"/>
          <p:cNvSpPr>
            <a:spLocks noGrp="1"/>
          </p:cNvSpPr>
          <p:nvPr>
            <p:ph type="sldNum" sz="quarter" idx="4294967295"/>
          </p:nvPr>
        </p:nvSpPr>
        <p:spPr bwMode="auto">
          <a:xfrm>
            <a:off x="8604250" y="6453188"/>
            <a:ext cx="4318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prstClr val="black"/>
                </a:solidFill>
                <a:cs typeface="Arial" pitchFamily="34" charset="0"/>
              </a:rPr>
              <a:t> </a:t>
            </a:r>
            <a:fld id="{616F8090-543B-49E3-AD45-4B6BBBCD7D2D}" type="slidenum">
              <a:rPr lang="fr-FR" altLang="en-US" sz="1200" baseline="30000" smtClean="0">
                <a:solidFill>
                  <a:prstClr val="black"/>
                </a:solidFill>
                <a:cs typeface="Arial" pitchFamily="34" charset="0"/>
              </a:rPr>
              <a:pPr eaLnBrk="1" fontAlgn="base" hangingPunct="1">
                <a:spcBef>
                  <a:spcPct val="0"/>
                </a:spcBef>
                <a:spcAft>
                  <a:spcPct val="0"/>
                </a:spcAft>
                <a:buClrTx/>
                <a:buSzTx/>
                <a:buFontTx/>
                <a:buNone/>
              </a:pPr>
              <a:t>51</a:t>
            </a:fld>
            <a:endParaRPr lang="fr-FR" altLang="en-US" sz="1200" baseline="30000" smtClean="0">
              <a:solidFill>
                <a:prstClr val="black"/>
              </a:solidFill>
              <a:cs typeface="Arial" pitchFamily="34" charset="0"/>
            </a:endParaRPr>
          </a:p>
        </p:txBody>
      </p:sp>
      <p:sp>
        <p:nvSpPr>
          <p:cNvPr id="14" name="Rectangle 4"/>
          <p:cNvSpPr txBox="1">
            <a:spLocks noChangeArrowheads="1"/>
          </p:cNvSpPr>
          <p:nvPr/>
        </p:nvSpPr>
        <p:spPr>
          <a:xfrm>
            <a:off x="3132138" y="157163"/>
            <a:ext cx="4679950" cy="534987"/>
          </a:xfrm>
          <a:prstGeom prst="rect">
            <a:avLst/>
          </a:prstGeom>
        </p:spPr>
        <p:txBody>
          <a:bodyPr lIns="0" tIns="0" rIns="0" bIns="0" anchor="ctr"/>
          <a:lst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pPr algn="ctr">
              <a:lnSpc>
                <a:spcPct val="80000"/>
              </a:lnSpc>
              <a:defRPr/>
            </a:pPr>
            <a:endParaRPr lang="es-ES" dirty="0" smtClean="0">
              <a:solidFill>
                <a:srgbClr val="04617B"/>
              </a:solidFill>
            </a:endParaRPr>
          </a:p>
          <a:p>
            <a:pPr algn="ctr">
              <a:defRPr/>
            </a:pPr>
            <a:r>
              <a:rPr lang="es-ES_tradnl" sz="3200" dirty="0" smtClean="0">
                <a:solidFill>
                  <a:srgbClr val="04617B"/>
                </a:solidFill>
              </a:rPr>
              <a:t>POCInt </a:t>
            </a:r>
            <a:r>
              <a:rPr lang="es-ES" dirty="0" smtClean="0">
                <a:solidFill>
                  <a:srgbClr val="04617B"/>
                </a:solidFill>
              </a:rPr>
              <a:t>Marco lógico OT1</a:t>
            </a:r>
            <a:endParaRPr lang="es-ES" dirty="0">
              <a:solidFill>
                <a:srgbClr val="04617B"/>
              </a:solidFill>
            </a:endParaRPr>
          </a:p>
        </p:txBody>
      </p:sp>
      <p:pic>
        <p:nvPicPr>
          <p:cNvPr id="143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923"/>
          <a:stretch>
            <a:fillRect/>
          </a:stretch>
        </p:blipFill>
        <p:spPr bwMode="auto">
          <a:xfrm>
            <a:off x="826963" y="981075"/>
            <a:ext cx="7417445" cy="580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3056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contenido"/>
          <p:cNvSpPr>
            <a:spLocks noGrp="1"/>
          </p:cNvSpPr>
          <p:nvPr>
            <p:ph sz="half" idx="1"/>
          </p:nvPr>
        </p:nvSpPr>
        <p:spPr>
          <a:xfrm>
            <a:off x="323528" y="1845295"/>
            <a:ext cx="8713663" cy="2663825"/>
          </a:xfrm>
        </p:spPr>
        <p:txBody>
          <a:bodyPr>
            <a:noAutofit/>
          </a:bodyPr>
          <a:lstStyle/>
          <a:p>
            <a:pPr marL="342900" indent="-342900">
              <a:lnSpc>
                <a:spcPct val="120000"/>
              </a:lnSpc>
              <a:buClr>
                <a:srgbClr val="FF6600"/>
              </a:buClr>
              <a:buNone/>
            </a:pPr>
            <a:r>
              <a:rPr lang="es-ES_tradnl" altLang="en-US" sz="2000" b="1" dirty="0" smtClean="0">
                <a:solidFill>
                  <a:srgbClr val="800080"/>
                </a:solidFill>
                <a:effectLst>
                  <a:outerShdw blurRad="38100" dist="38100" dir="2700000" algn="tl">
                    <a:srgbClr val="000000">
                      <a:alpha val="43137"/>
                    </a:srgbClr>
                  </a:outerShdw>
                </a:effectLst>
              </a:rPr>
              <a:t>MINECO</a:t>
            </a:r>
            <a:endParaRPr lang="es-ES" altLang="en-US" sz="2000" b="1" dirty="0" smtClean="0">
              <a:solidFill>
                <a:srgbClr val="800080"/>
              </a:solidFill>
              <a:effectLst>
                <a:outerShdw blurRad="38100" dist="38100" dir="2700000" algn="tl">
                  <a:srgbClr val="000000">
                    <a:alpha val="43137"/>
                  </a:srgbClr>
                </a:outerShdw>
              </a:effectLst>
            </a:endParaRPr>
          </a:p>
          <a:p>
            <a:pPr marL="342900" indent="-342900">
              <a:lnSpc>
                <a:spcPct val="120000"/>
              </a:lnSpc>
              <a:buClr>
                <a:srgbClr val="FF6600"/>
              </a:buClr>
              <a:buFont typeface="Wingdings" pitchFamily="2" charset="2"/>
              <a:buChar char="q"/>
            </a:pPr>
            <a:r>
              <a:rPr lang="es-ES_tradnl" altLang="en-US" sz="2000" b="1" dirty="0" smtClean="0">
                <a:solidFill>
                  <a:srgbClr val="FF0000"/>
                </a:solidFill>
              </a:rPr>
              <a:t>Otras </a:t>
            </a:r>
            <a:r>
              <a:rPr lang="es-ES_tradnl" altLang="en-US" sz="2000" b="1" dirty="0" smtClean="0">
                <a:solidFill>
                  <a:srgbClr val="FF0000"/>
                </a:solidFill>
              </a:rPr>
              <a:t>infraestructuras y equipamiento</a:t>
            </a:r>
            <a:endParaRPr lang="es-ES" altLang="en-US" sz="2000" b="1" dirty="0" smtClean="0">
              <a:solidFill>
                <a:srgbClr val="FF0000"/>
              </a:solidFill>
            </a:endParaRPr>
          </a:p>
        </p:txBody>
      </p:sp>
      <p:sp>
        <p:nvSpPr>
          <p:cNvPr id="5" name="4 Marcador de número de diapositiva"/>
          <p:cNvSpPr>
            <a:spLocks noGrp="1"/>
          </p:cNvSpPr>
          <p:nvPr>
            <p:ph type="sldNum" sz="quarter" idx="4294967295"/>
          </p:nvPr>
        </p:nvSpPr>
        <p:spPr>
          <a:xfrm>
            <a:off x="8604250" y="6453188"/>
            <a:ext cx="431800" cy="288925"/>
          </a:xfrm>
          <a:prstGeom prst="rect">
            <a:avLst/>
          </a:prstGeom>
        </p:spPr>
        <p:txBody>
          <a:bodyPr/>
          <a:lstStyle/>
          <a:p>
            <a:pPr>
              <a:defRPr/>
            </a:pPr>
            <a:fld id="{CF68A50E-5D7E-4507-A05F-57DBF9B8BBF0}" type="slidenum">
              <a:rPr lang="es-ES" smtClean="0">
                <a:solidFill>
                  <a:srgbClr val="04617B">
                    <a:shade val="90000"/>
                  </a:srgbClr>
                </a:solidFill>
              </a:rPr>
              <a:pPr>
                <a:defRPr/>
              </a:pPr>
              <a:t>52</a:t>
            </a:fld>
            <a:endParaRPr lang="es-ES">
              <a:solidFill>
                <a:srgbClr val="04617B">
                  <a:shade val="90000"/>
                </a:srgbClr>
              </a:solidFill>
            </a:endParaRPr>
          </a:p>
        </p:txBody>
      </p:sp>
      <p:sp>
        <p:nvSpPr>
          <p:cNvPr id="8" name="Rectangle 4"/>
          <p:cNvSpPr txBox="1">
            <a:spLocks noChangeArrowheads="1"/>
          </p:cNvSpPr>
          <p:nvPr/>
        </p:nvSpPr>
        <p:spPr>
          <a:xfrm>
            <a:off x="467544" y="877788"/>
            <a:ext cx="7417097" cy="534988"/>
          </a:xfrm>
          <a:prstGeom prst="rect">
            <a:avLst/>
          </a:prstGeom>
        </p:spPr>
        <p:txBody>
          <a:bodyPr lIns="0" tIns="0" rIns="0" bIns="0" anchor="ctr"/>
          <a:lst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pPr algn="ctr">
              <a:lnSpc>
                <a:spcPct val="80000"/>
              </a:lnSpc>
              <a:defRPr/>
            </a:pPr>
            <a:endParaRPr lang="es-ES" dirty="0" smtClean="0">
              <a:solidFill>
                <a:srgbClr val="04617B"/>
              </a:solidFill>
            </a:endParaRPr>
          </a:p>
          <a:p>
            <a:pPr algn="ctr">
              <a:defRPr/>
            </a:pPr>
            <a:r>
              <a:rPr lang="es-ES_tradnl" sz="2800" dirty="0" err="1" smtClean="0">
                <a:solidFill>
                  <a:srgbClr val="04617B"/>
                </a:solidFill>
              </a:rPr>
              <a:t>POCInt</a:t>
            </a:r>
            <a:r>
              <a:rPr lang="es-ES_tradnl" sz="2800" dirty="0" smtClean="0">
                <a:solidFill>
                  <a:srgbClr val="04617B"/>
                </a:solidFill>
              </a:rPr>
              <a:t> – LÍNEAS DE ACTUACIÓN</a:t>
            </a:r>
          </a:p>
          <a:p>
            <a:pPr algn="ctr">
              <a:defRPr/>
            </a:pPr>
            <a:endParaRPr lang="es-ES_tradnl" sz="1200" dirty="0" smtClean="0">
              <a:solidFill>
                <a:srgbClr val="04617B"/>
              </a:solidFill>
            </a:endParaRPr>
          </a:p>
          <a:p>
            <a:pPr algn="ctr">
              <a:lnSpc>
                <a:spcPct val="150000"/>
              </a:lnSpc>
              <a:defRPr/>
            </a:pPr>
            <a:r>
              <a:rPr lang="es-ES" dirty="0" smtClean="0">
                <a:solidFill>
                  <a:srgbClr val="C00000"/>
                </a:solidFill>
              </a:rPr>
              <a:t>            </a:t>
            </a:r>
          </a:p>
        </p:txBody>
      </p:sp>
      <p:grpSp>
        <p:nvGrpSpPr>
          <p:cNvPr id="9" name="8 Grupo"/>
          <p:cNvGrpSpPr/>
          <p:nvPr/>
        </p:nvGrpSpPr>
        <p:grpSpPr>
          <a:xfrm>
            <a:off x="7446187" y="326523"/>
            <a:ext cx="1518301" cy="1518301"/>
            <a:chOff x="3458836" y="17450"/>
            <a:chExt cx="1518301" cy="1518301"/>
          </a:xfrm>
        </p:grpSpPr>
        <p:sp>
          <p:nvSpPr>
            <p:cNvPr id="10" name="9 Elipse"/>
            <p:cNvSpPr/>
            <p:nvPr/>
          </p:nvSpPr>
          <p:spPr>
            <a:xfrm>
              <a:off x="3458836" y="17450"/>
              <a:ext cx="1518301" cy="1518301"/>
            </a:xfrm>
            <a:prstGeom prst="ellipse">
              <a:avLst/>
            </a:prstGeom>
            <a:solidFill>
              <a:srgbClr val="FF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Elipse 4"/>
            <p:cNvSpPr/>
            <p:nvPr/>
          </p:nvSpPr>
          <p:spPr>
            <a:xfrm>
              <a:off x="3681186" y="239800"/>
              <a:ext cx="1073601" cy="1073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1466850">
                <a:lnSpc>
                  <a:spcPct val="90000"/>
                </a:lnSpc>
                <a:spcBef>
                  <a:spcPct val="0"/>
                </a:spcBef>
                <a:spcAft>
                  <a:spcPct val="35000"/>
                </a:spcAft>
              </a:pPr>
              <a:r>
                <a:rPr lang="es-ES_tradnl" sz="3300" b="1" dirty="0">
                  <a:solidFill>
                    <a:prstClr val="white"/>
                  </a:solidFill>
                  <a:latin typeface="Calibri" pitchFamily="34" charset="0"/>
                </a:rPr>
                <a:t>OT1 I+D+ i</a:t>
              </a:r>
              <a:endParaRPr lang="es-ES" sz="3300" b="1" dirty="0">
                <a:solidFill>
                  <a:prstClr val="white"/>
                </a:solidFill>
                <a:latin typeface="Calibri" pitchFamily="34" charset="0"/>
              </a:endParaRPr>
            </a:p>
          </p:txBody>
        </p:sp>
      </p:grpSp>
      <p:sp>
        <p:nvSpPr>
          <p:cNvPr id="12" name="2 Marcador de contenido"/>
          <p:cNvSpPr>
            <a:spLocks noGrp="1"/>
          </p:cNvSpPr>
          <p:nvPr>
            <p:ph sz="half" idx="1"/>
          </p:nvPr>
        </p:nvSpPr>
        <p:spPr>
          <a:xfrm>
            <a:off x="284161" y="3140968"/>
            <a:ext cx="8713663" cy="2663825"/>
          </a:xfrm>
        </p:spPr>
        <p:txBody>
          <a:bodyPr>
            <a:noAutofit/>
          </a:bodyPr>
          <a:lstStyle/>
          <a:p>
            <a:pPr marL="342900" indent="-342900">
              <a:lnSpc>
                <a:spcPct val="130000"/>
              </a:lnSpc>
              <a:buClr>
                <a:srgbClr val="FF6600"/>
              </a:buClr>
              <a:buNone/>
            </a:pPr>
            <a:r>
              <a:rPr lang="es-ES_tradnl" altLang="en-US" sz="2100" b="1" dirty="0" smtClean="0">
                <a:solidFill>
                  <a:srgbClr val="800080"/>
                </a:solidFill>
                <a:effectLst>
                  <a:outerShdw blurRad="38100" dist="38100" dir="2700000" algn="tl">
                    <a:srgbClr val="000000">
                      <a:alpha val="43137"/>
                    </a:srgbClr>
                  </a:outerShdw>
                </a:effectLst>
              </a:rPr>
              <a:t>MINECO (SE IDI)</a:t>
            </a:r>
            <a:endParaRPr lang="es-ES" altLang="en-US" sz="2100" b="1" dirty="0" smtClean="0">
              <a:solidFill>
                <a:srgbClr val="800080"/>
              </a:solidFill>
              <a:effectLst>
                <a:outerShdw blurRad="38100" dist="38100" dir="2700000" algn="tl">
                  <a:srgbClr val="000000">
                    <a:alpha val="43137"/>
                  </a:srgbClr>
                </a:outerShdw>
              </a:effectLst>
            </a:endParaRPr>
          </a:p>
          <a:p>
            <a:pPr marL="342900" indent="-342900">
              <a:lnSpc>
                <a:spcPct val="130000"/>
              </a:lnSpc>
              <a:buClr>
                <a:srgbClr val="FF6600"/>
              </a:buClr>
              <a:buFont typeface="Wingdings" pitchFamily="2" charset="2"/>
              <a:buChar char="q"/>
            </a:pPr>
            <a:r>
              <a:rPr lang="es-ES" altLang="en-US" sz="2100" b="1" dirty="0" smtClean="0">
                <a:solidFill>
                  <a:srgbClr val="FF0000"/>
                </a:solidFill>
              </a:rPr>
              <a:t>Compra Pública Innovadora (CPI)</a:t>
            </a:r>
          </a:p>
          <a:p>
            <a:pPr marL="0" indent="0">
              <a:lnSpc>
                <a:spcPct val="130000"/>
              </a:lnSpc>
              <a:buClr>
                <a:srgbClr val="FF6600"/>
              </a:buClr>
              <a:buNone/>
            </a:pPr>
            <a:r>
              <a:rPr lang="es-ES" altLang="en-US" sz="2100" b="1" dirty="0" smtClean="0">
                <a:solidFill>
                  <a:schemeClr val="bg2">
                    <a:lumMod val="25000"/>
                  </a:schemeClr>
                </a:solidFill>
              </a:rPr>
              <a:t> </a:t>
            </a:r>
            <a:endParaRPr lang="es-ES" altLang="en-US" sz="2100" b="1" dirty="0" smtClean="0">
              <a:solidFill>
                <a:schemeClr val="bg2">
                  <a:lumMod val="25000"/>
                </a:schemeClr>
              </a:solidFill>
            </a:endParaRPr>
          </a:p>
          <a:p>
            <a:pPr marL="342900" indent="-342900">
              <a:lnSpc>
                <a:spcPct val="130000"/>
              </a:lnSpc>
              <a:buClr>
                <a:srgbClr val="FF6600"/>
              </a:buClr>
              <a:buNone/>
            </a:pPr>
            <a:r>
              <a:rPr lang="es-ES_tradnl" altLang="en-US" sz="2100" b="1" dirty="0" smtClean="0">
                <a:solidFill>
                  <a:srgbClr val="800080"/>
                </a:solidFill>
                <a:effectLst>
                  <a:outerShdw blurRad="38100" dist="38100" dir="2700000" algn="tl">
                    <a:srgbClr val="000000">
                      <a:alpha val="43137"/>
                    </a:srgbClr>
                  </a:outerShdw>
                </a:effectLst>
              </a:rPr>
              <a:t>MINETUR</a:t>
            </a:r>
            <a:endParaRPr lang="es-ES" altLang="en-US" sz="2100" b="1" dirty="0" smtClean="0">
              <a:solidFill>
                <a:srgbClr val="800080"/>
              </a:solidFill>
              <a:effectLst>
                <a:outerShdw blurRad="38100" dist="38100" dir="2700000" algn="tl">
                  <a:srgbClr val="000000">
                    <a:alpha val="43137"/>
                  </a:srgbClr>
                </a:outerShdw>
              </a:effectLst>
            </a:endParaRPr>
          </a:p>
          <a:p>
            <a:pPr marL="342900" indent="-342900">
              <a:lnSpc>
                <a:spcPct val="130000"/>
              </a:lnSpc>
              <a:buClr>
                <a:srgbClr val="FF6600"/>
              </a:buClr>
              <a:buFont typeface="Wingdings" pitchFamily="2" charset="2"/>
              <a:buChar char="q"/>
            </a:pPr>
            <a:r>
              <a:rPr lang="es-ES" altLang="en-US" sz="2100" b="1" dirty="0" smtClean="0">
                <a:solidFill>
                  <a:srgbClr val="FF0000"/>
                </a:solidFill>
              </a:rPr>
              <a:t>Proyectos de I+D+I del sector TIC</a:t>
            </a:r>
          </a:p>
          <a:p>
            <a:pPr marL="0" indent="0">
              <a:lnSpc>
                <a:spcPct val="130000"/>
              </a:lnSpc>
              <a:buClr>
                <a:srgbClr val="FF6600"/>
              </a:buClr>
              <a:buNone/>
            </a:pPr>
            <a:endParaRPr lang="es-ES" altLang="en-US" sz="2100" b="1" dirty="0" smtClean="0">
              <a:solidFill>
                <a:schemeClr val="bg2">
                  <a:lumMod val="25000"/>
                </a:schemeClr>
              </a:solidFill>
            </a:endParaRPr>
          </a:p>
          <a:p>
            <a:pPr marL="0" indent="0">
              <a:lnSpc>
                <a:spcPct val="130000"/>
              </a:lnSpc>
              <a:buClr>
                <a:srgbClr val="FF6600"/>
              </a:buClr>
              <a:buNone/>
            </a:pPr>
            <a:endParaRPr lang="es-ES" altLang="en-US" sz="2100" b="1" dirty="0">
              <a:solidFill>
                <a:schemeClr val="bg2">
                  <a:lumMod val="25000"/>
                </a:schemeClr>
              </a:solidFill>
            </a:endParaRPr>
          </a:p>
        </p:txBody>
      </p:sp>
    </p:spTree>
    <p:extLst>
      <p:ext uri="{BB962C8B-B14F-4D97-AF65-F5344CB8AC3E}">
        <p14:creationId xmlns:p14="http://schemas.microsoft.com/office/powerpoint/2010/main" val="25148015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5802"/>
            <a:ext cx="5112568" cy="776934"/>
          </a:xfrm>
        </p:spPr>
        <p:txBody>
          <a:bodyPr/>
          <a:lstStyle/>
          <a:p>
            <a:pPr algn="ctr"/>
            <a:r>
              <a:rPr lang="es-ES" dirty="0" smtClean="0"/>
              <a:t> OBJETIVOS TEMÁTICOS</a:t>
            </a:r>
            <a:br>
              <a:rPr lang="es-ES" dirty="0" smtClean="0"/>
            </a:br>
            <a:r>
              <a:rPr lang="es-ES" dirty="0" smtClean="0"/>
              <a:t>PRIORIDADES DE INVERSIÓN</a:t>
            </a:r>
            <a:br>
              <a:rPr lang="es-ES" dirty="0" smtClean="0"/>
            </a:br>
            <a:r>
              <a:rPr lang="es-ES" dirty="0" smtClean="0"/>
              <a:t>OBJETIVOS ESPECÍFICOS</a:t>
            </a:r>
            <a:endParaRPr lang="es-ES" dirty="0"/>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53</a:t>
            </a:fld>
            <a:endParaRPr lang="es-ES">
              <a:solidFill>
                <a:srgbClr val="04617B">
                  <a:shade val="90000"/>
                </a:srgbClr>
              </a:solidFill>
            </a:endParaRPr>
          </a:p>
        </p:txBody>
      </p:sp>
      <p:graphicFrame>
        <p:nvGraphicFramePr>
          <p:cNvPr id="13" name="12 Tabla"/>
          <p:cNvGraphicFramePr>
            <a:graphicFrameLocks noGrp="1"/>
          </p:cNvGraphicFramePr>
          <p:nvPr>
            <p:extLst>
              <p:ext uri="{D42A27DB-BD31-4B8C-83A1-F6EECF244321}">
                <p14:modId xmlns:p14="http://schemas.microsoft.com/office/powerpoint/2010/main" val="3335352047"/>
              </p:ext>
            </p:extLst>
          </p:nvPr>
        </p:nvGraphicFramePr>
        <p:xfrm>
          <a:off x="395536" y="1846287"/>
          <a:ext cx="8280920" cy="4141470"/>
        </p:xfrm>
        <a:graphic>
          <a:graphicData uri="http://schemas.openxmlformats.org/drawingml/2006/table">
            <a:tbl>
              <a:tblPr/>
              <a:tblGrid>
                <a:gridCol w="8280920"/>
              </a:tblGrid>
              <a:tr h="371475">
                <a:tc>
                  <a:txBody>
                    <a:bodyPr/>
                    <a:lstStyle/>
                    <a:p>
                      <a:pPr algn="l" fontAlgn="ctr"/>
                      <a:r>
                        <a:rPr lang="es-ES" sz="2200" b="1" i="0" u="none" strike="noStrike" dirty="0">
                          <a:solidFill>
                            <a:srgbClr val="000000"/>
                          </a:solidFill>
                          <a:latin typeface="Calibri"/>
                        </a:rPr>
                        <a:t>2a. </a:t>
                      </a:r>
                      <a:r>
                        <a:rPr lang="es-ES" sz="2200" b="1" i="0" u="none" strike="noStrike" dirty="0" smtClean="0">
                          <a:solidFill>
                            <a:srgbClr val="000000"/>
                          </a:solidFill>
                          <a:latin typeface="Calibri"/>
                        </a:rPr>
                        <a:t>Despliegue </a:t>
                      </a:r>
                      <a:r>
                        <a:rPr lang="es-ES" sz="2200" b="1" i="0" u="none" strike="noStrike" dirty="0">
                          <a:solidFill>
                            <a:srgbClr val="000000"/>
                          </a:solidFill>
                          <a:latin typeface="Calibri"/>
                        </a:rPr>
                        <a:t>de la banda ancha y </a:t>
                      </a:r>
                      <a:r>
                        <a:rPr lang="es-ES" sz="2200" b="1" i="0" u="none" strike="noStrike" dirty="0" smtClean="0">
                          <a:solidFill>
                            <a:srgbClr val="000000"/>
                          </a:solidFill>
                          <a:latin typeface="Calibri"/>
                        </a:rPr>
                        <a:t>redes </a:t>
                      </a:r>
                      <a:r>
                        <a:rPr lang="es-ES" sz="2200" b="1" i="0" u="none" strike="noStrike" dirty="0">
                          <a:solidFill>
                            <a:srgbClr val="000000"/>
                          </a:solidFill>
                          <a:latin typeface="Calibri"/>
                        </a:rPr>
                        <a:t>de alta </a:t>
                      </a:r>
                      <a:r>
                        <a:rPr lang="es-ES" sz="2200" b="1" i="0" u="none" strike="noStrike" dirty="0" smtClean="0">
                          <a:solidFill>
                            <a:srgbClr val="000000"/>
                          </a:solidFill>
                          <a:latin typeface="Calibri"/>
                        </a:rPr>
                        <a:t>velocidad</a:t>
                      </a:r>
                      <a:endParaRPr lang="es-ES" sz="2200" b="1" i="0" u="none" strike="noStrike" dirty="0">
                        <a:solidFill>
                          <a:srgbClr val="000000"/>
                        </a:solidFill>
                        <a:latin typeface="Calibri"/>
                      </a:endParaRPr>
                    </a:p>
                  </a:txBody>
                  <a:tcPr marL="9525" marR="9525" marT="9525" marB="0" anchor="ctr">
                    <a:lnL>
                      <a:noFill/>
                    </a:lnL>
                    <a:lnR>
                      <a:noFill/>
                    </a:lnR>
                    <a:lnT>
                      <a:noFill/>
                    </a:lnT>
                    <a:lnB>
                      <a:noFill/>
                    </a:lnB>
                    <a:solidFill>
                      <a:srgbClr val="DBE5F1"/>
                    </a:solidFill>
                  </a:tcPr>
                </a:tc>
              </a:tr>
              <a:tr h="571500">
                <a:tc>
                  <a:txBody>
                    <a:bodyPr/>
                    <a:lstStyle/>
                    <a:p>
                      <a:pPr algn="l" fontAlgn="ctr"/>
                      <a:r>
                        <a:rPr lang="es-ES" sz="2200" b="0" i="0" u="none" strike="noStrike">
                          <a:solidFill>
                            <a:srgbClr val="000000"/>
                          </a:solidFill>
                          <a:latin typeface="Calibri"/>
                        </a:rPr>
                        <a:t>OE.2.1.1. Fomentar el despliegue y adopción de redes y servicios para garantizar la conectividad digital.</a:t>
                      </a:r>
                    </a:p>
                  </a:txBody>
                  <a:tcPr marL="9525" marR="9525" marT="9525" marB="0" anchor="ctr">
                    <a:lnL>
                      <a:noFill/>
                    </a:lnL>
                    <a:lnR>
                      <a:noFill/>
                    </a:lnR>
                    <a:lnT>
                      <a:noFill/>
                    </a:lnT>
                    <a:lnB>
                      <a:noFill/>
                    </a:lnB>
                  </a:tcPr>
                </a:tc>
              </a:tr>
              <a:tr h="371475">
                <a:tc>
                  <a:txBody>
                    <a:bodyPr/>
                    <a:lstStyle/>
                    <a:p>
                      <a:pPr algn="l" fontAlgn="ctr"/>
                      <a:r>
                        <a:rPr lang="es-ES" sz="2200" b="1" i="0" u="none" strike="noStrike" dirty="0">
                          <a:solidFill>
                            <a:srgbClr val="000000"/>
                          </a:solidFill>
                          <a:latin typeface="Calibri"/>
                        </a:rPr>
                        <a:t>2b. Desarrollo de productos y servicios de TIC, comercio electrónico y una mayor demanda de TIC</a:t>
                      </a:r>
                    </a:p>
                  </a:txBody>
                  <a:tcPr marL="9525" marR="9525" marT="9525" marB="0" anchor="ctr">
                    <a:lnL>
                      <a:noFill/>
                    </a:lnL>
                    <a:lnR>
                      <a:noFill/>
                    </a:lnR>
                    <a:lnT>
                      <a:noFill/>
                    </a:lnT>
                    <a:lnB>
                      <a:noFill/>
                    </a:lnB>
                    <a:solidFill>
                      <a:srgbClr val="DBE5F1"/>
                    </a:solidFill>
                  </a:tcPr>
                </a:tc>
              </a:tr>
              <a:tr h="571500">
                <a:tc>
                  <a:txBody>
                    <a:bodyPr/>
                    <a:lstStyle/>
                    <a:p>
                      <a:pPr algn="l" fontAlgn="ctr"/>
                      <a:r>
                        <a:rPr lang="es-ES" sz="2200" b="0" i="0" u="none" strike="noStrike" dirty="0">
                          <a:solidFill>
                            <a:srgbClr val="000000"/>
                          </a:solidFill>
                          <a:latin typeface="Calibri"/>
                        </a:rPr>
                        <a:t>OE.2.2.1. Desarrollar la economía digital, incluyendo el comercio </a:t>
                      </a:r>
                      <a:r>
                        <a:rPr lang="es-ES" sz="2200" b="0" i="0" u="none" strike="noStrike" dirty="0" smtClean="0">
                          <a:solidFill>
                            <a:srgbClr val="000000"/>
                          </a:solidFill>
                          <a:latin typeface="Calibri"/>
                        </a:rPr>
                        <a:t>electrónico</a:t>
                      </a:r>
                      <a:endParaRPr lang="es-ES" sz="2200" b="0" i="0" u="none" strike="noStrike" dirty="0">
                        <a:solidFill>
                          <a:srgbClr val="000000"/>
                        </a:solidFill>
                        <a:latin typeface="Calibri"/>
                      </a:endParaRPr>
                    </a:p>
                  </a:txBody>
                  <a:tcPr marL="9525" marR="9525" marT="9525" marB="0" anchor="ctr">
                    <a:lnL>
                      <a:noFill/>
                    </a:lnL>
                    <a:lnR>
                      <a:noFill/>
                    </a:lnR>
                    <a:lnT>
                      <a:noFill/>
                    </a:lnT>
                    <a:lnB>
                      <a:noFill/>
                    </a:lnB>
                  </a:tcPr>
                </a:tc>
              </a:tr>
              <a:tr h="371475">
                <a:tc>
                  <a:txBody>
                    <a:bodyPr/>
                    <a:lstStyle/>
                    <a:p>
                      <a:pPr algn="l" fontAlgn="ctr"/>
                      <a:r>
                        <a:rPr lang="es-ES" sz="2200" b="1" i="0" u="none" strike="noStrike">
                          <a:solidFill>
                            <a:srgbClr val="000000"/>
                          </a:solidFill>
                          <a:latin typeface="Calibri"/>
                        </a:rPr>
                        <a:t>2c. Refuerzo de las aplicaciones de las TIC para la administración electrónica, el aprendizaje electrónico, la inclusión electrónica, la cultura electrónica y la sanidad electrónica</a:t>
                      </a:r>
                    </a:p>
                  </a:txBody>
                  <a:tcPr marL="9525" marR="9525" marT="9525" marB="0" anchor="ctr">
                    <a:lnL>
                      <a:noFill/>
                    </a:lnL>
                    <a:lnR>
                      <a:noFill/>
                    </a:lnR>
                    <a:lnT>
                      <a:noFill/>
                    </a:lnT>
                    <a:lnB>
                      <a:noFill/>
                    </a:lnB>
                    <a:solidFill>
                      <a:srgbClr val="DBE5F1"/>
                    </a:solidFill>
                  </a:tcPr>
                </a:tc>
              </a:tr>
              <a:tr h="714375">
                <a:tc>
                  <a:txBody>
                    <a:bodyPr/>
                    <a:lstStyle/>
                    <a:p>
                      <a:pPr algn="l" fontAlgn="ctr"/>
                      <a:r>
                        <a:rPr lang="es-ES" sz="2200" b="0" i="0" u="none" strike="noStrike" dirty="0">
                          <a:solidFill>
                            <a:srgbClr val="FF0000"/>
                          </a:solidFill>
                          <a:latin typeface="Calibri"/>
                        </a:rPr>
                        <a:t>OE.2.3.1. Promover los servicios públicos digitales, la alfabetización digital, e-aprendizaje, e-inclusión y e-salud</a:t>
                      </a:r>
                    </a:p>
                  </a:txBody>
                  <a:tcPr marL="9525" marR="9525" marT="9525" marB="0" anchor="ctr">
                    <a:lnL>
                      <a:noFill/>
                    </a:lnL>
                    <a:lnR>
                      <a:noFill/>
                    </a:lnR>
                    <a:lnT>
                      <a:noFill/>
                    </a:lnT>
                    <a:lnB>
                      <a:noFill/>
                    </a:lnB>
                  </a:tcPr>
                </a:tc>
              </a:tr>
            </a:tbl>
          </a:graphicData>
        </a:graphic>
      </p:graphicFrame>
      <p:grpSp>
        <p:nvGrpSpPr>
          <p:cNvPr id="9" name="8 Grupo"/>
          <p:cNvGrpSpPr/>
          <p:nvPr/>
        </p:nvGrpSpPr>
        <p:grpSpPr>
          <a:xfrm>
            <a:off x="7452320" y="620688"/>
            <a:ext cx="1518301" cy="1518301"/>
            <a:chOff x="5170577" y="2982273"/>
            <a:chExt cx="1518301" cy="1518301"/>
          </a:xfrm>
        </p:grpSpPr>
        <p:sp>
          <p:nvSpPr>
            <p:cNvPr id="10" name="9 Elipse"/>
            <p:cNvSpPr/>
            <p:nvPr/>
          </p:nvSpPr>
          <p:spPr>
            <a:xfrm>
              <a:off x="5170577" y="2982273"/>
              <a:ext cx="1518301" cy="15183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Elipse 4"/>
            <p:cNvSpPr/>
            <p:nvPr/>
          </p:nvSpPr>
          <p:spPr>
            <a:xfrm>
              <a:off x="5392927" y="3204623"/>
              <a:ext cx="1073601" cy="1073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1466850">
                <a:lnSpc>
                  <a:spcPct val="90000"/>
                </a:lnSpc>
                <a:spcBef>
                  <a:spcPct val="0"/>
                </a:spcBef>
                <a:spcAft>
                  <a:spcPct val="35000"/>
                </a:spcAft>
              </a:pPr>
              <a:r>
                <a:rPr lang="es-ES_tradnl" sz="3300" b="1" dirty="0">
                  <a:solidFill>
                    <a:prstClr val="white"/>
                  </a:solidFill>
                  <a:latin typeface="Calibri" pitchFamily="34" charset="0"/>
                </a:rPr>
                <a:t>OT2 TIC</a:t>
              </a:r>
              <a:endParaRPr lang="es-ES" sz="3300" b="1" dirty="0">
                <a:solidFill>
                  <a:prstClr val="white"/>
                </a:solidFill>
                <a:latin typeface="Calibri" pitchFamily="34" charset="0"/>
              </a:endParaRPr>
            </a:p>
          </p:txBody>
        </p:sp>
      </p:grpSp>
    </p:spTree>
    <p:extLst>
      <p:ext uri="{BB962C8B-B14F-4D97-AF65-F5344CB8AC3E}">
        <p14:creationId xmlns:p14="http://schemas.microsoft.com/office/powerpoint/2010/main" val="681595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número de diapositiva"/>
          <p:cNvSpPr>
            <a:spLocks noGrp="1"/>
          </p:cNvSpPr>
          <p:nvPr>
            <p:ph type="sldNum" sz="quarter" idx="4294967295"/>
          </p:nvPr>
        </p:nvSpPr>
        <p:spPr bwMode="auto">
          <a:xfrm>
            <a:off x="8604250" y="6453188"/>
            <a:ext cx="4318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rgbClr val="004E6D"/>
                </a:solidFill>
                <a:latin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rgbClr val="004E6D"/>
                </a:solidFill>
                <a:latin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rgbClr val="004E6D"/>
                </a:solidFill>
                <a:latin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rgbClr val="004E6D"/>
                </a:solidFill>
                <a:latin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rgbClr val="004E6D"/>
                </a:solidFill>
                <a:latin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rgbClr val="004E6D"/>
                </a:solidFill>
                <a:latin typeface="Arial" pitchFamily="34" charset="0"/>
              </a:defRPr>
            </a:lvl9pPr>
          </a:lstStyle>
          <a:p>
            <a:pPr eaLnBrk="1" fontAlgn="base" hangingPunct="1">
              <a:spcBef>
                <a:spcPct val="0"/>
              </a:spcBef>
              <a:spcAft>
                <a:spcPct val="0"/>
              </a:spcAft>
              <a:buClrTx/>
              <a:buSzTx/>
              <a:buFontTx/>
              <a:buNone/>
            </a:pPr>
            <a:r>
              <a:rPr lang="fr-FR" altLang="en-US" sz="1800" smtClean="0">
                <a:solidFill>
                  <a:prstClr val="black"/>
                </a:solidFill>
                <a:cs typeface="Arial" pitchFamily="34" charset="0"/>
              </a:rPr>
              <a:t> </a:t>
            </a:r>
            <a:fld id="{82701C4E-4F9A-49DA-BDA8-46EE8161C53E}" type="slidenum">
              <a:rPr lang="fr-FR" altLang="en-US" sz="1200" baseline="30000" smtClean="0">
                <a:solidFill>
                  <a:prstClr val="black"/>
                </a:solidFill>
                <a:cs typeface="Arial" pitchFamily="34" charset="0"/>
              </a:rPr>
              <a:pPr eaLnBrk="1" fontAlgn="base" hangingPunct="1">
                <a:spcBef>
                  <a:spcPct val="0"/>
                </a:spcBef>
                <a:spcAft>
                  <a:spcPct val="0"/>
                </a:spcAft>
                <a:buClrTx/>
                <a:buSzTx/>
                <a:buFontTx/>
                <a:buNone/>
              </a:pPr>
              <a:t>54</a:t>
            </a:fld>
            <a:endParaRPr lang="fr-FR" altLang="en-US" sz="1200" baseline="30000" smtClean="0">
              <a:solidFill>
                <a:prstClr val="black"/>
              </a:solidFill>
              <a:cs typeface="Arial" pitchFamily="34" charset="0"/>
            </a:endParaRPr>
          </a:p>
        </p:txBody>
      </p:sp>
      <p:sp>
        <p:nvSpPr>
          <p:cNvPr id="14" name="Rectangle 4"/>
          <p:cNvSpPr txBox="1">
            <a:spLocks noChangeArrowheads="1"/>
          </p:cNvSpPr>
          <p:nvPr/>
        </p:nvSpPr>
        <p:spPr>
          <a:xfrm>
            <a:off x="3059832" y="44624"/>
            <a:ext cx="4679950" cy="534987"/>
          </a:xfrm>
          <a:prstGeom prst="rect">
            <a:avLst/>
          </a:prstGeom>
        </p:spPr>
        <p:txBody>
          <a:bodyPr lIns="0" tIns="0" rIns="0" bIns="0" anchor="ctr"/>
          <a:lst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pPr algn="ctr">
              <a:lnSpc>
                <a:spcPct val="80000"/>
              </a:lnSpc>
              <a:defRPr/>
            </a:pPr>
            <a:endParaRPr lang="es-ES" dirty="0" smtClean="0">
              <a:solidFill>
                <a:srgbClr val="04617B"/>
              </a:solidFill>
            </a:endParaRPr>
          </a:p>
          <a:p>
            <a:pPr algn="ctr">
              <a:defRPr/>
            </a:pPr>
            <a:r>
              <a:rPr lang="es-ES_tradnl" sz="3200" dirty="0" smtClean="0">
                <a:solidFill>
                  <a:srgbClr val="04617B"/>
                </a:solidFill>
              </a:rPr>
              <a:t>POCInt </a:t>
            </a:r>
            <a:r>
              <a:rPr lang="es-ES" dirty="0" smtClean="0">
                <a:solidFill>
                  <a:srgbClr val="04617B"/>
                </a:solidFill>
              </a:rPr>
              <a:t>Marco lógico OT2</a:t>
            </a:r>
            <a:endParaRPr lang="es-ES" dirty="0">
              <a:solidFill>
                <a:srgbClr val="04617B"/>
              </a:solidFill>
            </a:endParaRPr>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418"/>
          <a:stretch>
            <a:fillRect/>
          </a:stretch>
        </p:blipFill>
        <p:spPr bwMode="auto">
          <a:xfrm>
            <a:off x="1908373" y="836613"/>
            <a:ext cx="5039891" cy="586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3042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8604250" y="6453188"/>
            <a:ext cx="431800" cy="288925"/>
          </a:xfrm>
          <a:prstGeom prst="rect">
            <a:avLst/>
          </a:prstGeom>
        </p:spPr>
        <p:txBody>
          <a:bodyPr/>
          <a:lstStyle/>
          <a:p>
            <a:pPr>
              <a:defRPr/>
            </a:pPr>
            <a:fld id="{CF68A50E-5D7E-4507-A05F-57DBF9B8BBF0}" type="slidenum">
              <a:rPr lang="es-ES" smtClean="0">
                <a:solidFill>
                  <a:srgbClr val="04617B">
                    <a:shade val="90000"/>
                  </a:srgbClr>
                </a:solidFill>
              </a:rPr>
              <a:pPr>
                <a:defRPr/>
              </a:pPr>
              <a:t>55</a:t>
            </a:fld>
            <a:endParaRPr lang="es-ES">
              <a:solidFill>
                <a:srgbClr val="04617B">
                  <a:shade val="90000"/>
                </a:srgbClr>
              </a:solidFill>
            </a:endParaRPr>
          </a:p>
        </p:txBody>
      </p:sp>
      <p:sp>
        <p:nvSpPr>
          <p:cNvPr id="9" name="Elipse 4"/>
          <p:cNvSpPr/>
          <p:nvPr/>
        </p:nvSpPr>
        <p:spPr>
          <a:xfrm>
            <a:off x="7164481" y="548873"/>
            <a:ext cx="1073601" cy="1073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1466850">
              <a:lnSpc>
                <a:spcPct val="90000"/>
              </a:lnSpc>
              <a:spcBef>
                <a:spcPct val="0"/>
              </a:spcBef>
              <a:spcAft>
                <a:spcPct val="35000"/>
              </a:spcAft>
            </a:pPr>
            <a:r>
              <a:rPr lang="es-ES_tradnl" sz="3300" b="1" dirty="0">
                <a:solidFill>
                  <a:prstClr val="white"/>
                </a:solidFill>
                <a:latin typeface="Calibri" pitchFamily="34" charset="0"/>
              </a:rPr>
              <a:t>OT1 I++ i</a:t>
            </a:r>
            <a:endParaRPr lang="es-ES" sz="3300" b="1" dirty="0">
              <a:solidFill>
                <a:prstClr val="white"/>
              </a:solidFill>
              <a:latin typeface="Calibri" pitchFamily="34" charset="0"/>
            </a:endParaRPr>
          </a:p>
        </p:txBody>
      </p:sp>
      <p:grpSp>
        <p:nvGrpSpPr>
          <p:cNvPr id="8" name="7 Grupo"/>
          <p:cNvGrpSpPr/>
          <p:nvPr/>
        </p:nvGrpSpPr>
        <p:grpSpPr>
          <a:xfrm>
            <a:off x="6876256" y="188640"/>
            <a:ext cx="1518301" cy="1518301"/>
            <a:chOff x="5170577" y="2982273"/>
            <a:chExt cx="1518301" cy="1518301"/>
          </a:xfrm>
        </p:grpSpPr>
        <p:sp>
          <p:nvSpPr>
            <p:cNvPr id="10" name="9 Elipse"/>
            <p:cNvSpPr/>
            <p:nvPr/>
          </p:nvSpPr>
          <p:spPr>
            <a:xfrm>
              <a:off x="5170577" y="2982273"/>
              <a:ext cx="1518301" cy="15183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Elipse 4"/>
            <p:cNvSpPr/>
            <p:nvPr/>
          </p:nvSpPr>
          <p:spPr>
            <a:xfrm>
              <a:off x="5392927" y="3204623"/>
              <a:ext cx="1073601" cy="1073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1466850">
                <a:lnSpc>
                  <a:spcPct val="90000"/>
                </a:lnSpc>
                <a:spcBef>
                  <a:spcPct val="0"/>
                </a:spcBef>
                <a:spcAft>
                  <a:spcPct val="35000"/>
                </a:spcAft>
              </a:pPr>
              <a:r>
                <a:rPr lang="es-ES_tradnl" sz="3300" b="1" dirty="0">
                  <a:solidFill>
                    <a:prstClr val="white"/>
                  </a:solidFill>
                  <a:latin typeface="Calibri" pitchFamily="34" charset="0"/>
                </a:rPr>
                <a:t>OT2 TIC</a:t>
              </a:r>
              <a:endParaRPr lang="es-ES" sz="3300" b="1" dirty="0">
                <a:solidFill>
                  <a:prstClr val="white"/>
                </a:solidFill>
                <a:latin typeface="Calibri" pitchFamily="34" charset="0"/>
              </a:endParaRPr>
            </a:p>
          </p:txBody>
        </p:sp>
      </p:grpSp>
      <p:sp>
        <p:nvSpPr>
          <p:cNvPr id="13" name="2 Marcador de contenido"/>
          <p:cNvSpPr>
            <a:spLocks noGrp="1"/>
          </p:cNvSpPr>
          <p:nvPr>
            <p:ph sz="half" idx="1"/>
          </p:nvPr>
        </p:nvSpPr>
        <p:spPr>
          <a:xfrm>
            <a:off x="252536" y="2708920"/>
            <a:ext cx="9144000" cy="2663825"/>
          </a:xfrm>
        </p:spPr>
        <p:txBody>
          <a:bodyPr>
            <a:noAutofit/>
          </a:bodyPr>
          <a:lstStyle/>
          <a:p>
            <a:pPr marL="0" indent="0">
              <a:lnSpc>
                <a:spcPct val="120000"/>
              </a:lnSpc>
              <a:buClr>
                <a:srgbClr val="FF6600"/>
              </a:buClr>
              <a:buNone/>
            </a:pPr>
            <a:endParaRPr lang="es-ES" altLang="en-US" sz="2000" b="1" dirty="0" smtClean="0">
              <a:solidFill>
                <a:schemeClr val="bg2">
                  <a:lumMod val="25000"/>
                </a:schemeClr>
              </a:solidFill>
            </a:endParaRPr>
          </a:p>
          <a:p>
            <a:pPr marL="0" indent="0">
              <a:lnSpc>
                <a:spcPct val="120000"/>
              </a:lnSpc>
              <a:buClr>
                <a:srgbClr val="FF6600"/>
              </a:buClr>
              <a:buNone/>
            </a:pPr>
            <a:endParaRPr lang="es-ES" altLang="en-US" sz="2000" b="1" dirty="0" smtClean="0">
              <a:solidFill>
                <a:schemeClr val="bg2">
                  <a:lumMod val="25000"/>
                </a:schemeClr>
              </a:solidFill>
            </a:endParaRPr>
          </a:p>
          <a:p>
            <a:pPr marL="0" indent="0">
              <a:lnSpc>
                <a:spcPct val="120000"/>
              </a:lnSpc>
              <a:buClr>
                <a:srgbClr val="FF6600"/>
              </a:buClr>
              <a:buNone/>
            </a:pPr>
            <a:endParaRPr lang="es-ES" altLang="en-US" sz="2000" b="1" dirty="0">
              <a:solidFill>
                <a:schemeClr val="bg2">
                  <a:lumMod val="25000"/>
                </a:schemeClr>
              </a:solidFill>
            </a:endParaRPr>
          </a:p>
        </p:txBody>
      </p:sp>
      <p:sp>
        <p:nvSpPr>
          <p:cNvPr id="15" name="2 Marcador de contenido"/>
          <p:cNvSpPr>
            <a:spLocks noGrp="1"/>
          </p:cNvSpPr>
          <p:nvPr>
            <p:ph sz="half" idx="1"/>
          </p:nvPr>
        </p:nvSpPr>
        <p:spPr>
          <a:xfrm>
            <a:off x="288168" y="2561356"/>
            <a:ext cx="8567936" cy="1844824"/>
          </a:xfrm>
        </p:spPr>
        <p:txBody>
          <a:bodyPr>
            <a:noAutofit/>
          </a:bodyPr>
          <a:lstStyle/>
          <a:p>
            <a:pPr marL="342900" indent="-342900">
              <a:lnSpc>
                <a:spcPct val="120000"/>
              </a:lnSpc>
              <a:buClr>
                <a:srgbClr val="FF6600"/>
              </a:buClr>
              <a:buNone/>
            </a:pPr>
            <a:r>
              <a:rPr lang="es-ES_tradnl" altLang="en-US" sz="2000" b="1" dirty="0" smtClean="0">
                <a:solidFill>
                  <a:srgbClr val="800080"/>
                </a:solidFill>
                <a:effectLst>
                  <a:outerShdw blurRad="38100" dist="38100" dir="2700000" algn="tl">
                    <a:srgbClr val="000000">
                      <a:alpha val="43137"/>
                    </a:srgbClr>
                  </a:outerShdw>
                </a:effectLst>
              </a:rPr>
              <a:t>MINETUR</a:t>
            </a:r>
            <a:endParaRPr lang="es-ES" altLang="en-US" sz="2000" b="1" dirty="0" smtClean="0">
              <a:solidFill>
                <a:srgbClr val="800080"/>
              </a:solidFill>
              <a:effectLst>
                <a:outerShdw blurRad="38100" dist="38100" dir="2700000" algn="tl">
                  <a:srgbClr val="000000">
                    <a:alpha val="43137"/>
                  </a:srgbClr>
                </a:outerShdw>
              </a:effectLst>
            </a:endParaRPr>
          </a:p>
          <a:p>
            <a:pPr marL="342900" indent="-342900">
              <a:lnSpc>
                <a:spcPct val="120000"/>
              </a:lnSpc>
              <a:buClr>
                <a:srgbClr val="FF6600"/>
              </a:buClr>
              <a:buFont typeface="Wingdings" pitchFamily="2" charset="2"/>
              <a:buChar char="q"/>
            </a:pPr>
            <a:r>
              <a:rPr lang="es-ES_tradnl" altLang="en-US" sz="2000" b="1" dirty="0" smtClean="0">
                <a:solidFill>
                  <a:srgbClr val="FF0000"/>
                </a:solidFill>
              </a:rPr>
              <a:t>Salud y bienestar social</a:t>
            </a:r>
          </a:p>
          <a:p>
            <a:pPr marL="342900" indent="-342900">
              <a:lnSpc>
                <a:spcPct val="120000"/>
              </a:lnSpc>
              <a:buClr>
                <a:srgbClr val="FF6600"/>
              </a:buClr>
              <a:buFont typeface="Wingdings" pitchFamily="2" charset="2"/>
              <a:buChar char="q"/>
            </a:pPr>
            <a:r>
              <a:rPr lang="es-ES_tradnl" altLang="en-US" sz="2000" b="1" dirty="0" smtClean="0">
                <a:solidFill>
                  <a:srgbClr val="FF0000"/>
                </a:solidFill>
              </a:rPr>
              <a:t>Educación digital</a:t>
            </a:r>
          </a:p>
          <a:p>
            <a:pPr marL="342900" indent="-342900">
              <a:lnSpc>
                <a:spcPct val="120000"/>
              </a:lnSpc>
              <a:buClr>
                <a:srgbClr val="FF6600"/>
              </a:buClr>
              <a:buFont typeface="Wingdings" pitchFamily="2" charset="2"/>
              <a:buChar char="q"/>
            </a:pPr>
            <a:r>
              <a:rPr lang="es-ES_tradnl" altLang="en-US" sz="2000" b="1" dirty="0" err="1" smtClean="0">
                <a:solidFill>
                  <a:srgbClr val="FF0000"/>
                </a:solidFill>
              </a:rPr>
              <a:t>Smart</a:t>
            </a:r>
            <a:r>
              <a:rPr lang="es-ES_tradnl" altLang="en-US" sz="2000" b="1" dirty="0" smtClean="0">
                <a:solidFill>
                  <a:srgbClr val="FF0000"/>
                </a:solidFill>
              </a:rPr>
              <a:t> </a:t>
            </a:r>
            <a:r>
              <a:rPr lang="es-ES_tradnl" altLang="en-US" sz="2000" b="1" dirty="0" err="1" smtClean="0">
                <a:solidFill>
                  <a:srgbClr val="FF0000"/>
                </a:solidFill>
              </a:rPr>
              <a:t>cities</a:t>
            </a:r>
            <a:endParaRPr lang="es-ES" altLang="en-US" sz="2000" b="1" dirty="0">
              <a:solidFill>
                <a:srgbClr val="FF0000"/>
              </a:solidFill>
            </a:endParaRPr>
          </a:p>
        </p:txBody>
      </p:sp>
      <p:sp>
        <p:nvSpPr>
          <p:cNvPr id="16" name="Rectangle 4"/>
          <p:cNvSpPr txBox="1">
            <a:spLocks noChangeArrowheads="1"/>
          </p:cNvSpPr>
          <p:nvPr/>
        </p:nvSpPr>
        <p:spPr>
          <a:xfrm>
            <a:off x="179512" y="1916832"/>
            <a:ext cx="8785249" cy="534988"/>
          </a:xfrm>
          <a:prstGeom prst="rect">
            <a:avLst/>
          </a:prstGeom>
        </p:spPr>
        <p:txBody>
          <a:bodyPr lIns="0" tIns="0" rIns="0" bIns="0" anchor="ctr"/>
          <a:lst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pPr algn="ctr">
              <a:lnSpc>
                <a:spcPct val="80000"/>
              </a:lnSpc>
              <a:defRPr/>
            </a:pPr>
            <a:endParaRPr lang="es-ES" dirty="0" smtClean="0">
              <a:solidFill>
                <a:srgbClr val="04617B"/>
              </a:solidFill>
            </a:endParaRPr>
          </a:p>
          <a:p>
            <a:pPr algn="ctr">
              <a:lnSpc>
                <a:spcPct val="150000"/>
              </a:lnSpc>
              <a:defRPr/>
            </a:pPr>
            <a:r>
              <a:rPr lang="es-ES" sz="2600" dirty="0" smtClean="0">
                <a:solidFill>
                  <a:srgbClr val="C00000"/>
                </a:solidFill>
              </a:rPr>
              <a:t>e Administración</a:t>
            </a:r>
          </a:p>
        </p:txBody>
      </p:sp>
    </p:spTree>
    <p:extLst>
      <p:ext uri="{BB962C8B-B14F-4D97-AF65-F5344CB8AC3E}">
        <p14:creationId xmlns:p14="http://schemas.microsoft.com/office/powerpoint/2010/main" val="34685257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8604250" y="6453188"/>
            <a:ext cx="431800" cy="288925"/>
          </a:xfrm>
          <a:prstGeom prst="rect">
            <a:avLst/>
          </a:prstGeom>
        </p:spPr>
        <p:txBody>
          <a:bodyPr/>
          <a:lstStyle/>
          <a:p>
            <a:pPr>
              <a:defRPr/>
            </a:pPr>
            <a:fld id="{CF68A50E-5D7E-4507-A05F-57DBF9B8BBF0}" type="slidenum">
              <a:rPr lang="es-ES" smtClean="0">
                <a:solidFill>
                  <a:srgbClr val="04617B">
                    <a:shade val="90000"/>
                  </a:srgbClr>
                </a:solidFill>
              </a:rPr>
              <a:pPr>
                <a:defRPr/>
              </a:pPr>
              <a:t>56</a:t>
            </a:fld>
            <a:endParaRPr lang="es-ES">
              <a:solidFill>
                <a:srgbClr val="04617B">
                  <a:shade val="90000"/>
                </a:srgbClr>
              </a:solidFill>
            </a:endParaRPr>
          </a:p>
        </p:txBody>
      </p:sp>
      <p:sp>
        <p:nvSpPr>
          <p:cNvPr id="9" name="Elipse 4"/>
          <p:cNvSpPr/>
          <p:nvPr/>
        </p:nvSpPr>
        <p:spPr>
          <a:xfrm>
            <a:off x="7164481" y="548873"/>
            <a:ext cx="1073601" cy="1073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1466850">
              <a:lnSpc>
                <a:spcPct val="90000"/>
              </a:lnSpc>
              <a:spcBef>
                <a:spcPct val="0"/>
              </a:spcBef>
              <a:spcAft>
                <a:spcPct val="35000"/>
              </a:spcAft>
            </a:pPr>
            <a:r>
              <a:rPr lang="es-ES_tradnl" sz="3300" b="1" dirty="0">
                <a:solidFill>
                  <a:prstClr val="white"/>
                </a:solidFill>
                <a:latin typeface="Calibri" pitchFamily="34" charset="0"/>
              </a:rPr>
              <a:t>OT1 I++ i</a:t>
            </a:r>
            <a:endParaRPr lang="es-ES" sz="3300" b="1" dirty="0">
              <a:solidFill>
                <a:prstClr val="white"/>
              </a:solidFill>
              <a:latin typeface="Calibri" pitchFamily="34" charset="0"/>
            </a:endParaRPr>
          </a:p>
        </p:txBody>
      </p:sp>
      <p:grpSp>
        <p:nvGrpSpPr>
          <p:cNvPr id="8" name="7 Grupo"/>
          <p:cNvGrpSpPr/>
          <p:nvPr/>
        </p:nvGrpSpPr>
        <p:grpSpPr>
          <a:xfrm>
            <a:off x="6876256" y="188640"/>
            <a:ext cx="1518301" cy="1518301"/>
            <a:chOff x="5170577" y="2982273"/>
            <a:chExt cx="1518301" cy="1518301"/>
          </a:xfrm>
        </p:grpSpPr>
        <p:sp>
          <p:nvSpPr>
            <p:cNvPr id="10" name="9 Elipse"/>
            <p:cNvSpPr/>
            <p:nvPr/>
          </p:nvSpPr>
          <p:spPr>
            <a:xfrm>
              <a:off x="5170577" y="2982273"/>
              <a:ext cx="1518301" cy="15183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Elipse 4"/>
            <p:cNvSpPr/>
            <p:nvPr/>
          </p:nvSpPr>
          <p:spPr>
            <a:xfrm>
              <a:off x="5392927" y="3204623"/>
              <a:ext cx="1073601" cy="1073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1466850">
                <a:lnSpc>
                  <a:spcPct val="90000"/>
                </a:lnSpc>
                <a:spcBef>
                  <a:spcPct val="0"/>
                </a:spcBef>
                <a:spcAft>
                  <a:spcPct val="35000"/>
                </a:spcAft>
              </a:pPr>
              <a:r>
                <a:rPr lang="es-ES_tradnl" sz="3300" b="1" dirty="0">
                  <a:solidFill>
                    <a:prstClr val="white"/>
                  </a:solidFill>
                  <a:latin typeface="Calibri" pitchFamily="34" charset="0"/>
                </a:rPr>
                <a:t>OT2 TIC</a:t>
              </a:r>
              <a:endParaRPr lang="es-ES" sz="3300" b="1" dirty="0">
                <a:solidFill>
                  <a:prstClr val="white"/>
                </a:solidFill>
                <a:latin typeface="Calibri" pitchFamily="34" charset="0"/>
              </a:endParaRPr>
            </a:p>
          </p:txBody>
        </p:sp>
      </p:grpSp>
      <p:sp>
        <p:nvSpPr>
          <p:cNvPr id="13" name="2 Marcador de contenido"/>
          <p:cNvSpPr>
            <a:spLocks noGrp="1"/>
          </p:cNvSpPr>
          <p:nvPr>
            <p:ph sz="half" idx="1"/>
          </p:nvPr>
        </p:nvSpPr>
        <p:spPr>
          <a:xfrm>
            <a:off x="135" y="1747282"/>
            <a:ext cx="9144000" cy="2909430"/>
          </a:xfrm>
        </p:spPr>
        <p:txBody>
          <a:bodyPr>
            <a:noAutofit/>
          </a:bodyPr>
          <a:lstStyle/>
          <a:p>
            <a:pPr marL="0" marR="0">
              <a:spcBef>
                <a:spcPts val="0"/>
              </a:spcBef>
              <a:spcAft>
                <a:spcPts val="0"/>
              </a:spcAft>
            </a:pPr>
            <a:r>
              <a:rPr lang="es-ES" sz="2000" dirty="0" smtClean="0">
                <a:solidFill>
                  <a:srgbClr val="666666"/>
                </a:solidFill>
              </a:rPr>
              <a:t>La </a:t>
            </a:r>
            <a:r>
              <a:rPr lang="es-ES" sz="2000" dirty="0" smtClean="0">
                <a:solidFill>
                  <a:srgbClr val="666666"/>
                </a:solidFill>
                <a:hlinkClick r:id="rId2"/>
              </a:rPr>
              <a:t>II Convocatoria de Ciudades Inteligentes</a:t>
            </a:r>
            <a:r>
              <a:rPr lang="es-ES" sz="2000" dirty="0" smtClean="0">
                <a:solidFill>
                  <a:srgbClr val="666666"/>
                </a:solidFill>
              </a:rPr>
              <a:t> tiene un presupuesto de 48 millones de euros y, a diferencia de la primera, podrán beneficiarse de ella las entidades locales de más de 20.000 habitantes de toda España (ayuntamientos, mancomunidades, cabildos, </a:t>
            </a:r>
            <a:r>
              <a:rPr lang="es-ES" sz="2000" dirty="0" err="1" smtClean="0">
                <a:solidFill>
                  <a:srgbClr val="666666"/>
                </a:solidFill>
              </a:rPr>
              <a:t>consells</a:t>
            </a:r>
            <a:r>
              <a:rPr lang="es-ES" sz="2000" dirty="0" smtClean="0">
                <a:solidFill>
                  <a:srgbClr val="666666"/>
                </a:solidFill>
              </a:rPr>
              <a:t> y diputaciones), así como las comunidades autónomas </a:t>
            </a:r>
            <a:r>
              <a:rPr lang="es-ES" sz="2000" dirty="0" err="1" smtClean="0">
                <a:solidFill>
                  <a:srgbClr val="666666"/>
                </a:solidFill>
              </a:rPr>
              <a:t>uniprovinciales</a:t>
            </a:r>
            <a:r>
              <a:rPr lang="es-ES" sz="2000" dirty="0" smtClean="0">
                <a:solidFill>
                  <a:srgbClr val="666666"/>
                </a:solidFill>
              </a:rPr>
              <a:t>. El plazo de presentación de solicitudes concluye </a:t>
            </a:r>
            <a:r>
              <a:rPr lang="es-ES" sz="2000" dirty="0" smtClean="0">
                <a:solidFill>
                  <a:srgbClr val="FF0000"/>
                </a:solidFill>
              </a:rPr>
              <a:t>el 30 de octubre</a:t>
            </a:r>
            <a:r>
              <a:rPr lang="es-ES" sz="2000" dirty="0" smtClean="0">
                <a:solidFill>
                  <a:srgbClr val="666666"/>
                </a:solidFill>
              </a:rPr>
              <a:t>.</a:t>
            </a:r>
          </a:p>
          <a:p>
            <a:pPr marL="0" lvl="0">
              <a:spcBef>
                <a:spcPts val="0"/>
              </a:spcBef>
              <a:buClr>
                <a:srgbClr val="0BD0D9"/>
              </a:buClr>
            </a:pPr>
            <a:r>
              <a:rPr lang="es-ES" sz="2000" dirty="0">
                <a:solidFill>
                  <a:srgbClr val="666666"/>
                </a:solidFill>
              </a:rPr>
              <a:t>Las iniciativas presentadas deben impulsar la industria e implicar ahorros cuantificables y por periodos, o mejoras de eficiencia en los servicios públicos. Además, pueden aportar nuevas soluciones de accesibilidad y constituir proyectos de carácter innovador, que formen parte de las competencias de las entidades locales. Se valorará que sean susceptibles de exportarse, de fomentar la interoperabilidad entre las administraciones, de tener potencial de reutilización o replicación para otras entidades o de crear espacios tecnológicos con entornos TIC interoperables, entre otros.</a:t>
            </a:r>
          </a:p>
          <a:p>
            <a:pPr marL="0" marR="0">
              <a:spcBef>
                <a:spcPts val="0"/>
              </a:spcBef>
              <a:spcAft>
                <a:spcPts val="0"/>
              </a:spcAft>
            </a:pPr>
            <a:endParaRPr lang="es-ES" sz="2000" dirty="0" smtClean="0">
              <a:solidFill>
                <a:srgbClr val="666666"/>
              </a:solidFill>
            </a:endParaRPr>
          </a:p>
          <a:p>
            <a:pPr marL="342900" indent="-342900">
              <a:lnSpc>
                <a:spcPct val="120000"/>
              </a:lnSpc>
              <a:buClr>
                <a:srgbClr val="FF6600"/>
              </a:buClr>
              <a:buNone/>
            </a:pPr>
            <a:endParaRPr lang="es-ES" altLang="en-US" sz="2000" b="1" dirty="0" smtClean="0">
              <a:solidFill>
                <a:srgbClr val="800080"/>
              </a:solidFill>
              <a:effectLst>
                <a:outerShdw blurRad="38100" dist="38100" dir="2700000" algn="tl">
                  <a:srgbClr val="000000">
                    <a:alpha val="43137"/>
                  </a:srgbClr>
                </a:outerShdw>
              </a:effectLst>
            </a:endParaRPr>
          </a:p>
          <a:p>
            <a:pPr marL="342900" indent="-342900">
              <a:lnSpc>
                <a:spcPct val="120000"/>
              </a:lnSpc>
              <a:buClr>
                <a:srgbClr val="FF6600"/>
              </a:buClr>
              <a:buNone/>
            </a:pPr>
            <a:endParaRPr lang="es-ES" altLang="en-US" sz="2000" b="1" dirty="0">
              <a:solidFill>
                <a:schemeClr val="bg2">
                  <a:lumMod val="25000"/>
                </a:schemeClr>
              </a:solidFill>
            </a:endParaRPr>
          </a:p>
        </p:txBody>
      </p:sp>
      <p:sp>
        <p:nvSpPr>
          <p:cNvPr id="6" name="5 CuadroTexto"/>
          <p:cNvSpPr txBox="1"/>
          <p:nvPr/>
        </p:nvSpPr>
        <p:spPr>
          <a:xfrm>
            <a:off x="3154920" y="776705"/>
            <a:ext cx="2834430" cy="707886"/>
          </a:xfrm>
          <a:prstGeom prst="rect">
            <a:avLst/>
          </a:prstGeom>
          <a:noFill/>
        </p:spPr>
        <p:txBody>
          <a:bodyPr wrap="none" rtlCol="0">
            <a:spAutoFit/>
          </a:bodyPr>
          <a:lstStyle/>
          <a:p>
            <a:pPr>
              <a:buClr>
                <a:srgbClr val="0BD0D9"/>
              </a:buClr>
              <a:buSzPct val="95000"/>
            </a:pPr>
            <a:r>
              <a:rPr lang="es-ES_tradnl" altLang="en-US" sz="2000" b="1" dirty="0">
                <a:solidFill>
                  <a:srgbClr val="800080"/>
                </a:solidFill>
                <a:effectLst>
                  <a:outerShdw blurRad="38100" dist="38100" dir="2700000" algn="tl">
                    <a:srgbClr val="000000">
                      <a:alpha val="43137"/>
                    </a:srgbClr>
                  </a:outerShdw>
                </a:effectLst>
                <a:latin typeface="Arial"/>
              </a:rPr>
              <a:t>MINETUR-RED.es</a:t>
            </a:r>
          </a:p>
          <a:p>
            <a:pPr>
              <a:buClr>
                <a:srgbClr val="0BD0D9"/>
              </a:buClr>
              <a:buSzPct val="95000"/>
            </a:pPr>
            <a:r>
              <a:rPr lang="es-ES" sz="2000" b="1" dirty="0">
                <a:solidFill>
                  <a:srgbClr val="666666"/>
                </a:solidFill>
                <a:latin typeface="Arial"/>
              </a:rPr>
              <a:t>Ciudades Inteligentes</a:t>
            </a:r>
            <a:endParaRPr lang="es-ES" dirty="0">
              <a:solidFill>
                <a:prstClr val="black"/>
              </a:solidFill>
            </a:endParaRPr>
          </a:p>
        </p:txBody>
      </p:sp>
    </p:spTree>
    <p:extLst>
      <p:ext uri="{BB962C8B-B14F-4D97-AF65-F5344CB8AC3E}">
        <p14:creationId xmlns:p14="http://schemas.microsoft.com/office/powerpoint/2010/main" val="3823673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Marcador de número de diapositiva"/>
          <p:cNvSpPr>
            <a:spLocks noGrp="1"/>
          </p:cNvSpPr>
          <p:nvPr>
            <p:ph type="sldNum" sz="quarter" idx="4294967295"/>
          </p:nvPr>
        </p:nvSpPr>
        <p:spPr bwMode="auto">
          <a:xfrm>
            <a:off x="8604250" y="6453188"/>
            <a:ext cx="4318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rgbClr val="002A54"/>
                </a:solidFill>
                <a:latin typeface="Arial" pitchFamily="34" charset="0"/>
                <a:cs typeface="Arial" pitchFamily="34" charset="0"/>
              </a:defRPr>
            </a:lvl1pPr>
            <a:lvl2pPr marL="742950" indent="-285750" eaLnBrk="0" hangingPunct="0">
              <a:defRPr sz="2800">
                <a:solidFill>
                  <a:srgbClr val="002A54"/>
                </a:solidFill>
                <a:latin typeface="Arial" pitchFamily="34" charset="0"/>
                <a:cs typeface="Arial" pitchFamily="34" charset="0"/>
              </a:defRPr>
            </a:lvl2pPr>
            <a:lvl3pPr marL="1143000" indent="-228600" eaLnBrk="0" hangingPunct="0">
              <a:defRPr sz="2800">
                <a:solidFill>
                  <a:srgbClr val="002A54"/>
                </a:solidFill>
                <a:latin typeface="Arial" pitchFamily="34" charset="0"/>
                <a:cs typeface="Arial" pitchFamily="34" charset="0"/>
              </a:defRPr>
            </a:lvl3pPr>
            <a:lvl4pPr marL="1600200" indent="-228600" eaLnBrk="0" hangingPunct="0">
              <a:defRPr sz="2800">
                <a:solidFill>
                  <a:srgbClr val="002A54"/>
                </a:solidFill>
                <a:latin typeface="Arial" pitchFamily="34" charset="0"/>
                <a:cs typeface="Arial" pitchFamily="34" charset="0"/>
              </a:defRPr>
            </a:lvl4pPr>
            <a:lvl5pPr marL="2057400" indent="-228600" eaLnBrk="0" hangingPunct="0">
              <a:defRPr sz="2800">
                <a:solidFill>
                  <a:srgbClr val="002A54"/>
                </a:solidFill>
                <a:latin typeface="Arial" pitchFamily="34" charset="0"/>
                <a:cs typeface="Arial" pitchFamily="34" charset="0"/>
              </a:defRPr>
            </a:lvl5pPr>
            <a:lvl6pPr marL="2514600" indent="-228600" algn="r" eaLnBrk="0" fontAlgn="base" hangingPunct="0">
              <a:lnSpc>
                <a:spcPct val="80000"/>
              </a:lnSpc>
              <a:spcBef>
                <a:spcPct val="0"/>
              </a:spcBef>
              <a:spcAft>
                <a:spcPct val="0"/>
              </a:spcAft>
              <a:defRPr sz="2800">
                <a:solidFill>
                  <a:srgbClr val="002A54"/>
                </a:solidFill>
                <a:latin typeface="Arial" pitchFamily="34" charset="0"/>
                <a:cs typeface="Arial" pitchFamily="34" charset="0"/>
              </a:defRPr>
            </a:lvl6pPr>
            <a:lvl7pPr marL="2971800" indent="-228600" algn="r" eaLnBrk="0" fontAlgn="base" hangingPunct="0">
              <a:lnSpc>
                <a:spcPct val="80000"/>
              </a:lnSpc>
              <a:spcBef>
                <a:spcPct val="0"/>
              </a:spcBef>
              <a:spcAft>
                <a:spcPct val="0"/>
              </a:spcAft>
              <a:defRPr sz="2800">
                <a:solidFill>
                  <a:srgbClr val="002A54"/>
                </a:solidFill>
                <a:latin typeface="Arial" pitchFamily="34" charset="0"/>
                <a:cs typeface="Arial" pitchFamily="34" charset="0"/>
              </a:defRPr>
            </a:lvl7pPr>
            <a:lvl8pPr marL="3429000" indent="-228600" algn="r" eaLnBrk="0" fontAlgn="base" hangingPunct="0">
              <a:lnSpc>
                <a:spcPct val="80000"/>
              </a:lnSpc>
              <a:spcBef>
                <a:spcPct val="0"/>
              </a:spcBef>
              <a:spcAft>
                <a:spcPct val="0"/>
              </a:spcAft>
              <a:defRPr sz="2800">
                <a:solidFill>
                  <a:srgbClr val="002A54"/>
                </a:solidFill>
                <a:latin typeface="Arial" pitchFamily="34" charset="0"/>
                <a:cs typeface="Arial" pitchFamily="34" charset="0"/>
              </a:defRPr>
            </a:lvl8pPr>
            <a:lvl9pPr marL="3886200" indent="-228600" algn="r" eaLnBrk="0" fontAlgn="base" hangingPunct="0">
              <a:lnSpc>
                <a:spcPct val="80000"/>
              </a:lnSpc>
              <a:spcBef>
                <a:spcPct val="0"/>
              </a:spcBef>
              <a:spcAft>
                <a:spcPct val="0"/>
              </a:spcAft>
              <a:defRPr sz="2800">
                <a:solidFill>
                  <a:srgbClr val="002A54"/>
                </a:solidFill>
                <a:latin typeface="Arial" pitchFamily="34" charset="0"/>
                <a:cs typeface="Arial" pitchFamily="34" charset="0"/>
              </a:defRPr>
            </a:lvl9pPr>
          </a:lstStyle>
          <a:p>
            <a:pPr eaLnBrk="1" hangingPunct="1"/>
            <a:r>
              <a:rPr lang="fr-FR" sz="1800" dirty="0" smtClean="0">
                <a:solidFill>
                  <a:prstClr val="black"/>
                </a:solidFill>
              </a:rPr>
              <a:t> </a:t>
            </a:r>
            <a:fld id="{05BD6FCB-7BA5-48B5-A34D-E98797273259}" type="slidenum">
              <a:rPr lang="fr-FR" sz="1200" baseline="30000">
                <a:solidFill>
                  <a:prstClr val="black"/>
                </a:solidFill>
              </a:rPr>
              <a:pPr eaLnBrk="1" hangingPunct="1"/>
              <a:t>57</a:t>
            </a:fld>
            <a:endParaRPr lang="fr-FR" sz="1200" baseline="30000" dirty="0">
              <a:solidFill>
                <a:prstClr val="black"/>
              </a:solidFill>
            </a:endParaRPr>
          </a:p>
        </p:txBody>
      </p:sp>
      <p:sp>
        <p:nvSpPr>
          <p:cNvPr id="11" name="Rectangle 3"/>
          <p:cNvSpPr>
            <a:spLocks noChangeArrowheads="1"/>
          </p:cNvSpPr>
          <p:nvPr/>
        </p:nvSpPr>
        <p:spPr bwMode="auto">
          <a:xfrm>
            <a:off x="238722" y="3353811"/>
            <a:ext cx="4643437" cy="929903"/>
          </a:xfrm>
          <a:prstGeom prst="rect">
            <a:avLst/>
          </a:prstGeom>
          <a:noFill/>
          <a:ln>
            <a:noFill/>
          </a:ln>
          <a:effectLst>
            <a:prstShdw prst="shdw17" dist="99190" dir="8411666">
              <a:schemeClr val="bg2"/>
            </a:prst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a:spcBef>
                <a:spcPct val="20000"/>
              </a:spcBef>
              <a:buClr>
                <a:srgbClr val="FFFF00"/>
              </a:buClr>
              <a:buSzPct val="80000"/>
              <a:buFont typeface="Wingdings" pitchFamily="2" charset="2"/>
              <a:buNone/>
              <a:defRPr/>
            </a:pPr>
            <a:r>
              <a:rPr lang="es-ES" sz="2400" b="1" dirty="0">
                <a:solidFill>
                  <a:srgbClr val="009DD9">
                    <a:lumMod val="50000"/>
                  </a:srgbClr>
                </a:solidFill>
                <a:effectLst>
                  <a:outerShdw blurRad="38100" dist="38100" dir="2700000" algn="tl">
                    <a:srgbClr val="000000"/>
                  </a:outerShdw>
                </a:effectLst>
                <a:latin typeface="Calibri" pitchFamily="34" charset="0"/>
                <a:cs typeface="Calibri" pitchFamily="34" charset="0"/>
              </a:rPr>
              <a:t>Muchas gracias por su atención</a:t>
            </a:r>
          </a:p>
          <a:p>
            <a:pPr marL="342900" indent="-342900">
              <a:lnSpc>
                <a:spcPct val="70000"/>
              </a:lnSpc>
              <a:spcBef>
                <a:spcPct val="20000"/>
              </a:spcBef>
              <a:buClr>
                <a:srgbClr val="FFFF00"/>
              </a:buClr>
              <a:buSzPct val="80000"/>
              <a:buFont typeface="Wingdings" pitchFamily="2" charset="2"/>
              <a:buNone/>
              <a:defRPr/>
            </a:pPr>
            <a:endParaRPr lang="es-ES" sz="2400" b="1" dirty="0">
              <a:solidFill>
                <a:srgbClr val="009DD9">
                  <a:lumMod val="50000"/>
                </a:srgbClr>
              </a:solidFill>
              <a:effectLst>
                <a:outerShdw blurRad="38100" dist="38100" dir="2700000" algn="tl">
                  <a:srgbClr val="000000"/>
                </a:outerShdw>
              </a:effectLst>
              <a:latin typeface="Calibri" pitchFamily="34" charset="0"/>
              <a:cs typeface="Calibri" pitchFamily="34" charset="0"/>
            </a:endParaRPr>
          </a:p>
          <a:p>
            <a:pPr marL="342900" indent="-342900">
              <a:lnSpc>
                <a:spcPct val="70000"/>
              </a:lnSpc>
              <a:spcBef>
                <a:spcPct val="20000"/>
              </a:spcBef>
              <a:buClr>
                <a:srgbClr val="FFFF00"/>
              </a:buClr>
              <a:buSzPct val="80000"/>
              <a:buFont typeface="Wingdings" pitchFamily="2" charset="2"/>
              <a:buNone/>
              <a:defRPr/>
            </a:pPr>
            <a:endParaRPr lang="es-ES" sz="2400" b="1" dirty="0">
              <a:solidFill>
                <a:srgbClr val="009DD9">
                  <a:lumMod val="50000"/>
                </a:srgbClr>
              </a:solidFill>
              <a:effectLst>
                <a:outerShdw blurRad="38100" dist="38100" dir="2700000" algn="tl">
                  <a:srgbClr val="000000"/>
                </a:outerShdw>
              </a:effectLst>
              <a:latin typeface="Calibri" pitchFamily="34" charset="0"/>
              <a:cs typeface="Calibri" pitchFamily="34" charset="0"/>
            </a:endParaRPr>
          </a:p>
        </p:txBody>
      </p:sp>
      <p:sp>
        <p:nvSpPr>
          <p:cNvPr id="9" name="Rectangle 7"/>
          <p:cNvSpPr>
            <a:spLocks noChangeArrowheads="1"/>
          </p:cNvSpPr>
          <p:nvPr/>
        </p:nvSpPr>
        <p:spPr bwMode="auto">
          <a:xfrm>
            <a:off x="4324701" y="5979896"/>
            <a:ext cx="4420645" cy="461665"/>
          </a:xfrm>
          <a:prstGeom prst="rect">
            <a:avLst/>
          </a:prstGeom>
          <a:gradFill rotWithShape="1">
            <a:gsLst>
              <a:gs pos="0">
                <a:schemeClr val="accent2"/>
              </a:gs>
              <a:gs pos="50000">
                <a:srgbClr val="CCECFF"/>
              </a:gs>
              <a:gs pos="100000">
                <a:schemeClr val="accent2"/>
              </a:gs>
            </a:gsLst>
            <a:lin ang="5400000" scaled="1"/>
          </a:gradFill>
          <a:ln>
            <a:noFill/>
          </a:ln>
          <a:effectLst>
            <a:outerShdw dist="107763" dir="8100000" algn="ctr" rotWithShape="0">
              <a:srgbClr val="0244A6">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defRPr/>
            </a:pPr>
            <a:r>
              <a:rPr lang="es-ES" sz="2400" b="1" dirty="0">
                <a:solidFill>
                  <a:srgbClr val="000066"/>
                </a:solidFill>
                <a:latin typeface="Calibri" pitchFamily="34" charset="0"/>
                <a:cs typeface="Calibri" pitchFamily="34" charset="0"/>
              </a:rPr>
              <a:t>www.dgfc.sepg.minhap.gob.es</a:t>
            </a:r>
          </a:p>
        </p:txBody>
      </p:sp>
      <p:pic>
        <p:nvPicPr>
          <p:cNvPr id="38921" name="Picture 9" descr="C:\Users\KG000141\Desktop\mapas y logo nuevo periodo\ESPAÑA 2014-2020RelieveSinFondoNiLeyend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8946" y="1221668"/>
            <a:ext cx="5486400" cy="42575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EMBLEMAconNOM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894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nodeType="afterGroup">
                            <p:stCondLst>
                              <p:cond delay="1000"/>
                            </p:stCondLst>
                            <p:childTnLst>
                              <p:par>
                                <p:cTn id="11" presetID="27" presetClass="entr" presetSubtype="0" fill="hold" grpId="1"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987675" y="228600"/>
            <a:ext cx="4608513" cy="679450"/>
          </a:xfrm>
          <a:prstGeom prst="rect">
            <a:avLst/>
          </a:prstGeom>
        </p:spPr>
        <p:txBody>
          <a:bodyPr lIns="0" tIns="0" rIns="0" bIns="0" anchor="ctr"/>
          <a:lst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pPr algn="ctr">
              <a:lnSpc>
                <a:spcPct val="80000"/>
              </a:lnSpc>
              <a:defRPr/>
            </a:pPr>
            <a:r>
              <a:rPr lang="es-ES" sz="2800" dirty="0" smtClean="0">
                <a:solidFill>
                  <a:srgbClr val="04617B"/>
                </a:solidFill>
              </a:rPr>
              <a:t>POSICIÓN DE NEGOCIACIÓN (I)</a:t>
            </a:r>
            <a:endParaRPr lang="es-ES" sz="2800" dirty="0">
              <a:solidFill>
                <a:srgbClr val="04617B"/>
              </a:solidFill>
            </a:endParaRPr>
          </a:p>
        </p:txBody>
      </p:sp>
      <p:sp>
        <p:nvSpPr>
          <p:cNvPr id="2" name="1 Marcador de número de diapositiva"/>
          <p:cNvSpPr>
            <a:spLocks noGrp="1"/>
          </p:cNvSpPr>
          <p:nvPr>
            <p:ph type="sldNum" sz="quarter" idx="4294967295"/>
          </p:nvPr>
        </p:nvSpPr>
        <p:spPr>
          <a:xfrm>
            <a:off x="4211638" y="6554788"/>
            <a:ext cx="431800" cy="288925"/>
          </a:xfrm>
          <a:prstGeom prst="rect">
            <a:avLst/>
          </a:prstGeom>
        </p:spPr>
        <p:txBody>
          <a:bodyPr/>
          <a:lstStyle/>
          <a:p>
            <a:pPr>
              <a:defRPr/>
            </a:pPr>
            <a:fld id="{90A20B98-0D8B-48EF-997F-21E85066D7FF}" type="slidenum">
              <a:rPr lang="es-ES" smtClean="0">
                <a:solidFill>
                  <a:srgbClr val="04617B">
                    <a:shade val="90000"/>
                  </a:srgbClr>
                </a:solidFill>
              </a:rPr>
              <a:pPr>
                <a:defRPr/>
              </a:pPr>
              <a:t>58</a:t>
            </a:fld>
            <a:endParaRPr lang="es-ES">
              <a:solidFill>
                <a:srgbClr val="04617B">
                  <a:shade val="90000"/>
                </a:srgbClr>
              </a:solidFill>
            </a:endParaRPr>
          </a:p>
        </p:txBody>
      </p:sp>
      <p:sp>
        <p:nvSpPr>
          <p:cNvPr id="8" name="7 Rectángulo"/>
          <p:cNvSpPr/>
          <p:nvPr/>
        </p:nvSpPr>
        <p:spPr>
          <a:xfrm>
            <a:off x="179388" y="1125538"/>
            <a:ext cx="8713787" cy="4968875"/>
          </a:xfrm>
          <a:prstGeom prst="rect">
            <a:avLst/>
          </a:prstGeom>
        </p:spPr>
        <p:txBody>
          <a:bodyPr/>
          <a:lstStyle/>
          <a:p>
            <a:pPr marL="361950" indent="-361950">
              <a:lnSpc>
                <a:spcPct val="120000"/>
              </a:lnSpc>
              <a:buClr>
                <a:srgbClr val="FF6699"/>
              </a:buClr>
              <a:buSzPct val="150000"/>
              <a:buFontTx/>
              <a:buChar char="•"/>
              <a:defRPr/>
            </a:pPr>
            <a:r>
              <a:rPr lang="es-ES" b="1" dirty="0">
                <a:solidFill>
                  <a:srgbClr val="0F6FC6">
                    <a:lumMod val="75000"/>
                  </a:srgbClr>
                </a:solidFill>
                <a:latin typeface="Calibri" panose="020F0502020204030204" pitchFamily="34" charset="0"/>
                <a:cs typeface="Calibri" panose="020F0502020204030204" pitchFamily="34" charset="0"/>
              </a:rPr>
              <a:t>Mejorar la lógica de la intervención:</a:t>
            </a:r>
            <a:r>
              <a:rPr lang="es-ES" dirty="0">
                <a:solidFill>
                  <a:srgbClr val="0F6FC6">
                    <a:lumMod val="75000"/>
                  </a:srgbClr>
                </a:solidFill>
                <a:latin typeface="Calibri" panose="020F0502020204030204" pitchFamily="34" charset="0"/>
                <a:cs typeface="Calibri" panose="020F0502020204030204" pitchFamily="34" charset="0"/>
              </a:rPr>
              <a:t> a través de un árbol resumen del marco lógico del PO y en el propio texto del PO, en los cuadros sobre “Resultados a alcanzar por el Estado Miembro”, en cada Objetivo Específico.</a:t>
            </a:r>
          </a:p>
          <a:p>
            <a:pPr marL="361950" indent="-361950">
              <a:lnSpc>
                <a:spcPct val="120000"/>
              </a:lnSpc>
              <a:buClr>
                <a:srgbClr val="FF6699"/>
              </a:buClr>
              <a:buSzPct val="150000"/>
              <a:buFontTx/>
              <a:buChar char="•"/>
              <a:defRPr/>
            </a:pPr>
            <a:r>
              <a:rPr lang="es-ES" dirty="0">
                <a:solidFill>
                  <a:srgbClr val="0F6FC6">
                    <a:lumMod val="75000"/>
                  </a:srgbClr>
                </a:solidFill>
                <a:latin typeface="Calibri" panose="020F0502020204030204" pitchFamily="34" charset="0"/>
                <a:cs typeface="Calibri" panose="020F0502020204030204" pitchFamily="34" charset="0"/>
              </a:rPr>
              <a:t>Explicar bien los </a:t>
            </a:r>
            <a:r>
              <a:rPr lang="es-ES" b="1" dirty="0">
                <a:solidFill>
                  <a:srgbClr val="0F6FC6">
                    <a:lumMod val="75000"/>
                  </a:srgbClr>
                </a:solidFill>
                <a:latin typeface="Calibri" panose="020F0502020204030204" pitchFamily="34" charset="0"/>
                <a:cs typeface="Calibri" panose="020F0502020204030204" pitchFamily="34" charset="0"/>
              </a:rPr>
              <a:t>mecanismos de coordinación </a:t>
            </a:r>
            <a:r>
              <a:rPr lang="es-ES" dirty="0">
                <a:solidFill>
                  <a:srgbClr val="0F6FC6">
                    <a:lumMod val="75000"/>
                  </a:srgbClr>
                </a:solidFill>
                <a:latin typeface="Calibri" panose="020F0502020204030204" pitchFamily="34" charset="0"/>
                <a:cs typeface="Calibri" panose="020F0502020204030204" pitchFamily="34" charset="0"/>
              </a:rPr>
              <a:t>en cada OT</a:t>
            </a:r>
          </a:p>
          <a:p>
            <a:pPr>
              <a:lnSpc>
                <a:spcPct val="120000"/>
              </a:lnSpc>
              <a:buClr>
                <a:srgbClr val="FF6699"/>
              </a:buClr>
              <a:buSzPct val="150000"/>
              <a:defRPr/>
            </a:pPr>
            <a:r>
              <a:rPr lang="es-ES" b="1" dirty="0">
                <a:solidFill>
                  <a:srgbClr val="0F6FC6">
                    <a:lumMod val="75000"/>
                  </a:srgbClr>
                </a:solidFill>
                <a:latin typeface="Calibri" panose="020F0502020204030204" pitchFamily="34" charset="0"/>
                <a:cs typeface="Calibri" panose="020F0502020204030204" pitchFamily="34" charset="0"/>
              </a:rPr>
              <a:t>OT1</a:t>
            </a:r>
          </a:p>
          <a:p>
            <a:pPr marL="361950" indent="-361950">
              <a:lnSpc>
                <a:spcPct val="120000"/>
              </a:lnSpc>
              <a:buClr>
                <a:srgbClr val="FF6699"/>
              </a:buClr>
              <a:buSzPct val="150000"/>
              <a:buFontTx/>
              <a:buChar char="•"/>
              <a:defRPr/>
            </a:pPr>
            <a:r>
              <a:rPr lang="es-ES" b="1" dirty="0">
                <a:solidFill>
                  <a:srgbClr val="0F6FC6">
                    <a:lumMod val="75000"/>
                  </a:srgbClr>
                </a:solidFill>
                <a:latin typeface="Calibri" panose="020F0502020204030204" pitchFamily="34" charset="0"/>
                <a:cs typeface="Calibri" panose="020F0502020204030204" pitchFamily="34" charset="0"/>
              </a:rPr>
              <a:t>Prioridad 1a. </a:t>
            </a:r>
            <a:r>
              <a:rPr lang="es-ES" dirty="0">
                <a:solidFill>
                  <a:srgbClr val="0F6FC6">
                    <a:lumMod val="75000"/>
                  </a:srgbClr>
                </a:solidFill>
                <a:latin typeface="Calibri" panose="020F0502020204030204" pitchFamily="34" charset="0"/>
                <a:cs typeface="Calibri" panose="020F0502020204030204" pitchFamily="34" charset="0"/>
              </a:rPr>
              <a:t>Sólo contendrá infraestructuras de investigación y equipamiento, no proyectos.</a:t>
            </a:r>
          </a:p>
          <a:p>
            <a:pPr marL="361950" indent="-361950">
              <a:lnSpc>
                <a:spcPct val="120000"/>
              </a:lnSpc>
              <a:buClr>
                <a:srgbClr val="FF6699"/>
              </a:buClr>
              <a:buSzPct val="150000"/>
              <a:buFontTx/>
              <a:buChar char="•"/>
              <a:defRPr/>
            </a:pPr>
            <a:r>
              <a:rPr lang="es-ES" b="1" dirty="0">
                <a:solidFill>
                  <a:srgbClr val="0F6FC6">
                    <a:lumMod val="75000"/>
                  </a:srgbClr>
                </a:solidFill>
                <a:latin typeface="Calibri" panose="020F0502020204030204" pitchFamily="34" charset="0"/>
                <a:cs typeface="Calibri" panose="020F0502020204030204" pitchFamily="34" charset="0"/>
              </a:rPr>
              <a:t>Prioridad 1b. </a:t>
            </a:r>
            <a:r>
              <a:rPr lang="es-ES" dirty="0">
                <a:solidFill>
                  <a:srgbClr val="0F6FC6">
                    <a:lumMod val="75000"/>
                  </a:srgbClr>
                </a:solidFill>
                <a:latin typeface="Calibri" panose="020F0502020204030204" pitchFamily="34" charset="0"/>
                <a:cs typeface="Calibri" panose="020F0502020204030204" pitchFamily="34" charset="0"/>
              </a:rPr>
              <a:t>Se incluirán en esta prioridad, en un nuevo OE1.2.3, los proyectos de investigación “pública”, junto con los de I+D+i privada. </a:t>
            </a:r>
          </a:p>
          <a:p>
            <a:pPr marL="361950" indent="-361950">
              <a:lnSpc>
                <a:spcPct val="120000"/>
              </a:lnSpc>
              <a:buClr>
                <a:srgbClr val="FF6699"/>
              </a:buClr>
              <a:buSzPct val="150000"/>
              <a:buFontTx/>
              <a:buChar char="•"/>
              <a:defRPr/>
            </a:pPr>
            <a:r>
              <a:rPr lang="es-ES" dirty="0">
                <a:solidFill>
                  <a:srgbClr val="0F6FC6">
                    <a:lumMod val="75000"/>
                  </a:srgbClr>
                </a:solidFill>
                <a:latin typeface="Calibri" panose="020F0502020204030204" pitchFamily="34" charset="0"/>
                <a:cs typeface="Calibri" panose="020F0502020204030204" pitchFamily="34" charset="0"/>
              </a:rPr>
              <a:t>La I+D “pública” (infraestructuras + equipamiento +  proyectos I+D) ascenderá como máximo al 50% del Eje 1 del PO. La CE pide reducir el % y finalmente resulta 48% público-52% privado aproximadamente.</a:t>
            </a:r>
          </a:p>
          <a:p>
            <a:pPr marL="361950" indent="-361950">
              <a:lnSpc>
                <a:spcPct val="120000"/>
              </a:lnSpc>
              <a:buClr>
                <a:srgbClr val="FF6699"/>
              </a:buClr>
              <a:buSzPct val="150000"/>
              <a:buFontTx/>
              <a:buChar char="•"/>
              <a:defRPr/>
            </a:pPr>
            <a:r>
              <a:rPr lang="es-ES" dirty="0">
                <a:solidFill>
                  <a:srgbClr val="0F6FC6">
                    <a:lumMod val="75000"/>
                  </a:srgbClr>
                </a:solidFill>
                <a:latin typeface="Calibri" panose="020F0502020204030204" pitchFamily="34" charset="0"/>
                <a:cs typeface="Calibri" panose="020F0502020204030204" pitchFamily="34" charset="0"/>
              </a:rPr>
              <a:t>Respetar los criterios de elegibilidad del Acuerdo de Asociación: 4 condiciones para la financiación de proyectos de infraestructuras y de proyectos de investigación básica; </a:t>
            </a:r>
          </a:p>
          <a:p>
            <a:pPr marL="361950" indent="-361950">
              <a:lnSpc>
                <a:spcPct val="120000"/>
              </a:lnSpc>
              <a:buClr>
                <a:srgbClr val="FF6699"/>
              </a:buClr>
              <a:buSzPct val="150000"/>
              <a:buFontTx/>
              <a:buChar char="•"/>
              <a:defRPr/>
            </a:pPr>
            <a:r>
              <a:rPr lang="es-ES" dirty="0">
                <a:solidFill>
                  <a:srgbClr val="0F6FC6">
                    <a:lumMod val="75000"/>
                  </a:srgbClr>
                </a:solidFill>
                <a:latin typeface="Calibri" panose="020F0502020204030204" pitchFamily="34" charset="0"/>
                <a:cs typeface="Calibri" panose="020F0502020204030204" pitchFamily="34" charset="0"/>
              </a:rPr>
              <a:t>En este OT pueden financiarse empresas de cualquier tamaño</a:t>
            </a:r>
          </a:p>
          <a:p>
            <a:pPr marL="361950" indent="-361950">
              <a:lnSpc>
                <a:spcPct val="120000"/>
              </a:lnSpc>
              <a:buClr>
                <a:srgbClr val="FF6699"/>
              </a:buClr>
              <a:buSzPct val="150000"/>
              <a:buFontTx/>
              <a:buChar char="•"/>
              <a:defRPr/>
            </a:pPr>
            <a:r>
              <a:rPr lang="es-ES" dirty="0">
                <a:solidFill>
                  <a:srgbClr val="0F6FC6">
                    <a:lumMod val="75000"/>
                  </a:srgbClr>
                </a:solidFill>
                <a:latin typeface="Calibri" panose="020F0502020204030204" pitchFamily="34" charset="0"/>
                <a:cs typeface="Calibri" panose="020F0502020204030204" pitchFamily="34" charset="0"/>
              </a:rPr>
              <a:t>Coordinación EECTI – RIS3 a través de la Red de I+D+i. Y con H2020 y COSME..</a:t>
            </a:r>
          </a:p>
          <a:p>
            <a:pPr marL="361950" indent="-361950">
              <a:lnSpc>
                <a:spcPct val="120000"/>
              </a:lnSpc>
              <a:buClr>
                <a:srgbClr val="FF6699"/>
              </a:buClr>
              <a:buSzPct val="150000"/>
              <a:buFontTx/>
              <a:buChar char="•"/>
              <a:defRPr/>
            </a:pPr>
            <a:endParaRPr lang="es-ES" dirty="0">
              <a:solidFill>
                <a:srgbClr val="0F6FC6">
                  <a:lumMod val="75000"/>
                </a:srgbClr>
              </a:solidFill>
              <a:latin typeface="Calibri" panose="020F0502020204030204" pitchFamily="34" charset="0"/>
              <a:cs typeface="Calibri" panose="020F0502020204030204" pitchFamily="34" charset="0"/>
            </a:endParaRPr>
          </a:p>
          <a:p>
            <a:pPr marL="361950" indent="-361950">
              <a:lnSpc>
                <a:spcPct val="120000"/>
              </a:lnSpc>
              <a:buClr>
                <a:srgbClr val="FF6699"/>
              </a:buClr>
              <a:buSzPct val="150000"/>
              <a:buFontTx/>
              <a:buChar char="•"/>
              <a:defRPr/>
            </a:pPr>
            <a:endParaRPr lang="es-ES" dirty="0">
              <a:solidFill>
                <a:srgbClr val="0F6FC6">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2145138"/>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987675" y="228600"/>
            <a:ext cx="4608513" cy="679450"/>
          </a:xfrm>
          <a:prstGeom prst="rect">
            <a:avLst/>
          </a:prstGeom>
        </p:spPr>
        <p:txBody>
          <a:bodyPr lIns="0" tIns="0" rIns="0" bIns="0" anchor="ctr"/>
          <a:lst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pPr algn="ctr">
              <a:lnSpc>
                <a:spcPct val="80000"/>
              </a:lnSpc>
              <a:defRPr/>
            </a:pPr>
            <a:r>
              <a:rPr lang="es-ES" sz="2800" dirty="0" smtClean="0">
                <a:solidFill>
                  <a:srgbClr val="04617B"/>
                </a:solidFill>
              </a:rPr>
              <a:t>POSICIÓN DE NEGOCIACIÓN (II)</a:t>
            </a:r>
            <a:endParaRPr lang="es-ES" sz="2800" dirty="0">
              <a:solidFill>
                <a:srgbClr val="04617B"/>
              </a:solidFill>
            </a:endParaRPr>
          </a:p>
        </p:txBody>
      </p:sp>
      <p:sp>
        <p:nvSpPr>
          <p:cNvPr id="2" name="1 Marcador de número de diapositiva"/>
          <p:cNvSpPr>
            <a:spLocks noGrp="1"/>
          </p:cNvSpPr>
          <p:nvPr>
            <p:ph type="sldNum" sz="quarter" idx="4294967295"/>
          </p:nvPr>
        </p:nvSpPr>
        <p:spPr>
          <a:xfrm>
            <a:off x="4211638" y="6554788"/>
            <a:ext cx="431800" cy="288925"/>
          </a:xfrm>
          <a:prstGeom prst="rect">
            <a:avLst/>
          </a:prstGeom>
        </p:spPr>
        <p:txBody>
          <a:bodyPr/>
          <a:lstStyle/>
          <a:p>
            <a:pPr>
              <a:defRPr/>
            </a:pPr>
            <a:fld id="{CBC2961D-3950-4FF0-B851-F794C4247D69}" type="slidenum">
              <a:rPr lang="es-ES" smtClean="0">
                <a:solidFill>
                  <a:srgbClr val="04617B">
                    <a:shade val="90000"/>
                  </a:srgbClr>
                </a:solidFill>
              </a:rPr>
              <a:pPr>
                <a:defRPr/>
              </a:pPr>
              <a:t>59</a:t>
            </a:fld>
            <a:endParaRPr lang="es-ES">
              <a:solidFill>
                <a:srgbClr val="04617B">
                  <a:shade val="90000"/>
                </a:srgbClr>
              </a:solidFill>
            </a:endParaRPr>
          </a:p>
        </p:txBody>
      </p:sp>
      <p:sp>
        <p:nvSpPr>
          <p:cNvPr id="8" name="7 Rectángulo"/>
          <p:cNvSpPr/>
          <p:nvPr/>
        </p:nvSpPr>
        <p:spPr>
          <a:xfrm>
            <a:off x="250825" y="1339850"/>
            <a:ext cx="8713788" cy="4968875"/>
          </a:xfrm>
          <a:prstGeom prst="rect">
            <a:avLst/>
          </a:prstGeom>
        </p:spPr>
        <p:txBody>
          <a:bodyPr/>
          <a:lstStyle/>
          <a:p>
            <a:pPr>
              <a:lnSpc>
                <a:spcPct val="120000"/>
              </a:lnSpc>
              <a:buClr>
                <a:srgbClr val="FF6699"/>
              </a:buClr>
              <a:buSzPct val="150000"/>
              <a:defRPr/>
            </a:pPr>
            <a:r>
              <a:rPr lang="es-ES" sz="2400" b="1" dirty="0">
                <a:solidFill>
                  <a:srgbClr val="0F6FC6">
                    <a:lumMod val="75000"/>
                  </a:srgbClr>
                </a:solidFill>
                <a:latin typeface="Calibri" panose="020F0502020204030204" pitchFamily="34" charset="0"/>
                <a:cs typeface="Calibri" panose="020F0502020204030204" pitchFamily="34" charset="0"/>
              </a:rPr>
              <a:t>OT2</a:t>
            </a:r>
          </a:p>
          <a:p>
            <a:pPr marL="361950" indent="-361950">
              <a:lnSpc>
                <a:spcPct val="120000"/>
              </a:lnSpc>
              <a:buClr>
                <a:srgbClr val="FF6699"/>
              </a:buClr>
              <a:buSzPct val="150000"/>
              <a:buFontTx/>
              <a:buChar char="•"/>
              <a:defRPr/>
            </a:pPr>
            <a:r>
              <a:rPr lang="es-ES" sz="2400" dirty="0">
                <a:solidFill>
                  <a:srgbClr val="0F6FC6">
                    <a:lumMod val="75000"/>
                  </a:srgbClr>
                </a:solidFill>
                <a:latin typeface="Calibri" panose="020F0502020204030204" pitchFamily="34" charset="0"/>
                <a:cs typeface="Calibri" panose="020F0502020204030204" pitchFamily="34" charset="0"/>
              </a:rPr>
              <a:t>No se financiarán infraestructuras de BA por debajo de </a:t>
            </a:r>
            <a:r>
              <a:rPr lang="es-ES" sz="2400" b="1" dirty="0">
                <a:solidFill>
                  <a:srgbClr val="0F6FC6">
                    <a:lumMod val="75000"/>
                  </a:srgbClr>
                </a:solidFill>
                <a:latin typeface="Calibri" panose="020F0502020204030204" pitchFamily="34" charset="0"/>
                <a:cs typeface="Calibri" panose="020F0502020204030204" pitchFamily="34" charset="0"/>
              </a:rPr>
              <a:t>30 Mbps</a:t>
            </a:r>
            <a:r>
              <a:rPr lang="es-ES" sz="2400" dirty="0">
                <a:solidFill>
                  <a:srgbClr val="0F6FC6">
                    <a:lumMod val="75000"/>
                  </a:srgbClr>
                </a:solidFill>
                <a:latin typeface="Calibri" panose="020F0502020204030204" pitchFamily="34" charset="0"/>
                <a:cs typeface="Calibri" panose="020F0502020204030204" pitchFamily="34" charset="0"/>
              </a:rPr>
              <a:t>. En este caso, deberá utilizarse FEADER.</a:t>
            </a:r>
          </a:p>
          <a:p>
            <a:pPr marL="361950" indent="-361950">
              <a:lnSpc>
                <a:spcPct val="120000"/>
              </a:lnSpc>
              <a:buClr>
                <a:srgbClr val="FF6699"/>
              </a:buClr>
              <a:buSzPct val="150000"/>
              <a:buFontTx/>
              <a:buChar char="•"/>
              <a:defRPr/>
            </a:pPr>
            <a:r>
              <a:rPr lang="es-ES" sz="2400" dirty="0">
                <a:solidFill>
                  <a:srgbClr val="0F6FC6">
                    <a:lumMod val="75000"/>
                  </a:srgbClr>
                </a:solidFill>
                <a:latin typeface="Calibri" panose="020F0502020204030204" pitchFamily="34" charset="0"/>
                <a:cs typeface="Calibri" panose="020F0502020204030204" pitchFamily="34" charset="0"/>
              </a:rPr>
              <a:t>En el ámbito de la BA y también de la Economía Digital y Sociedad de la Información </a:t>
            </a:r>
            <a:r>
              <a:rPr lang="es-ES" sz="2400" dirty="0">
                <a:solidFill>
                  <a:srgbClr val="0F6FC6">
                    <a:lumMod val="75000"/>
                  </a:srgbClr>
                </a:solidFill>
                <a:latin typeface="Calibri" panose="020F0502020204030204" pitchFamily="34" charset="0"/>
                <a:cs typeface="Calibri" panose="020F0502020204030204" pitchFamily="34" charset="0"/>
                <a:sym typeface="Wingdings" panose="05000000000000000000" pitchFamily="2" charset="2"/>
              </a:rPr>
              <a:t> necesario definir una adecuada coordinación para evitar solapamientos.</a:t>
            </a:r>
            <a:endParaRPr lang="es-ES" sz="2400" dirty="0">
              <a:solidFill>
                <a:srgbClr val="0F6FC6">
                  <a:lumMod val="75000"/>
                </a:srgbClr>
              </a:solidFill>
              <a:latin typeface="Calibri" panose="020F0502020204030204" pitchFamily="34" charset="0"/>
              <a:cs typeface="Calibri" panose="020F0502020204030204" pitchFamily="34" charset="0"/>
            </a:endParaRPr>
          </a:p>
          <a:p>
            <a:pPr>
              <a:lnSpc>
                <a:spcPct val="120000"/>
              </a:lnSpc>
              <a:buClr>
                <a:srgbClr val="FF6699"/>
              </a:buClr>
              <a:buSzPct val="150000"/>
              <a:defRPr/>
            </a:pPr>
            <a:r>
              <a:rPr lang="es-ES" sz="2400" b="1" dirty="0">
                <a:solidFill>
                  <a:srgbClr val="0F6FC6">
                    <a:lumMod val="75000"/>
                  </a:srgbClr>
                </a:solidFill>
                <a:latin typeface="Calibri" panose="020F0502020204030204" pitchFamily="34" charset="0"/>
                <a:cs typeface="Calibri" panose="020F0502020204030204" pitchFamily="34" charset="0"/>
              </a:rPr>
              <a:t>OT3</a:t>
            </a:r>
          </a:p>
          <a:p>
            <a:pPr marL="342900" indent="-342900">
              <a:lnSpc>
                <a:spcPct val="120000"/>
              </a:lnSpc>
              <a:buClr>
                <a:srgbClr val="FF6699"/>
              </a:buClr>
              <a:buSzPct val="150000"/>
              <a:buFont typeface="Arial" panose="020B0604020202020204" pitchFamily="34" charset="0"/>
              <a:buChar char="•"/>
              <a:defRPr/>
            </a:pPr>
            <a:r>
              <a:rPr lang="es-ES" sz="2400" dirty="0">
                <a:solidFill>
                  <a:srgbClr val="0F6FC6">
                    <a:lumMod val="75000"/>
                  </a:srgbClr>
                </a:solidFill>
                <a:latin typeface="Calibri" panose="020F0502020204030204" pitchFamily="34" charset="0"/>
                <a:cs typeface="Calibri" panose="020F0502020204030204" pitchFamily="34" charset="0"/>
              </a:rPr>
              <a:t>Sólo se apoyarán PYMEs</a:t>
            </a:r>
          </a:p>
          <a:p>
            <a:pPr marL="342900" indent="-342900">
              <a:lnSpc>
                <a:spcPct val="120000"/>
              </a:lnSpc>
              <a:buClr>
                <a:srgbClr val="FF6699"/>
              </a:buClr>
              <a:buSzPct val="150000"/>
              <a:buFont typeface="Arial" panose="020B0604020202020204" pitchFamily="34" charset="0"/>
              <a:buChar char="•"/>
              <a:defRPr/>
            </a:pPr>
            <a:r>
              <a:rPr lang="es-ES" sz="2400" dirty="0">
                <a:solidFill>
                  <a:srgbClr val="0F6FC6">
                    <a:lumMod val="75000"/>
                  </a:srgbClr>
                </a:solidFill>
                <a:latin typeface="Calibri" panose="020F0502020204030204" pitchFamily="34" charset="0"/>
                <a:cs typeface="Calibri" panose="020F0502020204030204" pitchFamily="34" charset="0"/>
              </a:rPr>
              <a:t>Si se apoyan sectores específicos: estarán en línea con lo dispuesto en las RIS</a:t>
            </a:r>
          </a:p>
          <a:p>
            <a:pPr marL="342900" indent="-342900">
              <a:lnSpc>
                <a:spcPct val="120000"/>
              </a:lnSpc>
              <a:buClr>
                <a:srgbClr val="FF6699"/>
              </a:buClr>
              <a:buSzPct val="150000"/>
              <a:buFont typeface="Arial" panose="020B0604020202020204" pitchFamily="34" charset="0"/>
              <a:buChar char="•"/>
              <a:defRPr/>
            </a:pPr>
            <a:r>
              <a:rPr lang="es-ES" sz="2400" dirty="0">
                <a:solidFill>
                  <a:srgbClr val="0F6FC6">
                    <a:lumMod val="75000"/>
                  </a:srgbClr>
                </a:solidFill>
                <a:latin typeface="Calibri" panose="020F0502020204030204" pitchFamily="34" charset="0"/>
                <a:cs typeface="Calibri" panose="020F0502020204030204" pitchFamily="34" charset="0"/>
              </a:rPr>
              <a:t>Coordinación con OT3 de las CCAA y el BEI.</a:t>
            </a:r>
          </a:p>
          <a:p>
            <a:pPr marL="361950" indent="-361950">
              <a:lnSpc>
                <a:spcPct val="120000"/>
              </a:lnSpc>
              <a:buClr>
                <a:srgbClr val="FF6699"/>
              </a:buClr>
              <a:buSzPct val="150000"/>
              <a:buFontTx/>
              <a:buChar char="•"/>
              <a:defRPr/>
            </a:pPr>
            <a:endParaRPr lang="es-ES" sz="2400" dirty="0">
              <a:solidFill>
                <a:srgbClr val="0F6FC6">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246186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29098"/>
            <a:ext cx="8640960" cy="5740262"/>
          </a:xfrm>
        </p:spPr>
        <p:txBody>
          <a:bodyPr>
            <a:noAutofit/>
          </a:bodyPr>
          <a:lstStyle/>
          <a:p>
            <a:pPr marL="0" indent="0">
              <a:buNone/>
            </a:pPr>
            <a:endParaRPr lang="es-ES" sz="2000" dirty="0" smtClean="0"/>
          </a:p>
          <a:p>
            <a:pPr marL="0" indent="0">
              <a:buNone/>
            </a:pPr>
            <a:r>
              <a:rPr lang="es-ES" sz="2000" dirty="0" smtClean="0"/>
              <a:t>PO Crecimiento Sostenible 2014-2020 /  Eje POCS-12: Urbano: 	</a:t>
            </a:r>
            <a:r>
              <a:rPr lang="es-ES" sz="2000" b="0" dirty="0" smtClean="0"/>
              <a:t>       	</a:t>
            </a:r>
          </a:p>
          <a:p>
            <a:pPr marL="0" indent="0" algn="ctr">
              <a:buNone/>
            </a:pPr>
            <a:r>
              <a:rPr lang="es-ES" sz="2000" b="0" dirty="0" smtClean="0"/>
              <a:t>                  Estrategias Integradas                  1.000 M€ (5% FEDER)</a:t>
            </a:r>
            <a:endParaRPr lang="es-ES" sz="2000" b="0" dirty="0"/>
          </a:p>
          <a:p>
            <a:pPr marL="0" indent="0" algn="ctr">
              <a:buNone/>
            </a:pPr>
            <a:r>
              <a:rPr lang="es-ES" sz="2000" b="0" dirty="0" smtClean="0"/>
              <a:t>Proyectos singulares en EBC      500 M€</a:t>
            </a:r>
          </a:p>
          <a:p>
            <a:pPr marL="0" indent="0" algn="ctr">
              <a:buNone/>
            </a:pPr>
            <a:r>
              <a:rPr lang="es-ES" sz="2000" dirty="0" smtClean="0"/>
              <a:t>TOTAL ………………………….1.500 M€</a:t>
            </a:r>
          </a:p>
          <a:p>
            <a:pPr marL="0" indent="0" algn="ctr">
              <a:buNone/>
            </a:pPr>
            <a:endParaRPr lang="es-ES" sz="2000" dirty="0"/>
          </a:p>
          <a:p>
            <a:pPr marL="0" indent="0">
              <a:buNone/>
            </a:pPr>
            <a:r>
              <a:rPr lang="es-ES" sz="2000" dirty="0" smtClean="0"/>
              <a:t>Para Andalucía:</a:t>
            </a:r>
          </a:p>
          <a:p>
            <a:pPr marL="0" indent="0" algn="ctr">
              <a:buNone/>
            </a:pPr>
            <a:endParaRPr lang="es-ES" sz="2000" dirty="0" smtClean="0"/>
          </a:p>
          <a:p>
            <a:pPr marL="0" indent="0" algn="ctr">
              <a:buNone/>
            </a:pPr>
            <a:r>
              <a:rPr lang="es-ES" sz="2000" b="0" dirty="0">
                <a:solidFill>
                  <a:srgbClr val="009DD9">
                    <a:lumMod val="50000"/>
                  </a:srgbClr>
                </a:solidFill>
              </a:rPr>
              <a:t>Estrategias Integradas                  </a:t>
            </a:r>
            <a:r>
              <a:rPr lang="es-ES" sz="2000" b="0" dirty="0" smtClean="0">
                <a:solidFill>
                  <a:srgbClr val="009DD9">
                    <a:lumMod val="50000"/>
                  </a:srgbClr>
                </a:solidFill>
              </a:rPr>
              <a:t>344.274 miles €</a:t>
            </a:r>
          </a:p>
          <a:p>
            <a:pPr marL="0" indent="0" algn="ctr">
              <a:buNone/>
            </a:pPr>
            <a:r>
              <a:rPr lang="es-ES" sz="2000" b="0" dirty="0" smtClean="0">
                <a:solidFill>
                  <a:srgbClr val="009DD9">
                    <a:lumMod val="50000"/>
                  </a:srgbClr>
                </a:solidFill>
              </a:rPr>
              <a:t>Primera Convocatoria                    240.992. miles €</a:t>
            </a:r>
            <a:endParaRPr lang="es-ES" sz="2000" dirty="0"/>
          </a:p>
          <a:p>
            <a:pPr marL="0" indent="0" algn="ctr">
              <a:buNone/>
            </a:pPr>
            <a:endParaRPr lang="es-ES" sz="2000" dirty="0" smtClean="0"/>
          </a:p>
          <a:p>
            <a:pPr marL="0" indent="0">
              <a:buNone/>
            </a:pPr>
            <a:endParaRPr lang="es-ES" sz="2000" dirty="0"/>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6</a:t>
            </a:fld>
            <a:endParaRPr lang="es-ES">
              <a:solidFill>
                <a:srgbClr val="04617B">
                  <a:shade val="90000"/>
                </a:srgbClr>
              </a:solidFill>
            </a:endParaRPr>
          </a:p>
        </p:txBody>
      </p:sp>
      <p:sp>
        <p:nvSpPr>
          <p:cNvPr id="5" name="1 Título"/>
          <p:cNvSpPr txBox="1">
            <a:spLocks/>
          </p:cNvSpPr>
          <p:nvPr/>
        </p:nvSpPr>
        <p:spPr>
          <a:xfrm>
            <a:off x="2915816" y="116632"/>
            <a:ext cx="8352928" cy="776934"/>
          </a:xfrm>
          <a:prstGeom prst="rect">
            <a:avLst/>
          </a:prstGeom>
        </p:spPr>
        <p:txBody>
          <a:bodyPr vert="horz" lIns="0" tIns="0" rIns="0" bIns="0" anchor="ctr" anchorCtr="0">
            <a:noAutofit/>
          </a:bodyPr>
          <a:lst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r>
              <a:rPr lang="es-ES" dirty="0" smtClean="0">
                <a:solidFill>
                  <a:srgbClr val="04617B"/>
                </a:solidFill>
              </a:rPr>
              <a:t>               FEDER POCS </a:t>
            </a:r>
            <a:endParaRPr lang="es-ES" dirty="0">
              <a:solidFill>
                <a:srgbClr val="04617B"/>
              </a:solidFill>
            </a:endParaRPr>
          </a:p>
        </p:txBody>
      </p:sp>
      <p:sp>
        <p:nvSpPr>
          <p:cNvPr id="10" name="9 CuadroTexto"/>
          <p:cNvSpPr txBox="1"/>
          <p:nvPr/>
        </p:nvSpPr>
        <p:spPr>
          <a:xfrm>
            <a:off x="5401436" y="3912677"/>
            <a:ext cx="1906868" cy="369332"/>
          </a:xfrm>
          <a:prstGeom prst="rect">
            <a:avLst/>
          </a:prstGeom>
          <a:noFill/>
        </p:spPr>
        <p:txBody>
          <a:bodyPr wrap="square" rtlCol="0">
            <a:spAutoFit/>
          </a:bodyPr>
          <a:lstStyle/>
          <a:p>
            <a:r>
              <a:rPr lang="es-ES" dirty="0">
                <a:solidFill>
                  <a:prstClr val="white"/>
                </a:solidFill>
              </a:rPr>
              <a:t>MINHAP</a:t>
            </a:r>
          </a:p>
        </p:txBody>
      </p:sp>
      <p:pic>
        <p:nvPicPr>
          <p:cNvPr id="6"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94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29098"/>
            <a:ext cx="8640960" cy="5740262"/>
          </a:xfrm>
        </p:spPr>
        <p:txBody>
          <a:bodyPr>
            <a:noAutofit/>
          </a:bodyPr>
          <a:lstStyle/>
          <a:p>
            <a:pPr marL="0" indent="0">
              <a:buNone/>
            </a:pPr>
            <a:r>
              <a:rPr lang="es-ES" sz="2000" dirty="0" smtClean="0"/>
              <a:t>EELL (Estrategias Integradas)                             EELL (Proyectos  EBC)</a:t>
            </a:r>
          </a:p>
        </p:txBody>
      </p:sp>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7</a:t>
            </a:fld>
            <a:endParaRPr lang="es-ES">
              <a:solidFill>
                <a:srgbClr val="04617B">
                  <a:shade val="90000"/>
                </a:srgbClr>
              </a:solidFill>
            </a:endParaRPr>
          </a:p>
        </p:txBody>
      </p:sp>
      <p:sp>
        <p:nvSpPr>
          <p:cNvPr id="5" name="1 Título"/>
          <p:cNvSpPr txBox="1">
            <a:spLocks/>
          </p:cNvSpPr>
          <p:nvPr/>
        </p:nvSpPr>
        <p:spPr>
          <a:xfrm>
            <a:off x="2915816" y="116632"/>
            <a:ext cx="8352928" cy="776934"/>
          </a:xfrm>
          <a:prstGeom prst="rect">
            <a:avLst/>
          </a:prstGeom>
        </p:spPr>
        <p:txBody>
          <a:bodyPr vert="horz" lIns="0" tIns="0" rIns="0" bIns="0" anchor="ctr" anchorCtr="0">
            <a:noAutofit/>
          </a:bodyPr>
          <a:lstStyle>
            <a:lvl1pPr algn="just" rtl="0" eaLnBrk="1" latinLnBrk="0" hangingPunct="1">
              <a:spcBef>
                <a:spcPct val="0"/>
              </a:spcBef>
              <a:buNone/>
              <a:defRPr kumimoji="0" sz="24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r>
              <a:rPr lang="es-ES" dirty="0" smtClean="0">
                <a:solidFill>
                  <a:srgbClr val="04617B"/>
                </a:solidFill>
              </a:rPr>
              <a:t>                  ¿QUIÉN? </a:t>
            </a:r>
            <a:endParaRPr lang="es-ES" dirty="0">
              <a:solidFill>
                <a:srgbClr val="04617B"/>
              </a:solidFill>
            </a:endParaRPr>
          </a:p>
        </p:txBody>
      </p:sp>
      <p:sp>
        <p:nvSpPr>
          <p:cNvPr id="9" name="8 Elipse"/>
          <p:cNvSpPr/>
          <p:nvPr/>
        </p:nvSpPr>
        <p:spPr>
          <a:xfrm>
            <a:off x="3200363" y="2620852"/>
            <a:ext cx="237626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&gt;20.000 HABITANTES</a:t>
            </a:r>
          </a:p>
        </p:txBody>
      </p:sp>
      <p:sp>
        <p:nvSpPr>
          <p:cNvPr id="13" name="12 Elipse"/>
          <p:cNvSpPr/>
          <p:nvPr/>
        </p:nvSpPr>
        <p:spPr>
          <a:xfrm>
            <a:off x="3811107" y="3897052"/>
            <a:ext cx="149266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&lt;20.000</a:t>
            </a:r>
          </a:p>
        </p:txBody>
      </p:sp>
      <p:sp>
        <p:nvSpPr>
          <p:cNvPr id="2" name="1 Elipse"/>
          <p:cNvSpPr/>
          <p:nvPr/>
        </p:nvSpPr>
        <p:spPr>
          <a:xfrm>
            <a:off x="1716370" y="1556792"/>
            <a:ext cx="237626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&gt;20.000 HABITANTES</a:t>
            </a:r>
          </a:p>
        </p:txBody>
      </p:sp>
      <p:sp>
        <p:nvSpPr>
          <p:cNvPr id="12" name="11 Elipse"/>
          <p:cNvSpPr/>
          <p:nvPr/>
        </p:nvSpPr>
        <p:spPr>
          <a:xfrm>
            <a:off x="178531" y="2636912"/>
            <a:ext cx="2377245"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&gt;20.000 HABITANTES</a:t>
            </a:r>
          </a:p>
        </p:txBody>
      </p:sp>
      <p:sp>
        <p:nvSpPr>
          <p:cNvPr id="15" name="14 Elipse"/>
          <p:cNvSpPr/>
          <p:nvPr/>
        </p:nvSpPr>
        <p:spPr>
          <a:xfrm>
            <a:off x="1727684" y="3963108"/>
            <a:ext cx="237626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&gt;20.000 HABITANTES</a:t>
            </a:r>
          </a:p>
        </p:txBody>
      </p:sp>
      <p:sp>
        <p:nvSpPr>
          <p:cNvPr id="16" name="15 Elipse"/>
          <p:cNvSpPr/>
          <p:nvPr/>
        </p:nvSpPr>
        <p:spPr>
          <a:xfrm>
            <a:off x="493948" y="4520962"/>
            <a:ext cx="1423301"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&lt;20.000</a:t>
            </a:r>
          </a:p>
        </p:txBody>
      </p:sp>
      <p:sp>
        <p:nvSpPr>
          <p:cNvPr id="17" name="16 Elipse"/>
          <p:cNvSpPr/>
          <p:nvPr/>
        </p:nvSpPr>
        <p:spPr>
          <a:xfrm>
            <a:off x="3800691" y="4541554"/>
            <a:ext cx="1638835"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&lt;20.000</a:t>
            </a:r>
          </a:p>
        </p:txBody>
      </p:sp>
      <p:sp>
        <p:nvSpPr>
          <p:cNvPr id="18" name="17 Elipse"/>
          <p:cNvSpPr/>
          <p:nvPr/>
        </p:nvSpPr>
        <p:spPr>
          <a:xfrm>
            <a:off x="467544" y="3950214"/>
            <a:ext cx="144016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&lt;20.000</a:t>
            </a:r>
          </a:p>
        </p:txBody>
      </p:sp>
      <p:sp>
        <p:nvSpPr>
          <p:cNvPr id="7" name="6 Botón de acción: Personalizar">
            <a:hlinkClick r:id="" action="ppaction://noaction" highlightClick="1"/>
          </p:cNvPr>
          <p:cNvSpPr/>
          <p:nvPr/>
        </p:nvSpPr>
        <p:spPr>
          <a:xfrm>
            <a:off x="611560" y="5375539"/>
            <a:ext cx="2909771" cy="778589"/>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9" name="18 Elipse"/>
          <p:cNvSpPr/>
          <p:nvPr/>
        </p:nvSpPr>
        <p:spPr>
          <a:xfrm>
            <a:off x="647073" y="5395501"/>
            <a:ext cx="144016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&lt;20.000</a:t>
            </a:r>
          </a:p>
        </p:txBody>
      </p:sp>
      <p:sp>
        <p:nvSpPr>
          <p:cNvPr id="20" name="19 Elipse"/>
          <p:cNvSpPr/>
          <p:nvPr/>
        </p:nvSpPr>
        <p:spPr>
          <a:xfrm>
            <a:off x="2087233" y="5403068"/>
            <a:ext cx="144016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&lt;20.000</a:t>
            </a:r>
          </a:p>
        </p:txBody>
      </p:sp>
      <p:sp>
        <p:nvSpPr>
          <p:cNvPr id="21" name="20 Elipse"/>
          <p:cNvSpPr/>
          <p:nvPr/>
        </p:nvSpPr>
        <p:spPr>
          <a:xfrm>
            <a:off x="611560" y="5779735"/>
            <a:ext cx="144016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&lt;20.000</a:t>
            </a:r>
          </a:p>
        </p:txBody>
      </p:sp>
      <p:sp>
        <p:nvSpPr>
          <p:cNvPr id="22" name="21 Elipse"/>
          <p:cNvSpPr/>
          <p:nvPr/>
        </p:nvSpPr>
        <p:spPr>
          <a:xfrm>
            <a:off x="2049524" y="5764833"/>
            <a:ext cx="144016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&lt;20.000</a:t>
            </a:r>
          </a:p>
        </p:txBody>
      </p:sp>
      <p:cxnSp>
        <p:nvCxnSpPr>
          <p:cNvPr id="24" name="23 Conector recto"/>
          <p:cNvCxnSpPr/>
          <p:nvPr/>
        </p:nvCxnSpPr>
        <p:spPr>
          <a:xfrm>
            <a:off x="5724128" y="1124744"/>
            <a:ext cx="0" cy="5544616"/>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Elipse"/>
          <p:cNvSpPr/>
          <p:nvPr/>
        </p:nvSpPr>
        <p:spPr>
          <a:xfrm>
            <a:off x="6300192" y="3465004"/>
            <a:ext cx="237626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&lt;20.000 HABITANTES</a:t>
            </a:r>
          </a:p>
        </p:txBody>
      </p:sp>
      <p:sp>
        <p:nvSpPr>
          <p:cNvPr id="6" name="5 CuadroTexto"/>
          <p:cNvSpPr txBox="1"/>
          <p:nvPr/>
        </p:nvSpPr>
        <p:spPr>
          <a:xfrm>
            <a:off x="4108813" y="5375539"/>
            <a:ext cx="1615315" cy="646331"/>
          </a:xfrm>
          <a:prstGeom prst="rect">
            <a:avLst/>
          </a:prstGeom>
          <a:noFill/>
        </p:spPr>
        <p:txBody>
          <a:bodyPr wrap="none" rtlCol="0">
            <a:spAutoFit/>
          </a:bodyPr>
          <a:lstStyle/>
          <a:p>
            <a:pPr algn="ctr"/>
            <a:r>
              <a:rPr lang="es-ES" dirty="0">
                <a:solidFill>
                  <a:prstClr val="black"/>
                </a:solidFill>
              </a:rPr>
              <a:t>20.000</a:t>
            </a:r>
          </a:p>
          <a:p>
            <a:pPr algn="ctr"/>
            <a:r>
              <a:rPr lang="es-ES" dirty="0">
                <a:solidFill>
                  <a:prstClr val="black"/>
                </a:solidFill>
              </a:rPr>
              <a:t>HABITANTES</a:t>
            </a:r>
          </a:p>
        </p:txBody>
      </p:sp>
      <p:sp>
        <p:nvSpPr>
          <p:cNvPr id="23" name="22 CuadroTexto"/>
          <p:cNvSpPr txBox="1"/>
          <p:nvPr/>
        </p:nvSpPr>
        <p:spPr>
          <a:xfrm>
            <a:off x="3631410" y="5507797"/>
            <a:ext cx="359394" cy="461665"/>
          </a:xfrm>
          <a:prstGeom prst="rect">
            <a:avLst/>
          </a:prstGeom>
          <a:noFill/>
        </p:spPr>
        <p:txBody>
          <a:bodyPr wrap="none" rtlCol="0">
            <a:spAutoFit/>
          </a:bodyPr>
          <a:lstStyle/>
          <a:p>
            <a:r>
              <a:rPr lang="es-ES" sz="2400" b="1" dirty="0">
                <a:solidFill>
                  <a:prstClr val="black"/>
                </a:solidFill>
              </a:rPr>
              <a:t>&gt;</a:t>
            </a:r>
          </a:p>
        </p:txBody>
      </p:sp>
      <p:pic>
        <p:nvPicPr>
          <p:cNvPr id="25"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10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080" y="5733256"/>
            <a:ext cx="157321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8</a:t>
            </a:fld>
            <a:endParaRPr lang="es-ES">
              <a:solidFill>
                <a:srgbClr val="04617B">
                  <a:shade val="90000"/>
                </a:srgbClr>
              </a:solidFill>
            </a:endParaRPr>
          </a:p>
        </p:txBody>
      </p:sp>
      <p:pic>
        <p:nvPicPr>
          <p:cNvPr id="2050" name="Picture 2" descr="C:\Users\KG000306\AppData\Local\Microsoft\Windows\Temporary Internet Files\Content.Outlook\VYFFQDOM\ESPAÑA2014-2020PorcentajesReliev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183" r="980" b="1826"/>
          <a:stretch/>
        </p:blipFill>
        <p:spPr bwMode="auto">
          <a:xfrm>
            <a:off x="611560" y="1121216"/>
            <a:ext cx="7560840" cy="54506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txBox="1">
            <a:spLocks noChangeArrowheads="1"/>
          </p:cNvSpPr>
          <p:nvPr/>
        </p:nvSpPr>
        <p:spPr>
          <a:xfrm>
            <a:off x="2454459" y="116632"/>
            <a:ext cx="5688632" cy="1111250"/>
          </a:xfrm>
          <a:prstGeom prst="rect">
            <a:avLst/>
          </a:prstGeom>
          <a:effectLst>
            <a:outerShdw blurRad="241300" dist="114300" algn="l" rotWithShape="0">
              <a:schemeClr val="bg1"/>
            </a:outerShdw>
          </a:effectLst>
        </p:spPr>
        <p:txBody>
          <a:bodyPr vert="horz" lIns="0" tIns="0" rIns="0" bIns="0" anchor="ctr" anchorCtr="0">
            <a:noAutofit/>
          </a:bodyPr>
          <a:lstStyle>
            <a:lvl1pPr algn="ctr">
              <a:lnSpc>
                <a:spcPct val="80000"/>
              </a:lnSpc>
              <a:spcBef>
                <a:spcPct val="0"/>
              </a:spcBef>
              <a:buNone/>
              <a:defRPr kumimoji="0" sz="3200" b="1">
                <a:ln>
                  <a:noFill/>
                </a:ln>
                <a:solidFill>
                  <a:schemeClr val="tx2">
                    <a:lumMod val="50000"/>
                  </a:schemeClr>
                </a:solidFill>
                <a:effectLst>
                  <a:outerShdw blurRad="38100" dist="38100" dir="2700000" algn="tl">
                    <a:srgbClr val="000000">
                      <a:alpha val="43137"/>
                    </a:srgbClr>
                  </a:outerShdw>
                </a:effectLst>
                <a:latin typeface="Arial Narrow" panose="020B0606020202030204" pitchFamily="34" charset="0"/>
              </a:defRPr>
            </a:lvl1pPr>
          </a:lstStyle>
          <a:p>
            <a:r>
              <a:rPr lang="es-ES" dirty="0">
                <a:solidFill>
                  <a:srgbClr val="04617B">
                    <a:lumMod val="50000"/>
                  </a:srgbClr>
                </a:solidFill>
              </a:rPr>
              <a:t>CATEGORÍAS DE REGIONES Y</a:t>
            </a:r>
          </a:p>
          <a:p>
            <a:r>
              <a:rPr lang="es-ES" dirty="0">
                <a:solidFill>
                  <a:srgbClr val="04617B">
                    <a:lumMod val="50000"/>
                  </a:srgbClr>
                </a:solidFill>
              </a:rPr>
              <a:t>TASAS DE COFINANCIACIÓN</a:t>
            </a:r>
          </a:p>
        </p:txBody>
      </p:sp>
    </p:spTree>
    <p:extLst>
      <p:ext uri="{BB962C8B-B14F-4D97-AF65-F5344CB8AC3E}">
        <p14:creationId xmlns:p14="http://schemas.microsoft.com/office/powerpoint/2010/main" val="3219647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CECDAE5-3B81-401B-AAD2-D1C88E068655}" type="slidenum">
              <a:rPr lang="es-ES" smtClean="0">
                <a:solidFill>
                  <a:srgbClr val="04617B">
                    <a:shade val="90000"/>
                  </a:srgbClr>
                </a:solidFill>
              </a:rPr>
              <a:pPr/>
              <a:t>9</a:t>
            </a:fld>
            <a:endParaRPr lang="es-ES">
              <a:solidFill>
                <a:srgbClr val="04617B">
                  <a:shade val="90000"/>
                </a:srgbClr>
              </a:solidFill>
            </a:endParaRPr>
          </a:p>
        </p:txBody>
      </p:sp>
      <p:sp>
        <p:nvSpPr>
          <p:cNvPr id="5" name="4 Rectángulo"/>
          <p:cNvSpPr/>
          <p:nvPr/>
        </p:nvSpPr>
        <p:spPr>
          <a:xfrm rot="20463211">
            <a:off x="662476" y="3613054"/>
            <a:ext cx="8446864" cy="193899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6000" b="1" cap="all" dirty="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latin typeface="Arial Narrow" pitchFamily="34" charset="0"/>
              </a:rPr>
              <a:t>¿Cómo?</a:t>
            </a:r>
          </a:p>
          <a:p>
            <a:pPr algn="ctr"/>
            <a:r>
              <a:rPr lang="es-ES" sz="6000" b="1" cap="all" dirty="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latin typeface="Arial Narrow" pitchFamily="34" charset="0"/>
              </a:rPr>
              <a:t>Proyectos SINGULARES</a:t>
            </a:r>
          </a:p>
        </p:txBody>
      </p:sp>
      <p:pic>
        <p:nvPicPr>
          <p:cNvPr id="7" name="Picture 10" descr="EMBLEMAconN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9060"/>
            <a:ext cx="1080120" cy="8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KG000380\AppData\Local\Microsoft\Windows\Temporary Internet Files\Content.Outlook\G1SSNF2N\RIU-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 y="1072896"/>
            <a:ext cx="2483376" cy="250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6611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ción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4_Presentación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Presentación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1_Deloitte">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Deloit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a:solidFill>
            <a:schemeClr val="bg1"/>
          </a:solidFill>
          <a:miter lim="800000"/>
          <a:headEnd/>
          <a:tailEnd/>
        </a:ln>
      </a:spPr>
      <a:bodyPr wrap="none" anchor="ctr"/>
      <a:lstStyle>
        <a:defPPr algn="ctr" eaLnBrk="0" hangingPunct="0">
          <a:lnSpc>
            <a:spcPct val="110000"/>
          </a:lnSpc>
          <a:defRPr b="1" dirty="0" smtClean="0">
            <a:solidFill>
              <a:schemeClr val="bg1"/>
            </a:solidFill>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med" len="med"/>
        </a:ln>
        <a:effectLst/>
      </a:spPr>
      <a:bodyPr vert="horz" wrap="square" lIns="90000" tIns="90000" rIns="90000" bIns="90000" numCol="1" anchor="t" anchorCtr="0" compatLnSpc="1">
        <a:prstTxWarp prst="textNoShape">
          <a:avLst/>
        </a:prstTxWarp>
      </a:bodyPr>
      <a:lstStyle>
        <a:defPPr marL="14288" marR="0" indent="-14288" algn="ctr" defTabSz="1042988" rtl="0" eaLnBrk="0" fontAlgn="base" latinLnBrk="0" hangingPunct="0">
          <a:lnSpc>
            <a:spcPct val="11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Deloitte 1">
        <a:dk1>
          <a:srgbClr val="000000"/>
        </a:dk1>
        <a:lt1>
          <a:srgbClr val="FFFFFF"/>
        </a:lt1>
        <a:dk2>
          <a:srgbClr val="000066"/>
        </a:dk2>
        <a:lt2>
          <a:srgbClr val="99CC33"/>
        </a:lt2>
        <a:accent1>
          <a:srgbClr val="009999"/>
        </a:accent1>
        <a:accent2>
          <a:srgbClr val="6666FF"/>
        </a:accent2>
        <a:accent3>
          <a:srgbClr val="FFFFFF"/>
        </a:accent3>
        <a:accent4>
          <a:srgbClr val="000000"/>
        </a:accent4>
        <a:accent5>
          <a:srgbClr val="AACACA"/>
        </a:accent5>
        <a:accent6>
          <a:srgbClr val="5C5CE7"/>
        </a:accent6>
        <a:hlink>
          <a:srgbClr val="996633"/>
        </a:hlink>
        <a:folHlink>
          <a:srgbClr val="FF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4383</Words>
  <Application>Microsoft Office PowerPoint</Application>
  <PresentationFormat>Presentación en pantalla (4:3)</PresentationFormat>
  <Paragraphs>644</Paragraphs>
  <Slides>59</Slides>
  <Notes>22</Notes>
  <HiddenSlides>0</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59</vt:i4>
      </vt:variant>
    </vt:vector>
  </HeadingPairs>
  <TitlesOfParts>
    <vt:vector size="64" baseType="lpstr">
      <vt:lpstr>Presentación1</vt:lpstr>
      <vt:lpstr>4_Presentación1</vt:lpstr>
      <vt:lpstr>1_Presentación1</vt:lpstr>
      <vt:lpstr>21_Deloitte</vt:lpstr>
      <vt:lpstr>MSPhotoEd.3</vt:lpstr>
      <vt:lpstr>Presentación de PowerPoint</vt:lpstr>
      <vt:lpstr>AYUDAS EELL</vt:lpstr>
      <vt:lpstr>AYUDAS</vt:lpstr>
      <vt:lpstr>FEDER</vt:lpstr>
      <vt:lpstr>FEDER</vt:lpstr>
      <vt:lpstr>Presentación de PowerPoint</vt:lpstr>
      <vt:lpstr>Presentación de PowerPoint</vt:lpstr>
      <vt:lpstr>Presentación de PowerPoint</vt:lpstr>
      <vt:lpstr>Presentación de PowerPoint</vt:lpstr>
      <vt:lpstr>PROYECTOS  SINGULARES EN EBC</vt:lpstr>
      <vt:lpstr>Presentación de PowerPoint</vt:lpstr>
      <vt:lpstr>Presentación de PowerPoint</vt:lpstr>
      <vt:lpstr>Metodología Estrategia Integrada</vt:lpstr>
      <vt:lpstr>¿QUÉ SIGNIFICA INTEGRAL?</vt:lpstr>
      <vt:lpstr>ESTRATEGIAS INTEGRADAS URBANAS</vt:lpstr>
      <vt:lpstr>ACTUACIONES</vt:lpstr>
      <vt:lpstr>GOBERNANZA Y  PARTICIPACIÓN CIUDADANA</vt:lpstr>
      <vt:lpstr>Presentación de PowerPoint</vt:lpstr>
      <vt:lpstr>Presentación de PowerPoint</vt:lpstr>
      <vt:lpstr>Presentación de PowerPoint</vt:lpstr>
      <vt:lpstr>Formulario de solicitud</vt:lpstr>
      <vt:lpstr>Formulario de solicitud (archivos adjuntos II)</vt:lpstr>
      <vt:lpstr>Formulario de solicitud (archivos adjuntos III)</vt:lpstr>
      <vt:lpstr>PLAN DE IMPLEMENTACIÓN </vt:lpstr>
      <vt:lpstr>CONVOCATORIA</vt:lpstr>
      <vt:lpstr>AYUDAS</vt:lpstr>
      <vt:lpstr>CONVOCATORIA ACCIONES INNOVADORAS CE</vt:lpstr>
      <vt:lpstr>AYUDAS</vt:lpstr>
      <vt:lpstr>   Cooperación Transfronteriza</vt:lpstr>
      <vt:lpstr>Presentación de PowerPoint</vt:lpstr>
      <vt:lpstr>   Cooperación Transnacional</vt:lpstr>
      <vt:lpstr>Presentación de PowerPoint</vt:lpstr>
      <vt:lpstr>Presentación de PowerPoint</vt:lpstr>
      <vt:lpstr>   Cooperación Interterritorial</vt:lpstr>
      <vt:lpstr>Presentación de PowerPoint</vt:lpstr>
      <vt:lpstr>Presentación de PowerPoint</vt:lpstr>
      <vt:lpstr>CONVOCATORIAS URBACT III 2014-2020</vt:lpstr>
      <vt:lpstr>RESULTADO CONVOCATORIAS URBACT III 2014-2020</vt:lpstr>
      <vt:lpstr>Presentación de PowerPoint</vt:lpstr>
      <vt:lpstr>Presentación de PowerPoint</vt:lpstr>
      <vt:lpstr>Presentación de PowerPoint</vt:lpstr>
      <vt:lpstr>FEDER- POCINT</vt:lpstr>
      <vt:lpstr>PO REGIONALES Y PLURI REGIONALES</vt:lpstr>
      <vt:lpstr>PO PLURI-REGIONALES</vt:lpstr>
      <vt:lpstr>ASIGNACIÓN FEDER POR  OBJETIVO TEMÁTICO </vt:lpstr>
      <vt:lpstr> OBJETIVOS TEMÁTICOS PRIORIDADES DE INVERSIÓN OBJETIVOS ESPECÍFICOS</vt:lpstr>
      <vt:lpstr>Presentación de PowerPoint</vt:lpstr>
      <vt:lpstr>Presentación de PowerPoint</vt:lpstr>
      <vt:lpstr> OBJETIVOS TEMÁTICOS PRIORIDADES DE INVERSIÓN OBJETIVOS ESPECÍFICOS</vt:lpstr>
      <vt:lpstr>Presentación de PowerPoint</vt:lpstr>
      <vt:lpstr>Presentación de PowerPoint</vt:lpstr>
      <vt:lpstr>Presentación de PowerPoint</vt:lpstr>
      <vt:lpstr> OBJETIVOS TEMÁTICOS PRIORIDADES DE INVERSIÓN OBJETIVOS ESPECÍFICOS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IGAE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Fernandez Melle, Fernando</dc:creator>
  <cp:lastModifiedBy>Fernandez Melle, Fernando</cp:lastModifiedBy>
  <cp:revision>6</cp:revision>
  <dcterms:created xsi:type="dcterms:W3CDTF">2015-09-20T16:23:46Z</dcterms:created>
  <dcterms:modified xsi:type="dcterms:W3CDTF">2015-09-27T12:42:09Z</dcterms:modified>
</cp:coreProperties>
</file>