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FC30463-1E53-458D-A1D4-F06DB95C859C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1F4FE7-75E1-4D0F-A083-13A6E8017012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8DB9D66-6151-4CFA-A459-E60D6BA4B261}" type="datetime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22/03/2018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77FCAF-6756-43E4-8321-AB5A12830E01}" type="slidenum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621656D-6C3A-4DBC-A195-E408813AD99E}" type="datetime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22/03/2018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DCDBA74-1B02-47FE-8481-CE26D6CF1FAA}" type="slidenum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miguel@dipgra.es" TargetMode="External"/><Relationship Id="rId3" Type="http://schemas.openxmlformats.org/officeDocument/2006/relationships/hyperlink" Target="https://www.google.es/url?sa=i&amp;rct=j&amp;q=&amp;esrc=s&amp;source=images&amp;cd=&amp;cad=rja&amp;uact=8&amp;ved=0ahUKEwiZhomfp8vXAhXEuRoKHWf1BpcQjRwIBw&amp;url=https://politikaucab.net/2014/01/16/la-gestion-local-y-la-necesidad-de-interactuar-con-los-actores-locales/&amp;psig=AOvVaw2bUdI18YOG4WyltBn4oIqF&amp;ust=1511203858890470" TargetMode="External"/><Relationship Id="rId7" Type="http://schemas.openxmlformats.org/officeDocument/2006/relationships/hyperlink" Target="mailto:fjmr03@dipucordoba.es" TargetMode="External"/><Relationship Id="rId12" Type="http://schemas.openxmlformats.org/officeDocument/2006/relationships/hyperlink" Target="mailto:elena@dipusevilla.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ntonio.garcia.vazquez@dipucadiz.es" TargetMode="External"/><Relationship Id="rId11" Type="http://schemas.openxmlformats.org/officeDocument/2006/relationships/hyperlink" Target="mailto:mvreina@malaga.es" TargetMode="External"/><Relationship Id="rId5" Type="http://schemas.openxmlformats.org/officeDocument/2006/relationships/hyperlink" Target="mailto:lgarciam@dipalme.org" TargetMode="External"/><Relationship Id="rId10" Type="http://schemas.openxmlformats.org/officeDocument/2006/relationships/hyperlink" Target="mailto:Alberto@dipujaen.es" TargetMode="External"/><Relationship Id="rId4" Type="http://schemas.openxmlformats.org/officeDocument/2006/relationships/image" Target="../media/image12.jpeg"/><Relationship Id="rId9" Type="http://schemas.openxmlformats.org/officeDocument/2006/relationships/hyperlink" Target="mailto:jalfarom@diphuelva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5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mailto:secretariageneral@famp.e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187640" y="188640"/>
            <a:ext cx="6480360" cy="7920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s-ES" b="1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SESIÓN DE TRABAJO</a:t>
            </a:r>
          </a:p>
          <a:p>
            <a:pPr algn="ctr">
              <a:lnSpc>
                <a:spcPct val="100000"/>
              </a:lnSpc>
            </a:pPr>
            <a:r>
              <a:rPr lang="es-ES" sz="1800" b="1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CIUDADES INTELIGETES EN ANDALUCIA. </a:t>
            </a:r>
          </a:p>
          <a:p>
            <a:pPr algn="ctr">
              <a:lnSpc>
                <a:spcPct val="100000"/>
              </a:lnSpc>
            </a:pPr>
            <a:r>
              <a:rPr lang="es-ES" b="1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Sevilla, 23 de Marzo de 2018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2483640" y="4941000"/>
            <a:ext cx="3672000" cy="503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4"/>
          <p:cNvPicPr/>
          <p:nvPr/>
        </p:nvPicPr>
        <p:blipFill>
          <a:blip r:embed="rId2" cstate="print"/>
          <a:stretch/>
        </p:blipFill>
        <p:spPr>
          <a:xfrm>
            <a:off x="3395160" y="5985720"/>
            <a:ext cx="1680480" cy="75528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1403640" y="3501008"/>
            <a:ext cx="6336360" cy="1728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“RED DE AGENTES PARA EL DESARROLLO INTELIGENTE DE ANDALUCÍA: RADIA”: OBJETIVOS Y PLANIFICACIÓN DE ACTUACIONES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5 Imagen"/>
          <p:cNvPicPr/>
          <p:nvPr/>
        </p:nvPicPr>
        <p:blipFill>
          <a:blip r:embed="rId3" cstate="print"/>
          <a:stretch/>
        </p:blipFill>
        <p:spPr>
          <a:xfrm>
            <a:off x="7904520" y="5765760"/>
            <a:ext cx="1131480" cy="975240"/>
          </a:xfrm>
          <a:prstGeom prst="rect">
            <a:avLst/>
          </a:prstGeom>
          <a:ln>
            <a:noFill/>
          </a:ln>
        </p:spPr>
      </p:pic>
      <p:pic>
        <p:nvPicPr>
          <p:cNvPr id="92" name="8 Imagen"/>
          <p:cNvPicPr/>
          <p:nvPr/>
        </p:nvPicPr>
        <p:blipFill>
          <a:blip r:embed="rId4" cstate="print"/>
          <a:srcRect l="18692" t="6952" r="16278" b="43698"/>
          <a:stretch/>
        </p:blipFill>
        <p:spPr>
          <a:xfrm>
            <a:off x="2555776" y="1124744"/>
            <a:ext cx="3744000" cy="2172240"/>
          </a:xfrm>
          <a:prstGeom prst="rect">
            <a:avLst/>
          </a:prstGeom>
          <a:ln>
            <a:noFill/>
          </a:ln>
        </p:spPr>
      </p:pic>
      <p:pic>
        <p:nvPicPr>
          <p:cNvPr id="93" name="9 Imagen"/>
          <p:cNvPicPr/>
          <p:nvPr/>
        </p:nvPicPr>
        <p:blipFill>
          <a:blip r:embed="rId5" cstate="print"/>
          <a:srcRect l="52436" t="81193" r="33157" b="4853"/>
          <a:stretch/>
        </p:blipFill>
        <p:spPr>
          <a:xfrm>
            <a:off x="35640" y="5568120"/>
            <a:ext cx="1741320" cy="128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980728"/>
            <a:ext cx="8280000" cy="5112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Objetivos Generales: </a:t>
            </a:r>
            <a:endParaRPr lang="es-ES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Informar 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propósito de las potencialidades  de “</a:t>
            </a:r>
            <a:r>
              <a:rPr lang="es-E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Ciudades Inteligentes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” para los Gobiernos Locales en Andalucía en el Nuevo Marco Comunitario (2014-2020)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; 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así como las posibilidades de financiación para la puesta en marcha de proyectos municipales.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Capacitar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a responsables políticos y personal técnico de la Administración Local para la puesta en marcha de  proyectos integrales relacionados con “</a:t>
            </a:r>
            <a:r>
              <a:rPr lang="es-E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Ciudades Inteligentes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”.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Favorecer 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debate y la reflexión en torno al binomio “</a:t>
            </a:r>
            <a:r>
              <a:rPr lang="es-E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Gobernanza Local y Ciudades Inteligentes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”.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Sentar 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las bases para el lanzamiento de la Red Agentes para el Desarrollo Inteligente de Andalucía (RADIA)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6372360" y="0"/>
            <a:ext cx="2232360" cy="1215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7640" y="1700640"/>
            <a:ext cx="8280000" cy="43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Diseñar 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herramientas y generar procesos que permitan la implementación en los Gobiernos Locales de Andalucía de la Estrategia Local de Ciudades Inteligentes.   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Comunicar   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 valor añadido que supone para la gestión municipal el incorporar estrategias de crecimiento inteligente en beneficio del desarrollo local más sostenible e innovador. 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</a:pP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indent="-27252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Establecer 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medidas de discriminación positiva que favorezcan la igualdad de oportunidades y el fomento de la participación ciudadana en clave de gobernanza local.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57640" y="548640"/>
            <a:ext cx="377604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 </a:t>
            </a:r>
            <a:r>
              <a:rPr lang="es-E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Específicos: 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5219640" y="333360"/>
            <a:ext cx="3239640" cy="176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/>
          <p:cNvPicPr/>
          <p:nvPr/>
        </p:nvPicPr>
        <p:blipFill>
          <a:blip r:embed="rId3" cstate="print"/>
          <a:stretch/>
        </p:blipFill>
        <p:spPr>
          <a:xfrm>
            <a:off x="1619280" y="611280"/>
            <a:ext cx="6408360" cy="591948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24000" y="3270240"/>
            <a:ext cx="5832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1000"/>
              </a:lnSpc>
            </a:pPr>
            <a:r>
              <a:rPr lang="es-ES" sz="1800" b="1" strike="noStrike" spc="-1">
                <a:solidFill>
                  <a:srgbClr val="95B3D7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Smart Government – Smart Citizenship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87280" y="1274040"/>
            <a:ext cx="698472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1: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Puesta en marcha del Grupo Motor “Gobernanza Local de Andalucía”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50920" y="3068640"/>
            <a:ext cx="8353080" cy="243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objetivo es la elaboración del documento </a:t>
            </a:r>
            <a:r>
              <a:rPr lang="es-ES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“Estrategia Local de Ciudad Inteligente de Andalucía”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; debe responder a la finalidad de constituirse </a:t>
            </a:r>
            <a:r>
              <a:rPr lang="es-ES" sz="2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marco de referencia para cualquier ayuntamiento de Andalucía para elaborar su estrategia propia y la planificación de su modelo de ciudad inteligente a desarrollar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Los resultados de cada una de las sesiones de trabajo de los GML, se darán a conocer a través del </a:t>
            </a:r>
            <a:r>
              <a:rPr lang="es-ES" sz="2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“Observatorio de Ciudades Inteligentes de Andalucía”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3"/>
          <p:cNvPicPr/>
          <p:nvPr/>
        </p:nvPicPr>
        <p:blipFill>
          <a:blip r:embed="rId2" cstate="print"/>
          <a:srcRect l="52115" t="19289" r="14216" b="48124"/>
          <a:stretch/>
        </p:blipFill>
        <p:spPr>
          <a:xfrm>
            <a:off x="468360" y="260280"/>
            <a:ext cx="2049120" cy="111564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10"/>
          <p:cNvPicPr/>
          <p:nvPr/>
        </p:nvPicPr>
        <p:blipFill>
          <a:blip r:embed="rId3" cstate="print"/>
          <a:stretch/>
        </p:blipFill>
        <p:spPr>
          <a:xfrm>
            <a:off x="6876360" y="332640"/>
            <a:ext cx="1247400" cy="124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87280" y="1274040"/>
            <a:ext cx="698472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50920" y="3068640"/>
            <a:ext cx="8353080" cy="243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objetivo es la elaboración del documento </a:t>
            </a:r>
            <a:r>
              <a:rPr lang="es-ES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“Estrategia Local de Ciudad Inteligente de Andalucía”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; debe responder a la finalidad de constituirse </a:t>
            </a:r>
            <a:r>
              <a:rPr lang="es-ES" sz="2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marco de referencia para cualquier ayuntamiento de Andalucía para elaborar su estrategia propia y la planificación de su modelo de ciudad inteligente a desarrollar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Los resultados de cada una de las sesiones de trabajo de los GML, se darán a conocer a través del </a:t>
            </a:r>
            <a:r>
              <a:rPr lang="es-ES" sz="2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“Observatorio de Ciudades Inteligentes de Andalucía”</a:t>
            </a:r>
            <a:endParaRPr lang="es-E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3"/>
          <p:cNvPicPr/>
          <p:nvPr/>
        </p:nvPicPr>
        <p:blipFill>
          <a:blip r:embed="rId2" cstate="print"/>
          <a:srcRect l="52115" t="19289" r="14216" b="48124"/>
          <a:stretch/>
        </p:blipFill>
        <p:spPr>
          <a:xfrm>
            <a:off x="468360" y="260280"/>
            <a:ext cx="2049120" cy="111564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10"/>
          <p:cNvPicPr/>
          <p:nvPr/>
        </p:nvPicPr>
        <p:blipFill>
          <a:blip r:embed="rId3" cstate="print"/>
          <a:stretch/>
        </p:blipFill>
        <p:spPr>
          <a:xfrm>
            <a:off x="6876360" y="332640"/>
            <a:ext cx="1247400" cy="124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87450" y="1452989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altLang="zh-CN" sz="24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Actuación </a:t>
            </a:r>
            <a:r>
              <a:rPr lang="es-ES" altLang="zh-CN" sz="24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 </a:t>
            </a:r>
            <a:endParaRPr lang="es-ES" altLang="zh-CN" sz="2400" b="1" u="sng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altLang="zh-CN" sz="24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Coordinadores Grupos Motores Provinciales</a:t>
            </a:r>
            <a:endParaRPr lang="es-ES" altLang="zh-CN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3795" name="3 Rectángulo"/>
          <p:cNvSpPr>
            <a:spLocks noChangeArrowheads="1"/>
          </p:cNvSpPr>
          <p:nvPr/>
        </p:nvSpPr>
        <p:spPr bwMode="auto">
          <a:xfrm>
            <a:off x="250825" y="3068638"/>
            <a:ext cx="83534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sz="2200" dirty="0">
              <a:latin typeface="Calibri" pitchFamily="34" charset="0"/>
            </a:endParaRPr>
          </a:p>
          <a:p>
            <a:pPr algn="just"/>
            <a:endParaRPr lang="es-ES" sz="2200" dirty="0" smtClean="0">
              <a:latin typeface="Calibri" pitchFamily="34" charset="0"/>
            </a:endParaRPr>
          </a:p>
          <a:p>
            <a:pPr algn="just"/>
            <a:endParaRPr lang="es-ES" sz="2200" dirty="0" smtClean="0">
              <a:latin typeface="Calibri" pitchFamily="34" charset="0"/>
            </a:endParaRPr>
          </a:p>
          <a:p>
            <a:pPr algn="just"/>
            <a:endParaRPr lang="es-ES" sz="2200" dirty="0" smtClean="0">
              <a:latin typeface="Calibri" pitchFamily="34" charset="0"/>
            </a:endParaRPr>
          </a:p>
          <a:p>
            <a:pPr algn="just"/>
            <a:endParaRPr lang="es-ES" sz="2200" dirty="0" smtClean="0">
              <a:latin typeface="Calibri" pitchFamily="34" charset="0"/>
            </a:endParaRPr>
          </a:p>
          <a:p>
            <a:pPr algn="just"/>
            <a:endParaRPr lang="es-ES" sz="2200" dirty="0"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 cstate="print"/>
          <a:srcRect l="52113" t="19287" r="14217" b="48123"/>
          <a:stretch>
            <a:fillRect/>
          </a:stretch>
        </p:blipFill>
        <p:spPr bwMode="auto">
          <a:xfrm>
            <a:off x="468313" y="260350"/>
            <a:ext cx="2049462" cy="11160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10" descr="Resultado de imagen de actores local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247800" cy="124390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827584" y="2420889"/>
            <a:ext cx="6984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de Almería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Luis Garcia Maldonado.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lgarciam@dipalme.org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Cádiz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Antonio García Vázquez.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antonio.garcia.vazquez@dipucadiz.es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Córdoba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Francisco Juan Martín Romero.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fjmr03@dipucordoba.es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Granada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Miguel Pereira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miguel@dipgra.es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Huelva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Juan Alfaro Márquez.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jalfarom@diphuelva.org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Jaén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Alberto Martínez Morales.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alberto@dipujaen.es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Málaga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Mª Victoria Muñoz Reina.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mvreina@malaga.es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u="sng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Diputación </a:t>
            </a:r>
            <a:r>
              <a:rPr lang="es-ES" sz="1400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Sevilla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Elena Fernández </a:t>
            </a:r>
            <a:r>
              <a:rPr lang="es-ES" sz="1400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Haro</a:t>
            </a: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s-ES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elena@dipusevilla.es</a:t>
            </a:r>
            <a:endParaRPr lang="es-ES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266400"/>
            <a:ext cx="91436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2: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Diseño de la “Estrategia Local de Ciudad Inteligente de Andalucía”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su correspondiente“Hoja de Ruta”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267640" y="1719720"/>
            <a:ext cx="6048000" cy="405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Deberá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indicar la trayectoria general 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sin dictar una dirección en particular.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Se basará 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en los recursos, bienes y oportunidades actuales.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Tendrá 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un efecto atractivo y convincente para los responsables políticos, en cuanto a los beneficios que aporta el proceso de transformación en ciudad inteligente. Minimizará resistencias y barreras.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Conectará 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la intervención con aquellos que serán los/as beneficiados/as.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Permitirá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progresar en la búsqueda de los objetivos fijados.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3"/>
          <p:cNvPicPr/>
          <p:nvPr/>
        </p:nvPicPr>
        <p:blipFill>
          <a:blip r:embed="rId2" cstate="print"/>
          <a:srcRect l="52110" t="19284" r="14216" b="48122"/>
          <a:stretch/>
        </p:blipFill>
        <p:spPr>
          <a:xfrm>
            <a:off x="6876360" y="5517360"/>
            <a:ext cx="1934640" cy="105228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2"/>
          <p:cNvPicPr/>
          <p:nvPr/>
        </p:nvPicPr>
        <p:blipFill>
          <a:blip r:embed="rId3" cstate="print"/>
          <a:stretch/>
        </p:blipFill>
        <p:spPr>
          <a:xfrm>
            <a:off x="467640" y="2781000"/>
            <a:ext cx="1508400" cy="1508400"/>
          </a:xfrm>
          <a:prstGeom prst="rect">
            <a:avLst/>
          </a:prstGeom>
          <a:ln>
            <a:noFill/>
          </a:ln>
        </p:spPr>
      </p:pic>
      <p:pic>
        <p:nvPicPr>
          <p:cNvPr id="175" name="Picture 4"/>
          <p:cNvPicPr/>
          <p:nvPr/>
        </p:nvPicPr>
        <p:blipFill>
          <a:blip r:embed="rId4" cstate="print"/>
          <a:stretch/>
        </p:blipFill>
        <p:spPr>
          <a:xfrm>
            <a:off x="611640" y="4653000"/>
            <a:ext cx="1218960" cy="121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95280" y="1090080"/>
            <a:ext cx="806400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3: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Lanzamiento de una sección web (2.0) “gobernanzalocal_andalucia”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4"/>
          <p:cNvPicPr/>
          <p:nvPr/>
        </p:nvPicPr>
        <p:blipFill>
          <a:blip r:embed="rId2" cstate="print"/>
          <a:stretch/>
        </p:blipFill>
        <p:spPr>
          <a:xfrm>
            <a:off x="2050920" y="2781360"/>
            <a:ext cx="5027400" cy="251280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3"/>
          <p:cNvPicPr/>
          <p:nvPr/>
        </p:nvPicPr>
        <p:blipFill>
          <a:blip r:embed="rId3" cstate="print"/>
          <a:srcRect l="52113" t="19290" r="14215" b="48118"/>
          <a:stretch/>
        </p:blipFill>
        <p:spPr>
          <a:xfrm>
            <a:off x="395280" y="260280"/>
            <a:ext cx="2015640" cy="1096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626400"/>
            <a:ext cx="91436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4: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Creación del Observatorio de Ciudades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Inteligentes de Andalucía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060000" y="2023920"/>
            <a:ext cx="5760000" cy="377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6040" indent="-17568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Constituirse </a:t>
            </a: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punto de información del estado de avance del desarrollo inteligente de Andalucía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realizando </a:t>
            </a:r>
            <a:r>
              <a:rPr lang="es-ES" sz="2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mediciones periódicas de los diferentes indicadores de avance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y en particular, a propósito de herramientas y programas de financiación europeas.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040" indent="-175680" algn="just">
              <a:lnSpc>
                <a:spcPct val="100000"/>
              </a:lnSpc>
            </a:pP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040" indent="-17568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Habilitar un </a:t>
            </a: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ES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Laboratorio Participativo</a:t>
            </a:r>
            <a:r>
              <a:rPr lang="es-E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”, 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compartir y publicar la información que se genere desde el proceso de gobernanza que realizará el Grupo Motor de Gobernanza Local.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7380360" y="0"/>
            <a:ext cx="1511640" cy="822240"/>
          </a:xfrm>
          <a:prstGeom prst="rect">
            <a:avLst/>
          </a:prstGeom>
          <a:ln w="9360">
            <a:noFill/>
          </a:ln>
        </p:spPr>
      </p:pic>
      <p:pic>
        <p:nvPicPr>
          <p:cNvPr id="182" name="Picture 2"/>
          <p:cNvPicPr/>
          <p:nvPr/>
        </p:nvPicPr>
        <p:blipFill>
          <a:blip r:embed="rId3" cstate="print"/>
          <a:stretch/>
        </p:blipFill>
        <p:spPr>
          <a:xfrm>
            <a:off x="467640" y="2349000"/>
            <a:ext cx="1618920" cy="1542600"/>
          </a:xfrm>
          <a:prstGeom prst="rect">
            <a:avLst/>
          </a:prstGeom>
          <a:ln>
            <a:noFill/>
          </a:ln>
        </p:spPr>
      </p:pic>
      <p:pic>
        <p:nvPicPr>
          <p:cNvPr id="183" name="Picture 4"/>
          <p:cNvPicPr/>
          <p:nvPr/>
        </p:nvPicPr>
        <p:blipFill>
          <a:blip r:embed="rId4" cstate="print"/>
          <a:stretch/>
        </p:blipFill>
        <p:spPr>
          <a:xfrm>
            <a:off x="539640" y="4437000"/>
            <a:ext cx="1301040" cy="129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619640" y="566280"/>
            <a:ext cx="727236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NewsGotT"/>
              </a:rPr>
              <a:t>Actuación 4: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NewsGotT"/>
              </a:rPr>
              <a:t>Creación del Observatorio de Ciudades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NewsGotT"/>
              </a:rPr>
              <a:t>Inteligentes de Andalucía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971640" y="3011400"/>
            <a:ext cx="7920360" cy="210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6040" indent="-17568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Elaborar un </a:t>
            </a:r>
            <a:r>
              <a:rPr lang="es-ES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Mapa de Indicadores a propósito 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 </a:t>
            </a:r>
            <a:r>
              <a:rPr lang="es-ES" sz="2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“Diagnóstico Smart de Andalucía”</a:t>
            </a: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disponible en formato web (2.0). 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040" indent="-175680" algn="just">
              <a:lnSpc>
                <a:spcPct val="100000"/>
              </a:lnSpc>
            </a:pP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040" indent="-17568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Generar informes y recursos informativos que pudieran surgir de la demanda de información específica por parte de los potenciales usuarios/as.</a:t>
            </a:r>
            <a:endParaRPr lang="es-E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6300360" y="5445360"/>
            <a:ext cx="2266560" cy="123480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2"/>
          <p:cNvPicPr/>
          <p:nvPr/>
        </p:nvPicPr>
        <p:blipFill>
          <a:blip r:embed="rId3" cstate="print"/>
          <a:stretch/>
        </p:blipFill>
        <p:spPr>
          <a:xfrm rot="10230000">
            <a:off x="446760" y="1120680"/>
            <a:ext cx="1833840" cy="164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26920" y="2781360"/>
            <a:ext cx="734508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“Andalucía Smart”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es la iniciativa de la Junta de Andalucía para </a:t>
            </a:r>
            <a:r>
              <a:rPr lang="es-ES" sz="2400" b="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impulsar una Andalucía conectada, que proporcione servicios digitales eficientes, integrados, sostenibles y que aporten valor a la ciudadanía, contribuyendo así desde el gobierno de la Junta de Andalucía al proceso de transformación inteligente de las ciudades y al desarrollo del concepto de “smart region” en el territorio.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1259640" y="620640"/>
            <a:ext cx="2734920" cy="1488600"/>
          </a:xfrm>
          <a:prstGeom prst="rect">
            <a:avLst/>
          </a:prstGeom>
          <a:ln w="9360">
            <a:noFill/>
          </a:ln>
        </p:spPr>
      </p:pic>
      <p:pic>
        <p:nvPicPr>
          <p:cNvPr id="96" name="Picture 3"/>
          <p:cNvPicPr/>
          <p:nvPr/>
        </p:nvPicPr>
        <p:blipFill>
          <a:blip r:embed="rId3" cstate="print"/>
          <a:srcRect l="8595" r="15626" b="23812"/>
          <a:stretch/>
        </p:blipFill>
        <p:spPr>
          <a:xfrm>
            <a:off x="6444360" y="332640"/>
            <a:ext cx="2375280" cy="1731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79640" y="260640"/>
            <a:ext cx="309672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Observatorio de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Ciudades Inteligentes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rc_mi"/>
          <p:cNvPicPr/>
          <p:nvPr/>
        </p:nvPicPr>
        <p:blipFill>
          <a:blip r:embed="rId2" cstate="print"/>
          <a:stretch/>
        </p:blipFill>
        <p:spPr>
          <a:xfrm>
            <a:off x="1763640" y="3429000"/>
            <a:ext cx="5516280" cy="293796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2051640" y="1412640"/>
            <a:ext cx="286920" cy="720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547640" y="2133720"/>
            <a:ext cx="24476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 social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3780000" y="1989000"/>
            <a:ext cx="850680" cy="360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4356000" y="1628640"/>
            <a:ext cx="28652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Diagnósticos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 flipV="1">
            <a:off x="3780000" y="2421000"/>
            <a:ext cx="850680" cy="360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4427640" y="2708280"/>
            <a:ext cx="15123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Seguimiento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5796000" y="1916280"/>
            <a:ext cx="576000" cy="43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9"/>
          <p:cNvSpPr/>
          <p:nvPr/>
        </p:nvSpPr>
        <p:spPr>
          <a:xfrm flipV="1">
            <a:off x="5867280" y="2420280"/>
            <a:ext cx="504360" cy="50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6516720" y="1052640"/>
            <a:ext cx="2231640" cy="25207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Impulsar, evaluar, monitorear y vigilar el cumplimiento de la POLITICA PÚBLICA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1"/>
          <p:cNvSpPr/>
          <p:nvPr/>
        </p:nvSpPr>
        <p:spPr>
          <a:xfrm>
            <a:off x="3203640" y="404640"/>
            <a:ext cx="720360" cy="215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4254480" y="333360"/>
            <a:ext cx="3465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Elevar propuestas al interés público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3"/>
          <p:cNvSpPr/>
          <p:nvPr/>
        </p:nvSpPr>
        <p:spPr>
          <a:xfrm>
            <a:off x="3203640" y="765000"/>
            <a:ext cx="720360" cy="215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4067280" y="692280"/>
            <a:ext cx="2958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Empoderar a la sociedad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222200" y="194400"/>
            <a:ext cx="792144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5: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Mercado Local de Ideas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“Ciudades Inteligentes de Andalucía”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79640" y="3148200"/>
            <a:ext cx="8423640" cy="201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60360" indent="-360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 a conocer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proyectos vinculados a ciudades inteligentes con un impacto social y económico en los municipios de Andalucía.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Fomentar y promocionar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emprendimiento como un activo para las industrias y el sector TIC vinculado al concepto de “ciudad inteligente”.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Poner en valor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 potencial creando nuevas oportunidades de negocio.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Generar un pensamiento creativo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permita enriquecer y mejorar la iniciativa “AndalucíaSmart” y el PAAS2020.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179640" y="0"/>
            <a:ext cx="1799280" cy="978840"/>
          </a:xfrm>
          <a:prstGeom prst="rect">
            <a:avLst/>
          </a:prstGeom>
          <a:ln w="9360">
            <a:noFill/>
          </a:ln>
        </p:spPr>
      </p:pic>
      <p:pic>
        <p:nvPicPr>
          <p:cNvPr id="206" name="Picture 2"/>
          <p:cNvPicPr/>
          <p:nvPr/>
        </p:nvPicPr>
        <p:blipFill>
          <a:blip r:embed="rId3" cstate="print"/>
          <a:stretch/>
        </p:blipFill>
        <p:spPr>
          <a:xfrm>
            <a:off x="2771640" y="1628640"/>
            <a:ext cx="3154680" cy="1235880"/>
          </a:xfrm>
          <a:prstGeom prst="rect">
            <a:avLst/>
          </a:prstGeom>
          <a:ln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395640" y="5661360"/>
            <a:ext cx="8064360" cy="6692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efectuará mediante </a:t>
            </a:r>
            <a:r>
              <a:rPr lang="es-ES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convocatorias a empresas del sector de las TICs</a:t>
            </a:r>
            <a:r>
              <a:rPr lang="es-E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y de un modo especial a aquellas vinculadas con la </a:t>
            </a:r>
            <a:r>
              <a:rPr lang="es-ES" sz="19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economía social</a:t>
            </a:r>
            <a:r>
              <a:rPr lang="es-E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07640" y="116640"/>
            <a:ext cx="885672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6: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Configuración del Ecosistema Smart de Andalucía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23640" y="2720880"/>
            <a:ext cx="8207280" cy="253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inclusión de entidades en el ecosistema smart de Andalucía se formalizará mediante la </a:t>
            </a: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suscripción de un acuerdo entre la Junta de Andalucía y cada Entidad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el cual incluirá, entre otros, los siguientes apartados: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compromiso que asumen las partes.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recursos que pone el organismo/institución a disposición del ecosistema para la consecución de sus fines (humanos, financieros, o de otra índole).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360" indent="-360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vigencia del acuerdo (fijado a priori en cuatro años, prorrogables).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3"/>
          <p:cNvPicPr/>
          <p:nvPr/>
        </p:nvPicPr>
        <p:blipFill>
          <a:blip r:embed="rId2" cstate="print"/>
          <a:srcRect l="52111" t="19288" r="14218" b="48122"/>
          <a:stretch/>
        </p:blipFill>
        <p:spPr>
          <a:xfrm>
            <a:off x="7020360" y="5733360"/>
            <a:ext cx="1728000" cy="941040"/>
          </a:xfrm>
          <a:prstGeom prst="rect">
            <a:avLst/>
          </a:prstGeom>
          <a:ln w="9360">
            <a:noFill/>
          </a:ln>
        </p:spPr>
      </p:pic>
      <p:pic>
        <p:nvPicPr>
          <p:cNvPr id="211" name="Object 3"/>
          <p:cNvPicPr/>
          <p:nvPr/>
        </p:nvPicPr>
        <p:blipFill>
          <a:blip r:embed="rId3" cstate="print"/>
          <a:stretch/>
        </p:blipFill>
        <p:spPr>
          <a:xfrm>
            <a:off x="2988000" y="980640"/>
            <a:ext cx="2310480" cy="173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68360" y="1268280"/>
            <a:ext cx="8208720" cy="1553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7: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de Formación/Capacitación a responsables políticos de la Administración Local de las áreas de nuevas tecnologías y desarrollo inteligente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95280" y="4076640"/>
            <a:ext cx="7992720" cy="146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Mediante soporte de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plataforma e-learning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se desarrollará un Plan de Formación, integrado en los </a:t>
            </a:r>
            <a:r>
              <a:rPr lang="es-E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BootCamps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dirigido a los responsables políticos y técnicos de Entidades Locales de Andalucía en el área de nuevas tecnologías y desarrollo inteligente de las ciudades, con un alcance mínimo de 300 usuario/as receptores y un paquete lectivo de 400 horas teórico-prácticas.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3"/>
          <p:cNvPicPr/>
          <p:nvPr/>
        </p:nvPicPr>
        <p:blipFill>
          <a:blip r:embed="rId2" cstate="print"/>
          <a:srcRect l="52113" t="19290" r="14214" b="48118"/>
          <a:stretch/>
        </p:blipFill>
        <p:spPr>
          <a:xfrm>
            <a:off x="395280" y="333360"/>
            <a:ext cx="1918800" cy="104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/>
          <p:cNvPicPr/>
          <p:nvPr/>
        </p:nvPicPr>
        <p:blipFill>
          <a:blip r:embed="rId2" cstate="print"/>
          <a:stretch/>
        </p:blipFill>
        <p:spPr>
          <a:xfrm>
            <a:off x="2915640" y="1484640"/>
            <a:ext cx="2666520" cy="239040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395640" y="554400"/>
            <a:ext cx="806400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8: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Organización del Evento “Lanzamiento de la Red de Agentes para el Desarrollo Inteligente de Andalucía – RADIA”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3"/>
          <p:cNvPicPr/>
          <p:nvPr/>
        </p:nvPicPr>
        <p:blipFill>
          <a:blip r:embed="rId3" cstate="print"/>
          <a:srcRect l="52113" t="19290" r="14214" b="48118"/>
          <a:stretch/>
        </p:blipFill>
        <p:spPr>
          <a:xfrm>
            <a:off x="7308360" y="5935680"/>
            <a:ext cx="1414800" cy="770040"/>
          </a:xfrm>
          <a:prstGeom prst="rect">
            <a:avLst/>
          </a:prstGeom>
          <a:ln w="9360">
            <a:noFill/>
          </a:ln>
        </p:spPr>
      </p:pic>
      <p:pic>
        <p:nvPicPr>
          <p:cNvPr id="219" name="Picture 4"/>
          <p:cNvPicPr/>
          <p:nvPr/>
        </p:nvPicPr>
        <p:blipFill>
          <a:blip r:embed="rId4" cstate="print"/>
          <a:stretch/>
        </p:blipFill>
        <p:spPr>
          <a:xfrm>
            <a:off x="1043640" y="429300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220" name="Picture 4"/>
          <p:cNvPicPr/>
          <p:nvPr/>
        </p:nvPicPr>
        <p:blipFill>
          <a:blip r:embed="rId5" cstate="print"/>
          <a:stretch/>
        </p:blipFill>
        <p:spPr>
          <a:xfrm>
            <a:off x="5940000" y="4293000"/>
            <a:ext cx="1439640" cy="1439640"/>
          </a:xfrm>
          <a:prstGeom prst="rect">
            <a:avLst/>
          </a:prstGeom>
          <a:ln>
            <a:noFill/>
          </a:ln>
        </p:spPr>
      </p:pic>
      <p:pic>
        <p:nvPicPr>
          <p:cNvPr id="221" name="Picture 5"/>
          <p:cNvPicPr/>
          <p:nvPr/>
        </p:nvPicPr>
        <p:blipFill>
          <a:blip r:embed="rId6" cstate="print"/>
          <a:stretch/>
        </p:blipFill>
        <p:spPr>
          <a:xfrm>
            <a:off x="3492000" y="4293000"/>
            <a:ext cx="1654200" cy="1654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83640" y="1706400"/>
            <a:ext cx="8208720" cy="11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Actuación 9: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Elaboración y ejecución de un Plan de Comunicación a propósito de la RADIA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3"/>
          <p:cNvPicPr/>
          <p:nvPr/>
        </p:nvPicPr>
        <p:blipFill>
          <a:blip r:embed="rId2" cstate="print"/>
          <a:srcRect l="52113" t="19290" r="14214" b="48118"/>
          <a:stretch/>
        </p:blipFill>
        <p:spPr>
          <a:xfrm>
            <a:off x="395280" y="333360"/>
            <a:ext cx="1918800" cy="1044360"/>
          </a:xfrm>
          <a:prstGeom prst="rect">
            <a:avLst/>
          </a:prstGeom>
          <a:ln w="9360">
            <a:noFill/>
          </a:ln>
        </p:spPr>
      </p:pic>
      <p:pic>
        <p:nvPicPr>
          <p:cNvPr id="224" name="Picture 3"/>
          <p:cNvPicPr/>
          <p:nvPr/>
        </p:nvPicPr>
        <p:blipFill>
          <a:blip r:embed="rId3" cstate="print"/>
          <a:stretch/>
        </p:blipFill>
        <p:spPr>
          <a:xfrm>
            <a:off x="323640" y="2925000"/>
            <a:ext cx="3069000" cy="2513880"/>
          </a:xfrm>
          <a:prstGeom prst="rect">
            <a:avLst/>
          </a:prstGeom>
          <a:ln>
            <a:noFill/>
          </a:ln>
        </p:spPr>
      </p:pic>
      <p:pic>
        <p:nvPicPr>
          <p:cNvPr id="225" name="Picture 7"/>
          <p:cNvPicPr/>
          <p:nvPr/>
        </p:nvPicPr>
        <p:blipFill>
          <a:blip r:embed="rId4" cstate="print"/>
          <a:stretch/>
        </p:blipFill>
        <p:spPr>
          <a:xfrm>
            <a:off x="2843640" y="4941000"/>
            <a:ext cx="5400360" cy="683280"/>
          </a:xfrm>
          <a:prstGeom prst="rect">
            <a:avLst/>
          </a:prstGeom>
          <a:ln>
            <a:noFill/>
          </a:ln>
        </p:spPr>
      </p:pic>
      <p:pic>
        <p:nvPicPr>
          <p:cNvPr id="226" name="Picture 9"/>
          <p:cNvPicPr/>
          <p:nvPr/>
        </p:nvPicPr>
        <p:blipFill>
          <a:blip r:embed="rId5" cstate="print"/>
          <a:stretch/>
        </p:blipFill>
        <p:spPr>
          <a:xfrm>
            <a:off x="5076000" y="5517360"/>
            <a:ext cx="3025800" cy="85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932000" y="5445360"/>
            <a:ext cx="3384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Federación Andaluza de Municipios y Provincias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info@famp.es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8" name="Picture 2"/>
          <p:cNvPicPr/>
          <p:nvPr/>
        </p:nvPicPr>
        <p:blipFill>
          <a:blip r:embed="rId3" cstate="print"/>
          <a:stretch/>
        </p:blipFill>
        <p:spPr>
          <a:xfrm>
            <a:off x="2195640" y="1484640"/>
            <a:ext cx="4877280" cy="32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55640" y="2023920"/>
            <a:ext cx="7848360" cy="411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indent="-358560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Objetivos Andalucía Smart: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indent="-358560"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Definir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un marco estratégico y operativo para impulsar el desarrollo inteligente de las ciudades y su territorio.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Impulsar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las líneas y actuaciones prioritarias de dicho marco, en el periodo 2015-2020.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Contribuir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al logro de los objetivos de las estrategias “Europa 2020” , “Agenda Digital para Europa”, “Agenda Digital de España”, y “RIS3 Andalucía”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4932360" y="836640"/>
            <a:ext cx="3239640" cy="176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4932360" y="116640"/>
            <a:ext cx="3239640" cy="1763280"/>
          </a:xfrm>
          <a:prstGeom prst="rect">
            <a:avLst/>
          </a:prstGeom>
          <a:ln w="9360">
            <a:noFill/>
          </a:ln>
        </p:spPr>
      </p:pic>
      <p:pic>
        <p:nvPicPr>
          <p:cNvPr id="100" name="3 Imagen"/>
          <p:cNvPicPr/>
          <p:nvPr/>
        </p:nvPicPr>
        <p:blipFill>
          <a:blip r:embed="rId3" cstate="print"/>
          <a:srcRect t="13776"/>
          <a:stretch/>
        </p:blipFill>
        <p:spPr>
          <a:xfrm>
            <a:off x="89280" y="132120"/>
            <a:ext cx="9054360" cy="5744880"/>
          </a:xfrm>
          <a:prstGeom prst="rect">
            <a:avLst/>
          </a:prstGeom>
          <a:ln>
            <a:noFill/>
          </a:ln>
        </p:spPr>
      </p:pic>
      <p:pic>
        <p:nvPicPr>
          <p:cNvPr id="101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0" y="5085360"/>
            <a:ext cx="3239640" cy="176328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5944320" y="476640"/>
            <a:ext cx="9658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Agenda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345400" y="993600"/>
            <a:ext cx="13212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Agenda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 para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España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606240" y="2349000"/>
            <a:ext cx="1365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Estrategia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Europa 2020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2510640" y="3358800"/>
            <a:ext cx="1119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RIS3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Andalucía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935520" y="1484640"/>
            <a:ext cx="17161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de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Acción Andalucía Smart 2020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3876480" y="1309320"/>
            <a:ext cx="1775160" cy="1687320"/>
          </a:xfrm>
          <a:prstGeom prst="flowChartConnector">
            <a:avLst/>
          </a:prstGeom>
          <a:noFill/>
          <a:ln w="3816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55640" y="1558440"/>
            <a:ext cx="7992360" cy="484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58920" indent="-358560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Orientación a la ciudadanía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centro de todos los beneficios de las iniciativas smart.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Eficiencia y Eficacia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acelerando el proceso de transformación de los servicios públicos.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Sostenibilidad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haciendo de la sostenibilidad técnica y económica de las iniciativas de desarrollo inteligente una condición básica obligatoria para hacerlas viables.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Transparencia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abriendo la gestión y los resultados del proceso de transformación inteligente a todos los actores.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lvl="1" indent="-3585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Participación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implicando en el proceso de gobernanza a todo el ecosistema smart andaluz. 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6372360" y="0"/>
            <a:ext cx="2736000" cy="146304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395640" y="548640"/>
            <a:ext cx="60483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8920" indent="-358560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Principios estratégicos que garantizan la consecución de los objetivos del PAAS2020: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6407640" y="0"/>
            <a:ext cx="2736000" cy="146304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2"/>
          <p:cNvPicPr/>
          <p:nvPr/>
        </p:nvPicPr>
        <p:blipFill>
          <a:blip r:embed="rId3" cstate="print"/>
          <a:stretch/>
        </p:blipFill>
        <p:spPr>
          <a:xfrm>
            <a:off x="395640" y="2133000"/>
            <a:ext cx="8346600" cy="388800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395640" y="1076400"/>
            <a:ext cx="5904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Líneas estratégicas y ámbitos competenciales 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sobre los que se estructura el PAAS2020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34 Imagen"/>
          <p:cNvPicPr/>
          <p:nvPr/>
        </p:nvPicPr>
        <p:blipFill>
          <a:blip r:embed="rId2" cstate="print"/>
          <a:srcRect l="3383" b="8911"/>
          <a:stretch/>
        </p:blipFill>
        <p:spPr>
          <a:xfrm>
            <a:off x="179640" y="203400"/>
            <a:ext cx="8964000" cy="65250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165760" y="2536560"/>
            <a:ext cx="1341000" cy="10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CAPACITACIÓN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&amp; KNOW HOW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129400" y="347328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03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38680" y="3911400"/>
            <a:ext cx="189036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 METODOLÓGICA </a:t>
            </a:r>
            <a:r>
              <a:t/>
            </a:r>
            <a:br/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TECNOLÓGICA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79720" y="4984560"/>
            <a:ext cx="4028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521280" y="5416200"/>
            <a:ext cx="4028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2253240" y="4870440"/>
            <a:ext cx="134100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PROMOCIÓN</a:t>
            </a:r>
            <a:r>
              <a:t/>
            </a:r>
            <a:br/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SINERGIAS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2440440" y="580212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8"/>
          <p:cNvSpPr/>
          <p:nvPr/>
        </p:nvSpPr>
        <p:spPr>
          <a:xfrm>
            <a:off x="5664600" y="286992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08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9"/>
          <p:cNvSpPr/>
          <p:nvPr/>
        </p:nvSpPr>
        <p:spPr>
          <a:xfrm>
            <a:off x="5877360" y="319860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09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>
            <a:off x="5686920" y="353988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11"/>
          <p:cNvSpPr/>
          <p:nvPr/>
        </p:nvSpPr>
        <p:spPr>
          <a:xfrm>
            <a:off x="3943800" y="439092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12"/>
          <p:cNvSpPr/>
          <p:nvPr/>
        </p:nvSpPr>
        <p:spPr>
          <a:xfrm>
            <a:off x="4035960" y="491328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13"/>
          <p:cNvSpPr/>
          <p:nvPr/>
        </p:nvSpPr>
        <p:spPr>
          <a:xfrm>
            <a:off x="3781800" y="3163680"/>
            <a:ext cx="1703160" cy="131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CAMPOS DE 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DESARROLLO Y 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EXPERIMENTACIÓN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4"/>
          <p:cNvSpPr/>
          <p:nvPr/>
        </p:nvSpPr>
        <p:spPr>
          <a:xfrm>
            <a:off x="7139520" y="489420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5"/>
          <p:cNvSpPr/>
          <p:nvPr/>
        </p:nvSpPr>
        <p:spPr>
          <a:xfrm>
            <a:off x="7021800" y="6281640"/>
            <a:ext cx="4042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6"/>
          <p:cNvSpPr/>
          <p:nvPr/>
        </p:nvSpPr>
        <p:spPr>
          <a:xfrm>
            <a:off x="5585400" y="1976400"/>
            <a:ext cx="1703160" cy="10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IMPULSO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FINANCIERO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17"/>
          <p:cNvSpPr/>
          <p:nvPr/>
        </p:nvSpPr>
        <p:spPr>
          <a:xfrm>
            <a:off x="7353720" y="3998880"/>
            <a:ext cx="1703160" cy="10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GOBIERNO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ELECTRÓNICO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8"/>
          <p:cNvSpPr/>
          <p:nvPr/>
        </p:nvSpPr>
        <p:spPr>
          <a:xfrm>
            <a:off x="5536080" y="5636880"/>
            <a:ext cx="170136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DIFUSIÓN</a:t>
            </a:r>
            <a:r>
              <a:t/>
            </a:r>
            <a:br/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ACCESO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9"/>
          <p:cNvSpPr/>
          <p:nvPr/>
        </p:nvSpPr>
        <p:spPr>
          <a:xfrm>
            <a:off x="2446920" y="3517560"/>
            <a:ext cx="104580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BootCamps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0"/>
          <p:cNvSpPr/>
          <p:nvPr/>
        </p:nvSpPr>
        <p:spPr>
          <a:xfrm>
            <a:off x="657720" y="5022720"/>
            <a:ext cx="128376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Libro Blanco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1"/>
          <p:cNvSpPr/>
          <p:nvPr/>
        </p:nvSpPr>
        <p:spPr>
          <a:xfrm>
            <a:off x="838800" y="5448240"/>
            <a:ext cx="160776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Marco Tecnológico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2"/>
          <p:cNvSpPr/>
          <p:nvPr/>
        </p:nvSpPr>
        <p:spPr>
          <a:xfrm>
            <a:off x="3475440" y="6513480"/>
            <a:ext cx="22474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Portal andaluciasmart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3"/>
          <p:cNvSpPr/>
          <p:nvPr/>
        </p:nvSpPr>
        <p:spPr>
          <a:xfrm>
            <a:off x="4261320" y="4330440"/>
            <a:ext cx="1699920" cy="39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Impulso</a:t>
            </a: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I+D+i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4"/>
          <p:cNvSpPr/>
          <p:nvPr/>
        </p:nvSpPr>
        <p:spPr>
          <a:xfrm>
            <a:off x="4345560" y="4894200"/>
            <a:ext cx="189036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AndaluciaSmart  LAB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5"/>
          <p:cNvSpPr/>
          <p:nvPr/>
        </p:nvSpPr>
        <p:spPr>
          <a:xfrm>
            <a:off x="6001200" y="2877840"/>
            <a:ext cx="204768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Oficina asesoramiento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6"/>
          <p:cNvSpPr/>
          <p:nvPr/>
        </p:nvSpPr>
        <p:spPr>
          <a:xfrm>
            <a:off x="6287040" y="3128760"/>
            <a:ext cx="296496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Programa financiación ciudades inteligentes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7"/>
          <p:cNvSpPr/>
          <p:nvPr/>
        </p:nvSpPr>
        <p:spPr>
          <a:xfrm>
            <a:off x="6002640" y="3563640"/>
            <a:ext cx="2039400" cy="36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atracción  inversores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8"/>
          <p:cNvSpPr/>
          <p:nvPr/>
        </p:nvSpPr>
        <p:spPr>
          <a:xfrm>
            <a:off x="7455240" y="4894200"/>
            <a:ext cx="160776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E-Gobierno  MOAD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9"/>
          <p:cNvSpPr/>
          <p:nvPr/>
        </p:nvSpPr>
        <p:spPr>
          <a:xfrm>
            <a:off x="7363440" y="6215040"/>
            <a:ext cx="120780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Estrategia de Comunicación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0"/>
          <p:cNvSpPr/>
          <p:nvPr/>
        </p:nvSpPr>
        <p:spPr>
          <a:xfrm>
            <a:off x="3180240" y="5946480"/>
            <a:ext cx="1174320" cy="58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3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RADIA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1"/>
          <p:cNvSpPr/>
          <p:nvPr/>
        </p:nvSpPr>
        <p:spPr>
          <a:xfrm>
            <a:off x="2411640" y="5720400"/>
            <a:ext cx="431640" cy="503640"/>
          </a:xfrm>
          <a:prstGeom prst="flowChartConnector">
            <a:avLst/>
          </a:prstGeom>
          <a:noFill/>
          <a:ln w="47520">
            <a:solidFill>
              <a:schemeClr val="tx1"/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72 Imagen"/>
          <p:cNvPicPr/>
          <p:nvPr/>
        </p:nvPicPr>
        <p:blipFill>
          <a:blip r:embed="rId2" cstate="print"/>
          <a:srcRect l="29684" t="80935" r="64897" b="11926"/>
          <a:stretch/>
        </p:blipFill>
        <p:spPr>
          <a:xfrm>
            <a:off x="3060000" y="6224760"/>
            <a:ext cx="503640" cy="511920"/>
          </a:xfrm>
          <a:prstGeom prst="rect">
            <a:avLst/>
          </a:prstGeom>
          <a:ln>
            <a:noFill/>
          </a:ln>
        </p:spPr>
      </p:pic>
      <p:sp>
        <p:nvSpPr>
          <p:cNvPr id="147" name="CustomShape 32"/>
          <p:cNvSpPr/>
          <p:nvPr/>
        </p:nvSpPr>
        <p:spPr>
          <a:xfrm>
            <a:off x="3160800" y="6437520"/>
            <a:ext cx="4028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0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05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76 Imagen"/>
          <p:cNvPicPr/>
          <p:nvPr/>
        </p:nvPicPr>
        <p:blipFill>
          <a:blip r:embed="rId2" cstate="print"/>
          <a:srcRect l="30136" t="81519" r="64897" b="12513"/>
          <a:stretch/>
        </p:blipFill>
        <p:spPr>
          <a:xfrm rot="10800000">
            <a:off x="3132000" y="6455160"/>
            <a:ext cx="791640" cy="734040"/>
          </a:xfrm>
          <a:prstGeom prst="rect">
            <a:avLst/>
          </a:prstGeom>
          <a:ln>
            <a:noFill/>
          </a:ln>
        </p:spPr>
      </p:pic>
      <p:sp>
        <p:nvSpPr>
          <p:cNvPr id="149" name="CustomShape 33"/>
          <p:cNvSpPr/>
          <p:nvPr/>
        </p:nvSpPr>
        <p:spPr>
          <a:xfrm>
            <a:off x="2555640" y="5986800"/>
            <a:ext cx="503640" cy="51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800" b="1" strike="noStrike" spc="-1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</a:t>
            </a:r>
            <a:endParaRPr lang="es-E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4"/>
          <p:cNvSpPr/>
          <p:nvPr/>
        </p:nvSpPr>
        <p:spPr>
          <a:xfrm>
            <a:off x="2387160" y="5736240"/>
            <a:ext cx="719640" cy="688320"/>
          </a:xfrm>
          <a:prstGeom prst="flowChartConnector">
            <a:avLst/>
          </a:prstGeom>
          <a:noFill/>
          <a:ln w="44280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35"/>
          <p:cNvSpPr/>
          <p:nvPr/>
        </p:nvSpPr>
        <p:spPr>
          <a:xfrm>
            <a:off x="0" y="44640"/>
            <a:ext cx="9143640" cy="105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Picture 3"/>
          <p:cNvPicPr/>
          <p:nvPr/>
        </p:nvPicPr>
        <p:blipFill>
          <a:blip r:embed="rId3" cstate="print"/>
          <a:srcRect l="52120" t="19290" r="14219" b="48129"/>
          <a:stretch/>
        </p:blipFill>
        <p:spPr>
          <a:xfrm>
            <a:off x="0" y="-27360"/>
            <a:ext cx="2195280" cy="119484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36"/>
          <p:cNvSpPr/>
          <p:nvPr/>
        </p:nvSpPr>
        <p:spPr>
          <a:xfrm>
            <a:off x="2799000" y="116640"/>
            <a:ext cx="5254560" cy="48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de Acción Andalucía Smart 2020</a:t>
            </a:r>
            <a:endParaRPr lang="es-E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7"/>
          <p:cNvSpPr/>
          <p:nvPr/>
        </p:nvSpPr>
        <p:spPr>
          <a:xfrm>
            <a:off x="4221720" y="476640"/>
            <a:ext cx="1891080" cy="5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Iniciativas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 cstate="print"/>
          <a:stretch/>
        </p:blipFill>
        <p:spPr>
          <a:xfrm>
            <a:off x="1331640" y="1484640"/>
            <a:ext cx="6667200" cy="2485800"/>
          </a:xfrm>
          <a:prstGeom prst="rect">
            <a:avLst/>
          </a:prstGeom>
          <a:ln>
            <a:noFill/>
          </a:ln>
        </p:spPr>
      </p:pic>
      <p:pic>
        <p:nvPicPr>
          <p:cNvPr id="156" name="Picture 3"/>
          <p:cNvPicPr/>
          <p:nvPr/>
        </p:nvPicPr>
        <p:blipFill>
          <a:blip r:embed="rId3" cstate="print"/>
          <a:srcRect l="52120" t="19290" r="14219" b="48129"/>
          <a:stretch/>
        </p:blipFill>
        <p:spPr>
          <a:xfrm>
            <a:off x="2915640" y="4365000"/>
            <a:ext cx="3239640" cy="176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26920" y="2781360"/>
            <a:ext cx="73450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RADIA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pretende constituirse como el </a:t>
            </a:r>
            <a:r>
              <a:rPr lang="es-ES" sz="2400" b="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espacio de encuentro en que todos los agentes que constituyen el ecosistema smart de Andalucía colaborarán para definir y construir, a través de un proceso de gobernanza, el modelo de “</a:t>
            </a:r>
            <a:r>
              <a:rPr lang="es-E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smart region</a:t>
            </a:r>
            <a:r>
              <a:rPr lang="es-ES" sz="2400" b="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” </a:t>
            </a:r>
            <a:r>
              <a:rPr lang="es-ES" sz="2400" b="1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de Andalucía</a:t>
            </a:r>
            <a:r>
              <a:rPr lang="es-ES" sz="2400" b="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, y la estrategia de desarrollo inteligente de sus ciudades y municipios</a:t>
            </a: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.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2" cstate="print"/>
          <a:srcRect l="52120" t="19290" r="14219" b="48129"/>
          <a:stretch/>
        </p:blipFill>
        <p:spPr>
          <a:xfrm>
            <a:off x="1259640" y="620640"/>
            <a:ext cx="2734920" cy="148860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3"/>
          <p:cNvPicPr/>
          <p:nvPr/>
        </p:nvPicPr>
        <p:blipFill>
          <a:blip r:embed="rId3" cstate="print"/>
          <a:srcRect l="8595" r="15626" b="23812"/>
          <a:stretch/>
        </p:blipFill>
        <p:spPr>
          <a:xfrm>
            <a:off x="6444360" y="332640"/>
            <a:ext cx="2375280" cy="1731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1445</Words>
  <Application>Microsoft Office PowerPoint</Application>
  <PresentationFormat>Presentación en pantalla (4:3)</PresentationFormat>
  <Paragraphs>172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FAMP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INNOVACIÓN COMPARTIDA COMO GARANTÍA DEL AYUNTAMIENTO DIGITAL</dc:title>
  <dc:creator>Administrador</dc:creator>
  <cp:lastModifiedBy>Administrador</cp:lastModifiedBy>
  <cp:revision>76</cp:revision>
  <dcterms:created xsi:type="dcterms:W3CDTF">2017-11-18T22:44:27Z</dcterms:created>
  <dcterms:modified xsi:type="dcterms:W3CDTF">2018-03-22T13:24:25Z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FAMP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