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474" r:id="rId3"/>
    <p:sldId id="491" r:id="rId4"/>
    <p:sldId id="49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95" r:id="rId17"/>
    <p:sldId id="487" r:id="rId18"/>
    <p:sldId id="488" r:id="rId19"/>
    <p:sldId id="489" r:id="rId20"/>
    <p:sldId id="490" r:id="rId21"/>
    <p:sldId id="493" r:id="rId22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E64B2"/>
    <a:srgbClr val="051DD1"/>
    <a:srgbClr val="FF6699"/>
    <a:srgbClr val="FFFF66"/>
    <a:srgbClr val="FFFF00"/>
    <a:srgbClr val="020C16"/>
    <a:srgbClr val="80008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83" autoAdjust="0"/>
  </p:normalViewPr>
  <p:slideViewPr>
    <p:cSldViewPr>
      <p:cViewPr varScale="1">
        <p:scale>
          <a:sx n="65" d="100"/>
          <a:sy n="65" d="100"/>
        </p:scale>
        <p:origin x="600" y="44"/>
      </p:cViewPr>
      <p:guideLst>
        <p:guide orient="horz" pos="27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'resumen PI'!$B$26:$B$31</c:f>
              <c:strCache>
                <c:ptCount val="6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  <c:pt idx="4">
                  <c:v>4e</c:v>
                </c:pt>
                <c:pt idx="5">
                  <c:v>4f</c:v>
                </c:pt>
              </c:strCache>
            </c:strRef>
          </c:cat>
          <c:val>
            <c:numRef>
              <c:f>'resumen PI'!$C$26:$C$31</c:f>
              <c:numCache>
                <c:formatCode>#,##0</c:formatCode>
                <c:ptCount val="6"/>
                <c:pt idx="0">
                  <c:v>590645205</c:v>
                </c:pt>
                <c:pt idx="1">
                  <c:v>571520064.99000001</c:v>
                </c:pt>
                <c:pt idx="2">
                  <c:v>1625393801</c:v>
                </c:pt>
                <c:pt idx="3">
                  <c:v>14408247</c:v>
                </c:pt>
                <c:pt idx="4">
                  <c:v>521347609.99000001</c:v>
                </c:pt>
                <c:pt idx="5">
                  <c:v>8233942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9-470D-8330-77F0CA127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67168"/>
        <c:axId val="387368152"/>
      </c:barChart>
      <c:catAx>
        <c:axId val="3873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7368152"/>
        <c:crosses val="autoZero"/>
        <c:auto val="1"/>
        <c:lblAlgn val="ctr"/>
        <c:lblOffset val="100"/>
        <c:noMultiLvlLbl val="0"/>
      </c:catAx>
      <c:valAx>
        <c:axId val="38736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736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PROGRAMACIÓN Y EJECUCIÓN </a:t>
            </a:r>
            <a:r>
              <a:rPr lang="es-ES" dirty="0" smtClean="0"/>
              <a:t>OT4 (Datos a 16/05/2019)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'resumen PI'!$C$25</c:f>
              <c:strCache>
                <c:ptCount val="1"/>
                <c:pt idx="0">
                  <c:v>Programación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'resumen PI'!$B$26:$B$31</c:f>
              <c:strCache>
                <c:ptCount val="6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  <c:pt idx="4">
                  <c:v>4e</c:v>
                </c:pt>
                <c:pt idx="5">
                  <c:v>4f</c:v>
                </c:pt>
              </c:strCache>
            </c:strRef>
          </c:cat>
          <c:val>
            <c:numRef>
              <c:f>'resumen PI'!$C$26:$C$31</c:f>
              <c:numCache>
                <c:formatCode>#,##0</c:formatCode>
                <c:ptCount val="6"/>
                <c:pt idx="0">
                  <c:v>590645205</c:v>
                </c:pt>
                <c:pt idx="1">
                  <c:v>571520064.99000001</c:v>
                </c:pt>
                <c:pt idx="2">
                  <c:v>1625393801</c:v>
                </c:pt>
                <c:pt idx="3">
                  <c:v>14408247</c:v>
                </c:pt>
                <c:pt idx="4">
                  <c:v>521347609.99000001</c:v>
                </c:pt>
                <c:pt idx="5">
                  <c:v>8233942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7-4209-A872-EC2D9D525DCF}"/>
            </c:ext>
          </c:extLst>
        </c:ser>
        <c:ser>
          <c:idx val="1"/>
          <c:order val="1"/>
          <c:tx>
            <c:strRef>
              <c:f>'resumen PI'!$N$25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'resumen PI'!$B$26:$B$31</c:f>
              <c:strCache>
                <c:ptCount val="6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  <c:pt idx="4">
                  <c:v>4e</c:v>
                </c:pt>
                <c:pt idx="5">
                  <c:v>4f</c:v>
                </c:pt>
              </c:strCache>
            </c:strRef>
          </c:cat>
          <c:val>
            <c:numRef>
              <c:f>'resumen PI'!$N$26:$N$31</c:f>
              <c:numCache>
                <c:formatCode>#,##0.00_ ;[Red]\-#,##0.00\ </c:formatCode>
                <c:ptCount val="6"/>
                <c:pt idx="0">
                  <c:v>8965316.169486098</c:v>
                </c:pt>
                <c:pt idx="1">
                  <c:v>129861228.95776397</c:v>
                </c:pt>
                <c:pt idx="2">
                  <c:v>111400309.40788694</c:v>
                </c:pt>
                <c:pt idx="3">
                  <c:v>0</c:v>
                </c:pt>
                <c:pt idx="4">
                  <c:v>85210796.546000034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7-4209-A872-EC2D9D525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128680"/>
        <c:axId val="391121792"/>
      </c:barChart>
      <c:catAx>
        <c:axId val="39112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1121792"/>
        <c:crosses val="autoZero"/>
        <c:auto val="1"/>
        <c:lblAlgn val="ctr"/>
        <c:lblOffset val="100"/>
        <c:noMultiLvlLbl val="0"/>
      </c:catAx>
      <c:valAx>
        <c:axId val="39112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112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63A5A-4A23-474C-BD97-586DD2749D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7BD471-EF6C-4320-89FE-1A3CCA5D78A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s-ES" sz="2300" b="1" dirty="0" smtClean="0">
              <a:solidFill>
                <a:schemeClr val="tx2">
                  <a:lumMod val="75000"/>
                </a:schemeClr>
              </a:solidFill>
              <a:latin typeface="+mj-lt"/>
            </a:rPr>
            <a:t>Empleo para el 75% de las personas de 20 a 64 años</a:t>
          </a:r>
          <a:endParaRPr lang="es-ES" sz="23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46637ECB-1BB8-4AF5-ABB3-26491C2B0B1B}" type="parTrans" cxnId="{04E87333-5264-494E-AF4E-5FCE6BD64D03}">
      <dgm:prSet/>
      <dgm:spPr/>
      <dgm:t>
        <a:bodyPr/>
        <a:lstStyle/>
        <a:p>
          <a:endParaRPr lang="es-ES"/>
        </a:p>
      </dgm:t>
    </dgm:pt>
    <dgm:pt modelId="{68CCA6C8-9112-492D-89F7-01C5160AB8D4}" type="sibTrans" cxnId="{04E87333-5264-494E-AF4E-5FCE6BD64D03}">
      <dgm:prSet/>
      <dgm:spPr/>
      <dgm:t>
        <a:bodyPr/>
        <a:lstStyle/>
        <a:p>
          <a:endParaRPr lang="es-ES"/>
        </a:p>
      </dgm:t>
    </dgm:pt>
    <dgm:pt modelId="{2E6D7FE7-0EF3-4B52-9F13-2684D61602D0}">
      <dgm:prSet custT="1"/>
      <dgm:spPr>
        <a:solidFill>
          <a:srgbClr val="FF9933"/>
        </a:solidFill>
      </dgm:spPr>
      <dgm:t>
        <a:bodyPr/>
        <a:lstStyle/>
        <a:p>
          <a:pPr algn="l" rtl="0"/>
          <a:r>
            <a:rPr lang="es-ES" sz="2300" b="1" dirty="0" smtClean="0">
              <a:latin typeface="+mj-lt"/>
            </a:rPr>
            <a:t>3% de inversión en I+D sobre el PIB de la UE</a:t>
          </a:r>
          <a:endParaRPr lang="es-ES" sz="2300" b="1" dirty="0">
            <a:latin typeface="+mj-lt"/>
          </a:endParaRPr>
        </a:p>
      </dgm:t>
    </dgm:pt>
    <dgm:pt modelId="{65FE875E-C35F-47B8-8CF5-BF2F99F62FF1}" type="parTrans" cxnId="{B8BCF2A9-BD1B-4683-BE46-F0DBD7ACBD34}">
      <dgm:prSet/>
      <dgm:spPr/>
      <dgm:t>
        <a:bodyPr/>
        <a:lstStyle/>
        <a:p>
          <a:endParaRPr lang="es-ES"/>
        </a:p>
      </dgm:t>
    </dgm:pt>
    <dgm:pt modelId="{311D661A-C841-4CDC-9FA8-878CB62EF901}" type="sibTrans" cxnId="{B8BCF2A9-BD1B-4683-BE46-F0DBD7ACBD34}">
      <dgm:prSet/>
      <dgm:spPr/>
      <dgm:t>
        <a:bodyPr/>
        <a:lstStyle/>
        <a:p>
          <a:endParaRPr lang="es-ES"/>
        </a:p>
      </dgm:t>
    </dgm:pt>
    <dgm:pt modelId="{BA1BFCBD-2AF2-4DD7-AC5E-1AF14BA2241E}">
      <dgm:prSet custT="1"/>
      <dgm:spPr>
        <a:solidFill>
          <a:srgbClr val="009900"/>
        </a:solidFill>
      </dgm:spPr>
      <dgm:t>
        <a:bodyPr/>
        <a:lstStyle/>
        <a:p>
          <a:pPr algn="l" rtl="0"/>
          <a:r>
            <a:rPr lang="es-ES" sz="2000" b="1" dirty="0" smtClean="0">
              <a:latin typeface="+mj-lt"/>
            </a:rPr>
            <a:t>Cambio climático y sostenibilidad energética </a:t>
          </a:r>
          <a:endParaRPr lang="es-ES" sz="2000" dirty="0">
            <a:latin typeface="+mj-lt"/>
          </a:endParaRPr>
        </a:p>
      </dgm:t>
    </dgm:pt>
    <dgm:pt modelId="{2186AF32-BDAC-47BA-8E03-8BF7B69759E5}" type="parTrans" cxnId="{F9365FF6-1E0C-490E-B252-7F21AC0B3709}">
      <dgm:prSet/>
      <dgm:spPr/>
      <dgm:t>
        <a:bodyPr/>
        <a:lstStyle/>
        <a:p>
          <a:endParaRPr lang="es-ES"/>
        </a:p>
      </dgm:t>
    </dgm:pt>
    <dgm:pt modelId="{675DE8DE-5B3D-4DD2-AF1D-8DC8D14C1C1F}" type="sibTrans" cxnId="{F9365FF6-1E0C-490E-B252-7F21AC0B3709}">
      <dgm:prSet/>
      <dgm:spPr/>
      <dgm:t>
        <a:bodyPr/>
        <a:lstStyle/>
        <a:p>
          <a:endParaRPr lang="es-ES"/>
        </a:p>
      </dgm:t>
    </dgm:pt>
    <dgm:pt modelId="{C0F27762-E1F8-4678-96AD-A82A14274A55}">
      <dgm:prSet custT="1"/>
      <dgm:spPr/>
      <dgm:t>
        <a:bodyPr/>
        <a:lstStyle/>
        <a:p>
          <a:pPr rtl="0"/>
          <a:r>
            <a:rPr lang="es-ES" sz="1700" dirty="0" smtClean="0">
              <a:latin typeface="+mj-lt"/>
              <a:sym typeface="Wingdings"/>
            </a:rPr>
            <a:t></a:t>
          </a:r>
          <a:r>
            <a:rPr lang="es-ES" sz="1700" dirty="0" smtClean="0">
              <a:latin typeface="+mj-lt"/>
            </a:rPr>
            <a:t> </a:t>
          </a:r>
          <a:r>
            <a:rPr lang="es-ES" sz="1700" b="1" dirty="0" smtClean="0">
              <a:latin typeface="+mj-lt"/>
            </a:rPr>
            <a:t>20</a:t>
          </a:r>
          <a:r>
            <a:rPr lang="es-ES" sz="1700" dirty="0" smtClean="0">
              <a:latin typeface="+mj-lt"/>
            </a:rPr>
            <a:t>% emisiones de GEI que en 1990</a:t>
          </a:r>
          <a:endParaRPr lang="es-ES" sz="1700" dirty="0">
            <a:latin typeface="+mj-lt"/>
          </a:endParaRPr>
        </a:p>
      </dgm:t>
    </dgm:pt>
    <dgm:pt modelId="{9B67F6C3-84D9-41A7-9AC8-9B14EE60286D}" type="parTrans" cxnId="{42D3B9B3-22F6-42E4-B6DB-2837FA10A079}">
      <dgm:prSet/>
      <dgm:spPr/>
      <dgm:t>
        <a:bodyPr/>
        <a:lstStyle/>
        <a:p>
          <a:endParaRPr lang="es-ES"/>
        </a:p>
      </dgm:t>
    </dgm:pt>
    <dgm:pt modelId="{C294789E-DD02-4675-B446-B54655675B43}" type="sibTrans" cxnId="{42D3B9B3-22F6-42E4-B6DB-2837FA10A079}">
      <dgm:prSet/>
      <dgm:spPr/>
      <dgm:t>
        <a:bodyPr/>
        <a:lstStyle/>
        <a:p>
          <a:endParaRPr lang="es-ES"/>
        </a:p>
      </dgm:t>
    </dgm:pt>
    <dgm:pt modelId="{A3188A18-D132-494E-8C4B-14F2BD129C91}">
      <dgm:prSet custT="1"/>
      <dgm:spPr/>
      <dgm:t>
        <a:bodyPr/>
        <a:lstStyle/>
        <a:p>
          <a:pPr rtl="0"/>
          <a:r>
            <a:rPr lang="es-ES" sz="1700" b="1" dirty="0" smtClean="0">
              <a:latin typeface="+mj-lt"/>
            </a:rPr>
            <a:t>20</a:t>
          </a:r>
          <a:r>
            <a:rPr lang="es-ES" sz="1700" dirty="0" smtClean="0">
              <a:latin typeface="+mj-lt"/>
            </a:rPr>
            <a:t>% de energías renovables</a:t>
          </a:r>
          <a:endParaRPr lang="es-ES" sz="1700" dirty="0">
            <a:latin typeface="+mj-lt"/>
          </a:endParaRPr>
        </a:p>
      </dgm:t>
    </dgm:pt>
    <dgm:pt modelId="{856DCF2A-4EAF-49EB-802D-10918D1CA6D9}" type="parTrans" cxnId="{85C2D897-3E2F-4E04-9383-36E831271567}">
      <dgm:prSet/>
      <dgm:spPr/>
      <dgm:t>
        <a:bodyPr/>
        <a:lstStyle/>
        <a:p>
          <a:endParaRPr lang="es-ES"/>
        </a:p>
      </dgm:t>
    </dgm:pt>
    <dgm:pt modelId="{AEFC9778-989F-4A65-8AA0-1ED979C7B27F}" type="sibTrans" cxnId="{85C2D897-3E2F-4E04-9383-36E831271567}">
      <dgm:prSet/>
      <dgm:spPr/>
      <dgm:t>
        <a:bodyPr/>
        <a:lstStyle/>
        <a:p>
          <a:endParaRPr lang="es-ES"/>
        </a:p>
      </dgm:t>
    </dgm:pt>
    <dgm:pt modelId="{AE0B19BD-9D1A-4ADD-BCB4-D836EA878EE4}">
      <dgm:prSet custT="1"/>
      <dgm:spPr/>
      <dgm:t>
        <a:bodyPr/>
        <a:lstStyle/>
        <a:p>
          <a:pPr rtl="0"/>
          <a:r>
            <a:rPr lang="es-ES" sz="1700" dirty="0" smtClean="0">
              <a:latin typeface="+mj-lt"/>
              <a:sym typeface="Wingdings"/>
            </a:rPr>
            <a:t> </a:t>
          </a:r>
          <a:r>
            <a:rPr lang="es-ES" sz="1700" b="1" dirty="0" smtClean="0">
              <a:latin typeface="+mj-lt"/>
            </a:rPr>
            <a:t>20</a:t>
          </a:r>
          <a:r>
            <a:rPr lang="es-ES" sz="1700" dirty="0" smtClean="0">
              <a:latin typeface="+mj-lt"/>
            </a:rPr>
            <a:t> % la eficiencia energética</a:t>
          </a:r>
          <a:endParaRPr lang="es-ES" sz="1700" dirty="0">
            <a:latin typeface="+mj-lt"/>
          </a:endParaRPr>
        </a:p>
      </dgm:t>
    </dgm:pt>
    <dgm:pt modelId="{7ABD65FC-F5EE-4DEB-B8C4-878C1EE0A481}" type="parTrans" cxnId="{CC2EC4F9-6148-488A-9BBF-D419ECB96FC6}">
      <dgm:prSet/>
      <dgm:spPr/>
      <dgm:t>
        <a:bodyPr/>
        <a:lstStyle/>
        <a:p>
          <a:endParaRPr lang="es-ES"/>
        </a:p>
      </dgm:t>
    </dgm:pt>
    <dgm:pt modelId="{A938AEA1-D229-4203-BA58-BA2D512F7E5A}" type="sibTrans" cxnId="{CC2EC4F9-6148-488A-9BBF-D419ECB96FC6}">
      <dgm:prSet/>
      <dgm:spPr/>
      <dgm:t>
        <a:bodyPr/>
        <a:lstStyle/>
        <a:p>
          <a:endParaRPr lang="es-ES"/>
        </a:p>
      </dgm:t>
    </dgm:pt>
    <dgm:pt modelId="{5CF546BC-562A-4400-AEB3-DADD59C1CFEF}">
      <dgm:prSet custT="1"/>
      <dgm:spPr/>
      <dgm:t>
        <a:bodyPr/>
        <a:lstStyle/>
        <a:p>
          <a:pPr algn="l" rtl="0"/>
          <a:r>
            <a:rPr lang="es-ES_tradnl" sz="2400" b="1" dirty="0" smtClean="0">
              <a:latin typeface="+mj-lt"/>
            </a:rPr>
            <a:t>Educación</a:t>
          </a:r>
          <a:endParaRPr lang="es-ES" sz="2000" b="1" dirty="0">
            <a:latin typeface="+mj-lt"/>
          </a:endParaRPr>
        </a:p>
      </dgm:t>
    </dgm:pt>
    <dgm:pt modelId="{56A2CDDF-C942-4CFF-9863-604512EC30AB}" type="parTrans" cxnId="{529F8CDF-C4D8-416B-9900-D098A87217C3}">
      <dgm:prSet/>
      <dgm:spPr/>
      <dgm:t>
        <a:bodyPr/>
        <a:lstStyle/>
        <a:p>
          <a:endParaRPr lang="es-ES"/>
        </a:p>
      </dgm:t>
    </dgm:pt>
    <dgm:pt modelId="{25951C85-C6F8-4807-B16C-DE4D94C061A9}" type="sibTrans" cxnId="{529F8CDF-C4D8-416B-9900-D098A87217C3}">
      <dgm:prSet/>
      <dgm:spPr/>
      <dgm:t>
        <a:bodyPr/>
        <a:lstStyle/>
        <a:p>
          <a:endParaRPr lang="es-ES"/>
        </a:p>
      </dgm:t>
    </dgm:pt>
    <dgm:pt modelId="{FA269793-122C-46FD-92A7-6B32B607B9A9}">
      <dgm:prSet custT="1"/>
      <dgm:spPr/>
      <dgm:t>
        <a:bodyPr/>
        <a:lstStyle/>
        <a:p>
          <a:pPr rtl="0"/>
          <a:r>
            <a:rPr lang="es-ES" sz="1700" dirty="0" smtClean="0">
              <a:latin typeface="+mj-lt"/>
              <a:sym typeface="Wingdings"/>
            </a:rPr>
            <a:t></a:t>
          </a:r>
          <a:r>
            <a:rPr lang="es-ES" sz="1700" dirty="0" smtClean="0">
              <a:latin typeface="+mj-lt"/>
            </a:rPr>
            <a:t> tasas de abandono escolar prematuro por debajo del </a:t>
          </a:r>
          <a:r>
            <a:rPr lang="es-ES" sz="1700" b="1" dirty="0" smtClean="0">
              <a:latin typeface="+mj-lt"/>
            </a:rPr>
            <a:t>10</a:t>
          </a:r>
          <a:r>
            <a:rPr lang="es-ES" sz="1700" dirty="0" smtClean="0">
              <a:latin typeface="+mj-lt"/>
            </a:rPr>
            <a:t>% </a:t>
          </a:r>
          <a:endParaRPr lang="es-ES" sz="1700" dirty="0">
            <a:latin typeface="+mj-lt"/>
          </a:endParaRPr>
        </a:p>
      </dgm:t>
    </dgm:pt>
    <dgm:pt modelId="{5830553F-B11A-4F15-A9B2-05DCDFB4B7FD}" type="parTrans" cxnId="{70CE24B5-062D-43BB-8186-249C87B3B26F}">
      <dgm:prSet/>
      <dgm:spPr/>
      <dgm:t>
        <a:bodyPr/>
        <a:lstStyle/>
        <a:p>
          <a:endParaRPr lang="es-ES"/>
        </a:p>
      </dgm:t>
    </dgm:pt>
    <dgm:pt modelId="{D8DAC08B-902E-44C0-8A83-ADD92F1C76AD}" type="sibTrans" cxnId="{70CE24B5-062D-43BB-8186-249C87B3B26F}">
      <dgm:prSet/>
      <dgm:spPr/>
      <dgm:t>
        <a:bodyPr/>
        <a:lstStyle/>
        <a:p>
          <a:endParaRPr lang="es-ES"/>
        </a:p>
      </dgm:t>
    </dgm:pt>
    <dgm:pt modelId="{ABAB9EB3-A278-4543-9CE6-A54AD31C032A}">
      <dgm:prSet custT="1"/>
      <dgm:spPr/>
      <dgm:t>
        <a:bodyPr/>
        <a:lstStyle/>
        <a:p>
          <a:pPr rtl="0"/>
          <a:r>
            <a:rPr lang="es-ES" sz="1700" dirty="0" smtClean="0">
              <a:latin typeface="+mj-lt"/>
            </a:rPr>
            <a:t>Al menos un </a:t>
          </a:r>
          <a:r>
            <a:rPr lang="es-ES" sz="1700" b="1" dirty="0" smtClean="0">
              <a:latin typeface="+mj-lt"/>
            </a:rPr>
            <a:t>40</a:t>
          </a:r>
          <a:r>
            <a:rPr lang="es-ES" sz="1700" dirty="0" smtClean="0">
              <a:latin typeface="+mj-lt"/>
            </a:rPr>
            <a:t>% de las personas de 30 a 34 años completar estudios terciarios</a:t>
          </a:r>
          <a:endParaRPr lang="es-ES" sz="1700" dirty="0">
            <a:latin typeface="+mj-lt"/>
          </a:endParaRPr>
        </a:p>
      </dgm:t>
    </dgm:pt>
    <dgm:pt modelId="{86F9F6B6-9874-4D15-84F0-B200562B437B}" type="parTrans" cxnId="{4B45232C-6866-4287-BA96-6D36A12F2F31}">
      <dgm:prSet/>
      <dgm:spPr/>
      <dgm:t>
        <a:bodyPr/>
        <a:lstStyle/>
        <a:p>
          <a:endParaRPr lang="es-ES"/>
        </a:p>
      </dgm:t>
    </dgm:pt>
    <dgm:pt modelId="{BC888BA0-7553-45E6-BF64-C1B98B1460F1}" type="sibTrans" cxnId="{4B45232C-6866-4287-BA96-6D36A12F2F31}">
      <dgm:prSet/>
      <dgm:spPr/>
      <dgm:t>
        <a:bodyPr/>
        <a:lstStyle/>
        <a:p>
          <a:endParaRPr lang="es-ES"/>
        </a:p>
      </dgm:t>
    </dgm:pt>
    <dgm:pt modelId="{27778F76-1A3B-449F-B92E-271512A5644A}">
      <dgm:prSet custT="1"/>
      <dgm:spPr>
        <a:solidFill>
          <a:srgbClr val="FF9999"/>
        </a:solidFill>
      </dgm:spPr>
      <dgm:t>
        <a:bodyPr/>
        <a:lstStyle/>
        <a:p>
          <a:pPr algn="l" rtl="0"/>
          <a:r>
            <a:rPr lang="es-ES" sz="2400" b="1" dirty="0" smtClean="0">
              <a:latin typeface="+mj-lt"/>
            </a:rPr>
            <a:t>Pobreza y la exclusión social</a:t>
          </a:r>
          <a:endParaRPr lang="es-ES" sz="2400" dirty="0">
            <a:latin typeface="+mj-lt"/>
          </a:endParaRPr>
        </a:p>
      </dgm:t>
    </dgm:pt>
    <dgm:pt modelId="{EBF449B4-B346-433A-8FD3-8A85F98D1105}" type="parTrans" cxnId="{4DD054F0-F6C9-4EEC-8330-2EC210027C8A}">
      <dgm:prSet/>
      <dgm:spPr/>
      <dgm:t>
        <a:bodyPr/>
        <a:lstStyle/>
        <a:p>
          <a:endParaRPr lang="es-ES"/>
        </a:p>
      </dgm:t>
    </dgm:pt>
    <dgm:pt modelId="{2A47C6F3-4B3F-4A0B-94A2-7BCC80179CC5}" type="sibTrans" cxnId="{4DD054F0-F6C9-4EEC-8330-2EC210027C8A}">
      <dgm:prSet/>
      <dgm:spPr/>
      <dgm:t>
        <a:bodyPr/>
        <a:lstStyle/>
        <a:p>
          <a:endParaRPr lang="es-ES"/>
        </a:p>
      </dgm:t>
    </dgm:pt>
    <dgm:pt modelId="{402FD28E-E795-4012-B5B7-0D39DE9780EA}">
      <dgm:prSet custT="1"/>
      <dgm:spPr/>
      <dgm:t>
        <a:bodyPr/>
        <a:lstStyle/>
        <a:p>
          <a:pPr rtl="0"/>
          <a:r>
            <a:rPr lang="es-ES" sz="1800" dirty="0" smtClean="0">
              <a:latin typeface="+mj-lt"/>
              <a:sym typeface="Wingdings"/>
            </a:rPr>
            <a:t></a:t>
          </a:r>
          <a:r>
            <a:rPr lang="es-ES" sz="1800" dirty="0" smtClean="0">
              <a:latin typeface="+mj-lt"/>
            </a:rPr>
            <a:t> en </a:t>
          </a:r>
          <a:r>
            <a:rPr lang="es-ES" sz="1800" b="1" dirty="0" smtClean="0">
              <a:latin typeface="+mj-lt"/>
            </a:rPr>
            <a:t>20</a:t>
          </a:r>
          <a:r>
            <a:rPr lang="es-ES" sz="1800" dirty="0" smtClean="0">
              <a:latin typeface="+mj-lt"/>
            </a:rPr>
            <a:t> millones al menos el nº de personas en situación o riesgo de pobreza y exclusión social</a:t>
          </a:r>
          <a:endParaRPr lang="es-ES" sz="1800" dirty="0">
            <a:latin typeface="+mj-lt"/>
          </a:endParaRPr>
        </a:p>
      </dgm:t>
    </dgm:pt>
    <dgm:pt modelId="{BC34FD4C-D69E-4B38-B8B1-9CD48557FE68}" type="parTrans" cxnId="{1DB6D9B3-B68D-4B01-8906-059329E95BDC}">
      <dgm:prSet/>
      <dgm:spPr/>
      <dgm:t>
        <a:bodyPr/>
        <a:lstStyle/>
        <a:p>
          <a:endParaRPr lang="es-ES"/>
        </a:p>
      </dgm:t>
    </dgm:pt>
    <dgm:pt modelId="{823E93DE-08C7-4405-9F54-BF2A6D81ACEF}" type="sibTrans" cxnId="{1DB6D9B3-B68D-4B01-8906-059329E95BDC}">
      <dgm:prSet/>
      <dgm:spPr/>
      <dgm:t>
        <a:bodyPr/>
        <a:lstStyle/>
        <a:p>
          <a:endParaRPr lang="es-ES"/>
        </a:p>
      </dgm:t>
    </dgm:pt>
    <dgm:pt modelId="{6D7792BF-2ACF-4C44-AEE5-3147F722B6AF}" type="pres">
      <dgm:prSet presAssocID="{F9F63A5A-4A23-474C-BD97-586DD2749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0910CC-4032-4502-BD4C-43FF3B6F9B41}" type="pres">
      <dgm:prSet presAssocID="{357BD471-EF6C-4320-89FE-1A3CCA5D78AA}" presName="linNode" presStyleCnt="0"/>
      <dgm:spPr/>
    </dgm:pt>
    <dgm:pt modelId="{4F068EB7-3BB9-48C6-9407-7C5807B6DE49}" type="pres">
      <dgm:prSet presAssocID="{357BD471-EF6C-4320-89FE-1A3CCA5D78AA}" presName="parentText" presStyleLbl="node1" presStyleIdx="0" presStyleCnt="5" custScaleX="276724" custScaleY="69327" custLinFactNeighborX="2804" custLinFactNeighborY="-2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57AFC-7F8C-4C46-BB09-F298064F1B91}" type="pres">
      <dgm:prSet presAssocID="{68CCA6C8-9112-492D-89F7-01C5160AB8D4}" presName="sp" presStyleCnt="0"/>
      <dgm:spPr/>
    </dgm:pt>
    <dgm:pt modelId="{BEE08806-9429-49F0-89B8-1E49CA70DE1E}" type="pres">
      <dgm:prSet presAssocID="{2E6D7FE7-0EF3-4B52-9F13-2684D61602D0}" presName="linNode" presStyleCnt="0"/>
      <dgm:spPr/>
    </dgm:pt>
    <dgm:pt modelId="{5AE21AD3-1BA2-4265-BF84-2F8251FB0AE4}" type="pres">
      <dgm:prSet presAssocID="{2E6D7FE7-0EF3-4B52-9F13-2684D61602D0}" presName="parentText" presStyleLbl="node1" presStyleIdx="1" presStyleCnt="5" custScaleX="277778" custScaleY="62006" custLinFactNeighborX="618" custLinFactNeighborY="-153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047860-47C6-4496-B46E-792DB080A2DA}" type="pres">
      <dgm:prSet presAssocID="{311D661A-C841-4CDC-9FA8-878CB62EF901}" presName="sp" presStyleCnt="0"/>
      <dgm:spPr/>
    </dgm:pt>
    <dgm:pt modelId="{42AC7451-813E-4082-B99C-B8E5DED03D06}" type="pres">
      <dgm:prSet presAssocID="{BA1BFCBD-2AF2-4DD7-AC5E-1AF14BA2241E}" presName="linNode" presStyleCnt="0"/>
      <dgm:spPr/>
    </dgm:pt>
    <dgm:pt modelId="{D4232565-FFE9-4854-BCA9-535BF0381D31}" type="pres">
      <dgm:prSet presAssocID="{BA1BFCBD-2AF2-4DD7-AC5E-1AF14BA2241E}" presName="parentText" presStyleLbl="node1" presStyleIdx="2" presStyleCnt="5" custScaleX="1094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ABE4A3-8E0C-4A0B-B683-64E8546C8EC2}" type="pres">
      <dgm:prSet presAssocID="{BA1BFCBD-2AF2-4DD7-AC5E-1AF14BA2241E}" presName="descendantText" presStyleLbl="alignAccFollowNode1" presStyleIdx="0" presStyleCnt="3" custScaleX="92111" custScaleY="115553" custLinFactNeighborX="9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9FBA2-D8E4-4750-9F8E-68796CCF7228}" type="pres">
      <dgm:prSet presAssocID="{675DE8DE-5B3D-4DD2-AF1D-8DC8D14C1C1F}" presName="sp" presStyleCnt="0"/>
      <dgm:spPr/>
    </dgm:pt>
    <dgm:pt modelId="{316A9E9F-4980-428C-B26D-36120CC56A60}" type="pres">
      <dgm:prSet presAssocID="{5CF546BC-562A-4400-AEB3-DADD59C1CFEF}" presName="linNode" presStyleCnt="0"/>
      <dgm:spPr/>
    </dgm:pt>
    <dgm:pt modelId="{922265D4-284A-48BF-802D-610BFF92432A}" type="pres">
      <dgm:prSet presAssocID="{5CF546BC-562A-4400-AEB3-DADD59C1CFEF}" presName="parentText" presStyleLbl="node1" presStyleIdx="3" presStyleCnt="5" custScaleX="109677" custLinFactNeighborX="0" custLinFactNeighborY="-3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D0885C-A215-49E2-961B-4BFB8D365F54}" type="pres">
      <dgm:prSet presAssocID="{5CF546BC-562A-4400-AEB3-DADD59C1CFEF}" presName="descendantText" presStyleLbl="alignAccFollowNode1" presStyleIdx="1" presStyleCnt="3" custScaleX="92494" custScaleY="136049" custLinFactNeighborX="4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507B5A-3F8F-4C73-9396-57CE614C66BD}" type="pres">
      <dgm:prSet presAssocID="{25951C85-C6F8-4807-B16C-DE4D94C061A9}" presName="sp" presStyleCnt="0"/>
      <dgm:spPr/>
    </dgm:pt>
    <dgm:pt modelId="{A5A0AE5F-11E7-41A0-83E9-50DFBE340F47}" type="pres">
      <dgm:prSet presAssocID="{27778F76-1A3B-449F-B92E-271512A5644A}" presName="linNode" presStyleCnt="0"/>
      <dgm:spPr/>
    </dgm:pt>
    <dgm:pt modelId="{15A4A57C-2AA4-499D-A410-780ABCD72701}" type="pres">
      <dgm:prSet presAssocID="{27778F76-1A3B-449F-B92E-271512A5644A}" presName="parentText" presStyleLbl="node1" presStyleIdx="4" presStyleCnt="5" custScaleX="110091" custLinFactNeighborX="34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14E3F-1F8B-4381-A66C-7D573555A0E4}" type="pres">
      <dgm:prSet presAssocID="{27778F76-1A3B-449F-B92E-271512A5644A}" presName="descendantText" presStyleLbl="alignAccFollowNode1" presStyleIdx="2" presStyleCnt="3" custScaleX="92458" custScaleY="118957" custLinFactNeighborX="11441" custLinFactNeighborY="3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2EC4F9-6148-488A-9BBF-D419ECB96FC6}" srcId="{BA1BFCBD-2AF2-4DD7-AC5E-1AF14BA2241E}" destId="{AE0B19BD-9D1A-4ADD-BCB4-D836EA878EE4}" srcOrd="2" destOrd="0" parTransId="{7ABD65FC-F5EE-4DEB-B8C4-878C1EE0A481}" sibTransId="{A938AEA1-D229-4203-BA58-BA2D512F7E5A}"/>
    <dgm:cxn modelId="{F9365FF6-1E0C-490E-B252-7F21AC0B3709}" srcId="{F9F63A5A-4A23-474C-BD97-586DD2749DAD}" destId="{BA1BFCBD-2AF2-4DD7-AC5E-1AF14BA2241E}" srcOrd="2" destOrd="0" parTransId="{2186AF32-BDAC-47BA-8E03-8BF7B69759E5}" sibTransId="{675DE8DE-5B3D-4DD2-AF1D-8DC8D14C1C1F}"/>
    <dgm:cxn modelId="{D004B8A8-DD39-47D7-9E92-CEDC43F376C3}" type="presOf" srcId="{C0F27762-E1F8-4678-96AD-A82A14274A55}" destId="{67ABE4A3-8E0C-4A0B-B683-64E8546C8EC2}" srcOrd="0" destOrd="0" presId="urn:microsoft.com/office/officeart/2005/8/layout/vList5"/>
    <dgm:cxn modelId="{AB814607-F3F1-45F2-B050-5C4BB590F73D}" type="presOf" srcId="{F9F63A5A-4A23-474C-BD97-586DD2749DAD}" destId="{6D7792BF-2ACF-4C44-AEE5-3147F722B6AF}" srcOrd="0" destOrd="0" presId="urn:microsoft.com/office/officeart/2005/8/layout/vList5"/>
    <dgm:cxn modelId="{529F8CDF-C4D8-416B-9900-D098A87217C3}" srcId="{F9F63A5A-4A23-474C-BD97-586DD2749DAD}" destId="{5CF546BC-562A-4400-AEB3-DADD59C1CFEF}" srcOrd="3" destOrd="0" parTransId="{56A2CDDF-C942-4CFF-9863-604512EC30AB}" sibTransId="{25951C85-C6F8-4807-B16C-DE4D94C061A9}"/>
    <dgm:cxn modelId="{7D717035-CE77-4E99-AA66-79DEA484CCFA}" type="presOf" srcId="{A3188A18-D132-494E-8C4B-14F2BD129C91}" destId="{67ABE4A3-8E0C-4A0B-B683-64E8546C8EC2}" srcOrd="0" destOrd="1" presId="urn:microsoft.com/office/officeart/2005/8/layout/vList5"/>
    <dgm:cxn modelId="{3CF359DE-2D87-497A-930E-5D1C96A2596F}" type="presOf" srcId="{FA269793-122C-46FD-92A7-6B32B607B9A9}" destId="{8ED0885C-A215-49E2-961B-4BFB8D365F54}" srcOrd="0" destOrd="0" presId="urn:microsoft.com/office/officeart/2005/8/layout/vList5"/>
    <dgm:cxn modelId="{49E9C9CB-6B10-494A-86BD-17ED7E28409F}" type="presOf" srcId="{2E6D7FE7-0EF3-4B52-9F13-2684D61602D0}" destId="{5AE21AD3-1BA2-4265-BF84-2F8251FB0AE4}" srcOrd="0" destOrd="0" presId="urn:microsoft.com/office/officeart/2005/8/layout/vList5"/>
    <dgm:cxn modelId="{134D2B7A-ECD7-4D5E-A150-26BB75C1B449}" type="presOf" srcId="{402FD28E-E795-4012-B5B7-0D39DE9780EA}" destId="{A3D14E3F-1F8B-4381-A66C-7D573555A0E4}" srcOrd="0" destOrd="0" presId="urn:microsoft.com/office/officeart/2005/8/layout/vList5"/>
    <dgm:cxn modelId="{0D254D83-4B57-4F9E-B7EE-E7CB6D79C02C}" type="presOf" srcId="{AE0B19BD-9D1A-4ADD-BCB4-D836EA878EE4}" destId="{67ABE4A3-8E0C-4A0B-B683-64E8546C8EC2}" srcOrd="0" destOrd="2" presId="urn:microsoft.com/office/officeart/2005/8/layout/vList5"/>
    <dgm:cxn modelId="{16700A1B-923E-4B3D-8120-C6E9C02472D1}" type="presOf" srcId="{5CF546BC-562A-4400-AEB3-DADD59C1CFEF}" destId="{922265D4-284A-48BF-802D-610BFF92432A}" srcOrd="0" destOrd="0" presId="urn:microsoft.com/office/officeart/2005/8/layout/vList5"/>
    <dgm:cxn modelId="{2DBEFED9-1C6C-4B68-A625-5AFF31A2935C}" type="presOf" srcId="{BA1BFCBD-2AF2-4DD7-AC5E-1AF14BA2241E}" destId="{D4232565-FFE9-4854-BCA9-535BF0381D31}" srcOrd="0" destOrd="0" presId="urn:microsoft.com/office/officeart/2005/8/layout/vList5"/>
    <dgm:cxn modelId="{459F57F3-D20D-4A04-B810-62C6632EA519}" type="presOf" srcId="{357BD471-EF6C-4320-89FE-1A3CCA5D78AA}" destId="{4F068EB7-3BB9-48C6-9407-7C5807B6DE49}" srcOrd="0" destOrd="0" presId="urn:microsoft.com/office/officeart/2005/8/layout/vList5"/>
    <dgm:cxn modelId="{1DB6D9B3-B68D-4B01-8906-059329E95BDC}" srcId="{27778F76-1A3B-449F-B92E-271512A5644A}" destId="{402FD28E-E795-4012-B5B7-0D39DE9780EA}" srcOrd="0" destOrd="0" parTransId="{BC34FD4C-D69E-4B38-B8B1-9CD48557FE68}" sibTransId="{823E93DE-08C7-4405-9F54-BF2A6D81ACEF}"/>
    <dgm:cxn modelId="{04E87333-5264-494E-AF4E-5FCE6BD64D03}" srcId="{F9F63A5A-4A23-474C-BD97-586DD2749DAD}" destId="{357BD471-EF6C-4320-89FE-1A3CCA5D78AA}" srcOrd="0" destOrd="0" parTransId="{46637ECB-1BB8-4AF5-ABB3-26491C2B0B1B}" sibTransId="{68CCA6C8-9112-492D-89F7-01C5160AB8D4}"/>
    <dgm:cxn modelId="{4DD054F0-F6C9-4EEC-8330-2EC210027C8A}" srcId="{F9F63A5A-4A23-474C-BD97-586DD2749DAD}" destId="{27778F76-1A3B-449F-B92E-271512A5644A}" srcOrd="4" destOrd="0" parTransId="{EBF449B4-B346-433A-8FD3-8A85F98D1105}" sibTransId="{2A47C6F3-4B3F-4A0B-94A2-7BCC80179CC5}"/>
    <dgm:cxn modelId="{FAAB502E-D083-4CC0-A97D-6D8C317E8F3B}" type="presOf" srcId="{ABAB9EB3-A278-4543-9CE6-A54AD31C032A}" destId="{8ED0885C-A215-49E2-961B-4BFB8D365F54}" srcOrd="0" destOrd="1" presId="urn:microsoft.com/office/officeart/2005/8/layout/vList5"/>
    <dgm:cxn modelId="{85C2D897-3E2F-4E04-9383-36E831271567}" srcId="{BA1BFCBD-2AF2-4DD7-AC5E-1AF14BA2241E}" destId="{A3188A18-D132-494E-8C4B-14F2BD129C91}" srcOrd="1" destOrd="0" parTransId="{856DCF2A-4EAF-49EB-802D-10918D1CA6D9}" sibTransId="{AEFC9778-989F-4A65-8AA0-1ED979C7B27F}"/>
    <dgm:cxn modelId="{4B45232C-6866-4287-BA96-6D36A12F2F31}" srcId="{5CF546BC-562A-4400-AEB3-DADD59C1CFEF}" destId="{ABAB9EB3-A278-4543-9CE6-A54AD31C032A}" srcOrd="1" destOrd="0" parTransId="{86F9F6B6-9874-4D15-84F0-B200562B437B}" sibTransId="{BC888BA0-7553-45E6-BF64-C1B98B1460F1}"/>
    <dgm:cxn modelId="{70CE24B5-062D-43BB-8186-249C87B3B26F}" srcId="{5CF546BC-562A-4400-AEB3-DADD59C1CFEF}" destId="{FA269793-122C-46FD-92A7-6B32B607B9A9}" srcOrd="0" destOrd="0" parTransId="{5830553F-B11A-4F15-A9B2-05DCDFB4B7FD}" sibTransId="{D8DAC08B-902E-44C0-8A83-ADD92F1C76AD}"/>
    <dgm:cxn modelId="{42D3B9B3-22F6-42E4-B6DB-2837FA10A079}" srcId="{BA1BFCBD-2AF2-4DD7-AC5E-1AF14BA2241E}" destId="{C0F27762-E1F8-4678-96AD-A82A14274A55}" srcOrd="0" destOrd="0" parTransId="{9B67F6C3-84D9-41A7-9AC8-9B14EE60286D}" sibTransId="{C294789E-DD02-4675-B446-B54655675B43}"/>
    <dgm:cxn modelId="{B8BCF2A9-BD1B-4683-BE46-F0DBD7ACBD34}" srcId="{F9F63A5A-4A23-474C-BD97-586DD2749DAD}" destId="{2E6D7FE7-0EF3-4B52-9F13-2684D61602D0}" srcOrd="1" destOrd="0" parTransId="{65FE875E-C35F-47B8-8CF5-BF2F99F62FF1}" sibTransId="{311D661A-C841-4CDC-9FA8-878CB62EF901}"/>
    <dgm:cxn modelId="{B50ECA4A-C1AE-44FF-B320-2E5AD49EFAA4}" type="presOf" srcId="{27778F76-1A3B-449F-B92E-271512A5644A}" destId="{15A4A57C-2AA4-499D-A410-780ABCD72701}" srcOrd="0" destOrd="0" presId="urn:microsoft.com/office/officeart/2005/8/layout/vList5"/>
    <dgm:cxn modelId="{9945B4EA-B329-4DE7-8BAB-EB6903CEA771}" type="presParOf" srcId="{6D7792BF-2ACF-4C44-AEE5-3147F722B6AF}" destId="{EE0910CC-4032-4502-BD4C-43FF3B6F9B41}" srcOrd="0" destOrd="0" presId="urn:microsoft.com/office/officeart/2005/8/layout/vList5"/>
    <dgm:cxn modelId="{A6671A5D-7ECE-47FB-A036-886D1D22FF5B}" type="presParOf" srcId="{EE0910CC-4032-4502-BD4C-43FF3B6F9B41}" destId="{4F068EB7-3BB9-48C6-9407-7C5807B6DE49}" srcOrd="0" destOrd="0" presId="urn:microsoft.com/office/officeart/2005/8/layout/vList5"/>
    <dgm:cxn modelId="{3C7621E5-CBF2-4957-BEB2-6088048B0A23}" type="presParOf" srcId="{6D7792BF-2ACF-4C44-AEE5-3147F722B6AF}" destId="{92D57AFC-7F8C-4C46-BB09-F298064F1B91}" srcOrd="1" destOrd="0" presId="urn:microsoft.com/office/officeart/2005/8/layout/vList5"/>
    <dgm:cxn modelId="{24BFFAE6-E37C-4286-83E3-43E61307EEAA}" type="presParOf" srcId="{6D7792BF-2ACF-4C44-AEE5-3147F722B6AF}" destId="{BEE08806-9429-49F0-89B8-1E49CA70DE1E}" srcOrd="2" destOrd="0" presId="urn:microsoft.com/office/officeart/2005/8/layout/vList5"/>
    <dgm:cxn modelId="{8B7CD636-7735-483B-9C0D-C97B7646D377}" type="presParOf" srcId="{BEE08806-9429-49F0-89B8-1E49CA70DE1E}" destId="{5AE21AD3-1BA2-4265-BF84-2F8251FB0AE4}" srcOrd="0" destOrd="0" presId="urn:microsoft.com/office/officeart/2005/8/layout/vList5"/>
    <dgm:cxn modelId="{9DC7AA9F-417B-4DDE-B22A-C37E95277F1A}" type="presParOf" srcId="{6D7792BF-2ACF-4C44-AEE5-3147F722B6AF}" destId="{A8047860-47C6-4496-B46E-792DB080A2DA}" srcOrd="3" destOrd="0" presId="urn:microsoft.com/office/officeart/2005/8/layout/vList5"/>
    <dgm:cxn modelId="{37C30417-780A-4365-B55D-96775685E4E6}" type="presParOf" srcId="{6D7792BF-2ACF-4C44-AEE5-3147F722B6AF}" destId="{42AC7451-813E-4082-B99C-B8E5DED03D06}" srcOrd="4" destOrd="0" presId="urn:microsoft.com/office/officeart/2005/8/layout/vList5"/>
    <dgm:cxn modelId="{BEC63828-6B0C-4976-AB26-D96FC255A08A}" type="presParOf" srcId="{42AC7451-813E-4082-B99C-B8E5DED03D06}" destId="{D4232565-FFE9-4854-BCA9-535BF0381D31}" srcOrd="0" destOrd="0" presId="urn:microsoft.com/office/officeart/2005/8/layout/vList5"/>
    <dgm:cxn modelId="{0B7FA232-03E2-41DF-91EF-444783EB7491}" type="presParOf" srcId="{42AC7451-813E-4082-B99C-B8E5DED03D06}" destId="{67ABE4A3-8E0C-4A0B-B683-64E8546C8EC2}" srcOrd="1" destOrd="0" presId="urn:microsoft.com/office/officeart/2005/8/layout/vList5"/>
    <dgm:cxn modelId="{3CA62B76-6584-4522-934E-DFF1FE8943FA}" type="presParOf" srcId="{6D7792BF-2ACF-4C44-AEE5-3147F722B6AF}" destId="{A129FBA2-D8E4-4750-9F8E-68796CCF7228}" srcOrd="5" destOrd="0" presId="urn:microsoft.com/office/officeart/2005/8/layout/vList5"/>
    <dgm:cxn modelId="{B2176458-0E6A-4CA4-9FF3-6EE8F5F67AC6}" type="presParOf" srcId="{6D7792BF-2ACF-4C44-AEE5-3147F722B6AF}" destId="{316A9E9F-4980-428C-B26D-36120CC56A60}" srcOrd="6" destOrd="0" presId="urn:microsoft.com/office/officeart/2005/8/layout/vList5"/>
    <dgm:cxn modelId="{563A926D-590A-4778-B244-80675063F424}" type="presParOf" srcId="{316A9E9F-4980-428C-B26D-36120CC56A60}" destId="{922265D4-284A-48BF-802D-610BFF92432A}" srcOrd="0" destOrd="0" presId="urn:microsoft.com/office/officeart/2005/8/layout/vList5"/>
    <dgm:cxn modelId="{51041DA8-EE4C-4087-8AC7-4E7284034821}" type="presParOf" srcId="{316A9E9F-4980-428C-B26D-36120CC56A60}" destId="{8ED0885C-A215-49E2-961B-4BFB8D365F54}" srcOrd="1" destOrd="0" presId="urn:microsoft.com/office/officeart/2005/8/layout/vList5"/>
    <dgm:cxn modelId="{366D3C14-A7AC-466C-8B85-42366F3E3632}" type="presParOf" srcId="{6D7792BF-2ACF-4C44-AEE5-3147F722B6AF}" destId="{C3507B5A-3F8F-4C73-9396-57CE614C66BD}" srcOrd="7" destOrd="0" presId="urn:microsoft.com/office/officeart/2005/8/layout/vList5"/>
    <dgm:cxn modelId="{310826DD-3FD4-4088-9CEC-4280B7523626}" type="presParOf" srcId="{6D7792BF-2ACF-4C44-AEE5-3147F722B6AF}" destId="{A5A0AE5F-11E7-41A0-83E9-50DFBE340F47}" srcOrd="8" destOrd="0" presId="urn:microsoft.com/office/officeart/2005/8/layout/vList5"/>
    <dgm:cxn modelId="{97766CAA-4A1E-4C3B-B6CE-012FA9A3599C}" type="presParOf" srcId="{A5A0AE5F-11E7-41A0-83E9-50DFBE340F47}" destId="{15A4A57C-2AA4-499D-A410-780ABCD72701}" srcOrd="0" destOrd="0" presId="urn:microsoft.com/office/officeart/2005/8/layout/vList5"/>
    <dgm:cxn modelId="{FC95DC9A-4185-4703-B117-CA0313A8C689}" type="presParOf" srcId="{A5A0AE5F-11E7-41A0-83E9-50DFBE340F47}" destId="{A3D14E3F-1F8B-4381-A66C-7D573555A0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68EB7-3BB9-48C6-9407-7C5807B6DE49}">
      <dsp:nvSpPr>
        <dsp:cNvPr id="0" name=""/>
        <dsp:cNvSpPr/>
      </dsp:nvSpPr>
      <dsp:spPr>
        <a:xfrm>
          <a:off x="33326" y="2"/>
          <a:ext cx="8751649" cy="7913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2">
                  <a:lumMod val="75000"/>
                </a:schemeClr>
              </a:solidFill>
              <a:latin typeface="+mj-lt"/>
            </a:rPr>
            <a:t>Empleo para el 75% de las personas de 20 a 64 años</a:t>
          </a:r>
          <a:endParaRPr lang="es-ES" sz="23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71958" y="38634"/>
        <a:ext cx="8674385" cy="714126"/>
      </dsp:txXfrm>
    </dsp:sp>
    <dsp:sp modelId="{5AE21AD3-1BA2-4265-BF84-2F8251FB0AE4}">
      <dsp:nvSpPr>
        <dsp:cNvPr id="0" name=""/>
        <dsp:cNvSpPr/>
      </dsp:nvSpPr>
      <dsp:spPr>
        <a:xfrm>
          <a:off x="8572" y="831278"/>
          <a:ext cx="8776403" cy="707818"/>
        </a:xfrm>
        <a:prstGeom prst="round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latin typeface="+mj-lt"/>
            </a:rPr>
            <a:t>3% de inversión en I+D sobre el PIB de la UE</a:t>
          </a:r>
          <a:endParaRPr lang="es-ES" sz="2300" b="1" kern="1200" dirty="0">
            <a:latin typeface="+mj-lt"/>
          </a:endParaRPr>
        </a:p>
      </dsp:txBody>
      <dsp:txXfrm>
        <a:off x="43125" y="865831"/>
        <a:ext cx="8707297" cy="638712"/>
      </dsp:txXfrm>
    </dsp:sp>
    <dsp:sp modelId="{67ABE4A3-8E0C-4A0B-B683-64E8546C8EC2}">
      <dsp:nvSpPr>
        <dsp:cNvPr id="0" name=""/>
        <dsp:cNvSpPr/>
      </dsp:nvSpPr>
      <dsp:spPr>
        <a:xfrm rot="5400000">
          <a:off x="5667928" y="-404988"/>
          <a:ext cx="1055260" cy="51788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+mj-lt"/>
              <a:sym typeface="Wingdings"/>
            </a:rPr>
            <a:t></a:t>
          </a:r>
          <a:r>
            <a:rPr lang="es-ES" sz="1700" kern="1200" dirty="0" smtClean="0">
              <a:latin typeface="+mj-lt"/>
            </a:rPr>
            <a:t> </a:t>
          </a:r>
          <a:r>
            <a:rPr lang="es-ES" sz="1700" b="1" kern="1200" dirty="0" smtClean="0">
              <a:latin typeface="+mj-lt"/>
            </a:rPr>
            <a:t>20</a:t>
          </a:r>
          <a:r>
            <a:rPr lang="es-ES" sz="1700" kern="1200" dirty="0" smtClean="0">
              <a:latin typeface="+mj-lt"/>
            </a:rPr>
            <a:t>% emisiones de GEI que en 1990</a:t>
          </a:r>
          <a:endParaRPr lang="es-ES" sz="1700" kern="1200" dirty="0">
            <a:latin typeface="+mj-lt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1" kern="1200" dirty="0" smtClean="0">
              <a:latin typeface="+mj-lt"/>
            </a:rPr>
            <a:t>20</a:t>
          </a:r>
          <a:r>
            <a:rPr lang="es-ES" sz="1700" kern="1200" dirty="0" smtClean="0">
              <a:latin typeface="+mj-lt"/>
            </a:rPr>
            <a:t>% de energías renovables</a:t>
          </a:r>
          <a:endParaRPr lang="es-ES" sz="1700" kern="1200" dirty="0">
            <a:latin typeface="+mj-lt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+mj-lt"/>
              <a:sym typeface="Wingdings"/>
            </a:rPr>
            <a:t> </a:t>
          </a:r>
          <a:r>
            <a:rPr lang="es-ES" sz="1700" b="1" kern="1200" dirty="0" smtClean="0">
              <a:latin typeface="+mj-lt"/>
            </a:rPr>
            <a:t>20</a:t>
          </a:r>
          <a:r>
            <a:rPr lang="es-ES" sz="1700" kern="1200" dirty="0" smtClean="0">
              <a:latin typeface="+mj-lt"/>
            </a:rPr>
            <a:t> % la eficiencia energética</a:t>
          </a:r>
          <a:endParaRPr lang="es-ES" sz="1700" kern="1200" dirty="0">
            <a:latin typeface="+mj-lt"/>
          </a:endParaRPr>
        </a:p>
      </dsp:txBody>
      <dsp:txXfrm rot="-5400000">
        <a:off x="3606141" y="1708313"/>
        <a:ext cx="5127320" cy="952232"/>
      </dsp:txXfrm>
    </dsp:sp>
    <dsp:sp modelId="{D4232565-FFE9-4854-BCA9-535BF0381D31}">
      <dsp:nvSpPr>
        <dsp:cNvPr id="0" name=""/>
        <dsp:cNvSpPr/>
      </dsp:nvSpPr>
      <dsp:spPr>
        <a:xfrm>
          <a:off x="4286" y="1613662"/>
          <a:ext cx="3462152" cy="1141532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+mj-lt"/>
            </a:rPr>
            <a:t>Cambio climático y sostenibilidad energética </a:t>
          </a:r>
          <a:endParaRPr lang="es-ES" sz="2000" kern="1200" dirty="0">
            <a:latin typeface="+mj-lt"/>
          </a:endParaRPr>
        </a:p>
      </dsp:txBody>
      <dsp:txXfrm>
        <a:off x="60011" y="1669387"/>
        <a:ext cx="3350702" cy="1030082"/>
      </dsp:txXfrm>
    </dsp:sp>
    <dsp:sp modelId="{8ED0885C-A215-49E2-961B-4BFB8D365F54}">
      <dsp:nvSpPr>
        <dsp:cNvPr id="0" name=""/>
        <dsp:cNvSpPr/>
      </dsp:nvSpPr>
      <dsp:spPr>
        <a:xfrm rot="5400000">
          <a:off x="5566113" y="835844"/>
          <a:ext cx="1242435" cy="5195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+mj-lt"/>
              <a:sym typeface="Wingdings"/>
            </a:rPr>
            <a:t></a:t>
          </a:r>
          <a:r>
            <a:rPr lang="es-ES" sz="1700" kern="1200" dirty="0" smtClean="0">
              <a:latin typeface="+mj-lt"/>
            </a:rPr>
            <a:t> tasas de abandono escolar prematuro por debajo del </a:t>
          </a:r>
          <a:r>
            <a:rPr lang="es-ES" sz="1700" b="1" kern="1200" dirty="0" smtClean="0">
              <a:latin typeface="+mj-lt"/>
            </a:rPr>
            <a:t>10</a:t>
          </a:r>
          <a:r>
            <a:rPr lang="es-ES" sz="1700" kern="1200" dirty="0" smtClean="0">
              <a:latin typeface="+mj-lt"/>
            </a:rPr>
            <a:t>% </a:t>
          </a:r>
          <a:endParaRPr lang="es-ES" sz="1700" kern="1200" dirty="0">
            <a:latin typeface="+mj-lt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+mj-lt"/>
            </a:rPr>
            <a:t>Al menos un </a:t>
          </a:r>
          <a:r>
            <a:rPr lang="es-ES" sz="1700" b="1" kern="1200" dirty="0" smtClean="0">
              <a:latin typeface="+mj-lt"/>
            </a:rPr>
            <a:t>40</a:t>
          </a:r>
          <a:r>
            <a:rPr lang="es-ES" sz="1700" kern="1200" dirty="0" smtClean="0">
              <a:latin typeface="+mj-lt"/>
            </a:rPr>
            <a:t>% de las personas de 30 a 34 años completar estudios terciarios</a:t>
          </a:r>
          <a:endParaRPr lang="es-ES" sz="1700" kern="1200" dirty="0">
            <a:latin typeface="+mj-lt"/>
          </a:endParaRPr>
        </a:p>
      </dsp:txBody>
      <dsp:txXfrm rot="-5400000">
        <a:off x="3589687" y="2872922"/>
        <a:ext cx="5134638" cy="1121133"/>
      </dsp:txXfrm>
    </dsp:sp>
    <dsp:sp modelId="{922265D4-284A-48BF-802D-610BFF92432A}">
      <dsp:nvSpPr>
        <dsp:cNvPr id="0" name=""/>
        <dsp:cNvSpPr/>
      </dsp:nvSpPr>
      <dsp:spPr>
        <a:xfrm>
          <a:off x="4286" y="2858374"/>
          <a:ext cx="3465247" cy="1141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latin typeface="+mj-lt"/>
            </a:rPr>
            <a:t>Educación</a:t>
          </a:r>
          <a:endParaRPr lang="es-ES" sz="2000" b="1" kern="1200" dirty="0">
            <a:latin typeface="+mj-lt"/>
          </a:endParaRPr>
        </a:p>
      </dsp:txBody>
      <dsp:txXfrm>
        <a:off x="60011" y="2914099"/>
        <a:ext cx="3353797" cy="1030082"/>
      </dsp:txXfrm>
    </dsp:sp>
    <dsp:sp modelId="{A3D14E3F-1F8B-4381-A66C-7D573555A0E4}">
      <dsp:nvSpPr>
        <dsp:cNvPr id="0" name=""/>
        <dsp:cNvSpPr/>
      </dsp:nvSpPr>
      <dsp:spPr>
        <a:xfrm rot="5400000">
          <a:off x="5642630" y="2111271"/>
          <a:ext cx="1086346" cy="5198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+mj-lt"/>
              <a:sym typeface="Wingdings"/>
            </a:rPr>
            <a:t></a:t>
          </a:r>
          <a:r>
            <a:rPr lang="es-ES" sz="1800" kern="1200" dirty="0" smtClean="0">
              <a:latin typeface="+mj-lt"/>
            </a:rPr>
            <a:t> en </a:t>
          </a:r>
          <a:r>
            <a:rPr lang="es-ES" sz="1800" b="1" kern="1200" dirty="0" smtClean="0">
              <a:latin typeface="+mj-lt"/>
            </a:rPr>
            <a:t>20</a:t>
          </a:r>
          <a:r>
            <a:rPr lang="es-ES" sz="1800" kern="1200" dirty="0" smtClean="0">
              <a:latin typeface="+mj-lt"/>
            </a:rPr>
            <a:t> millones al menos el nº de personas en situación o riesgo de pobreza y exclusión social</a:t>
          </a:r>
          <a:endParaRPr lang="es-ES" sz="1800" kern="1200" dirty="0">
            <a:latin typeface="+mj-lt"/>
          </a:endParaRPr>
        </a:p>
      </dsp:txBody>
      <dsp:txXfrm rot="-5400000">
        <a:off x="3586632" y="4220301"/>
        <a:ext cx="5145313" cy="980284"/>
      </dsp:txXfrm>
    </dsp:sp>
    <dsp:sp modelId="{15A4A57C-2AA4-499D-A410-780ABCD72701}">
      <dsp:nvSpPr>
        <dsp:cNvPr id="0" name=""/>
        <dsp:cNvSpPr/>
      </dsp:nvSpPr>
      <dsp:spPr>
        <a:xfrm>
          <a:off x="23851" y="4111784"/>
          <a:ext cx="3481728" cy="1141532"/>
        </a:xfrm>
        <a:prstGeom prst="round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+mj-lt"/>
            </a:rPr>
            <a:t>Pobreza y la exclusión social</a:t>
          </a:r>
          <a:endParaRPr lang="es-ES" sz="2400" kern="1200" dirty="0">
            <a:latin typeface="+mj-lt"/>
          </a:endParaRPr>
        </a:p>
      </dsp:txBody>
      <dsp:txXfrm>
        <a:off x="79576" y="4167509"/>
        <a:ext cx="3370278" cy="103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0.28638</cdr:x>
      <cdr:y>0.06777</cdr:y>
    </cdr:from>
    <cdr:to>
      <cdr:x>0.52113</cdr:x>
      <cdr:y>1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2196244" y="370991"/>
          <a:ext cx="1800200" cy="4608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es-ES" dirty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 smtClean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 smtClean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 smtClean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 smtClean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 smtClean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 smtClean="0">
            <a:solidFill>
              <a:srgbClr val="FF0000"/>
            </a:solidFill>
            <a:latin typeface="Calibri" panose="020F0502020204030204" pitchFamily="34" charset="0"/>
          </a:endParaRPr>
        </a:p>
        <a:p xmlns:a="http://schemas.openxmlformats.org/drawingml/2006/main">
          <a:pPr algn="r"/>
          <a:endParaRPr lang="es-ES" dirty="0">
            <a:solidFill>
              <a:srgbClr val="FF0000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3AC1D-34D1-4E5B-BC4A-3D5B6446FB61}" type="datetimeFigureOut">
              <a:rPr lang="fr-FR" smtClean="0"/>
              <a:t>10/06/2019</a:t>
            </a:fld>
            <a:endParaRPr lang="fr-F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6844D-E99D-446C-914E-4F23F27C396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5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04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7393B-344D-405A-A6DE-325EA5DAB38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1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B0E63-09B6-4777-BDF6-56F9A7884D92}" type="slidenum">
              <a:rPr lang="es-E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7393B-344D-405A-A6DE-325EA5DAB38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7393B-344D-405A-A6DE-325EA5DAB38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66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7393B-344D-405A-A6DE-325EA5DAB38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09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smtClean="0">
              <a:latin typeface="Arial" pitchFamily="34" charset="0"/>
            </a:endParaRPr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863" fontAlgn="base">
              <a:spcBef>
                <a:spcPct val="0"/>
              </a:spcBef>
              <a:spcAft>
                <a:spcPct val="0"/>
              </a:spcAft>
            </a:pPr>
            <a:fld id="{E3654A11-CC22-41CA-A496-8406F7115D12}" type="slidenum">
              <a:rPr lang="es-E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3186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9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0418EE-B69C-4811-87EE-1E67AB2DD16E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72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EAFA4-B10F-4B32-8F41-8020B08591F8}" type="slidenum">
              <a:rPr lang="es-E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0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B0E63-09B6-4777-BDF6-56F9A7884D92}" type="slidenum">
              <a:rPr lang="es-E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B0E63-09B6-4777-BDF6-56F9A7884D92}" type="slidenum">
              <a:rPr lang="es-E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2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B0E63-09B6-4777-BDF6-56F9A7884D92}" type="slidenum">
              <a:rPr lang="es-E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0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84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13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6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1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4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0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3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7" y="6255855"/>
            <a:ext cx="669070" cy="519713"/>
          </a:xfrm>
          <a:prstGeom prst="rect">
            <a:avLst/>
          </a:prstGeom>
          <a:effectLst>
            <a:glow rad="114300">
              <a:schemeClr val="bg1">
                <a:alpha val="81000"/>
              </a:schemeClr>
            </a:glow>
          </a:effectLst>
        </p:spPr>
      </p:pic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845"/>
            <a:ext cx="977575" cy="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G000141\Desktop\MEH.gif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395"/>
            <a:ext cx="2016224" cy="5706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E3A-010E-4BE0-B264-B20C6A1BAA36}" type="datetimeFigureOut">
              <a:rPr lang="es-ES" smtClean="0"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539552" y="4581128"/>
            <a:ext cx="83529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Economía baja en Carbono </a:t>
            </a: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Fondos FEDER</a:t>
            </a:r>
          </a:p>
          <a:p>
            <a:pPr algn="ctr"/>
            <a:endParaRPr lang="es-ES" sz="1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sz="1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Sevilla, 18 de junio de 2019 </a:t>
            </a:r>
            <a:endParaRPr lang="es-ES" sz="1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75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305370-85B9-48F9-99A0-654B090281D1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22350" y="332656"/>
            <a:ext cx="8229600" cy="636588"/>
          </a:xfrm>
        </p:spPr>
        <p:txBody>
          <a:bodyPr lIns="0" tIns="0" rIns="0" bIns="0" anchor="ctr">
            <a:normAutofit fontScale="90000"/>
          </a:bodyPr>
          <a:lstStyle/>
          <a:p>
            <a:pPr algn="ctr"/>
            <a:r>
              <a:rPr lang="es-ES_tradnl" sz="2800" cap="all" dirty="0">
                <a:latin typeface="Calibri" panose="020F0502020204030204" pitchFamily="34" charset="0"/>
              </a:rPr>
              <a:t>FEDER POR OBJETIVO TEMÁTICO</a:t>
            </a:r>
            <a:br>
              <a:rPr lang="es-ES_tradnl" sz="2800" cap="all" dirty="0">
                <a:latin typeface="Calibri" panose="020F0502020204030204" pitchFamily="34" charset="0"/>
              </a:rPr>
            </a:br>
            <a:r>
              <a:rPr lang="es-ES_tradnl" sz="2800" cap="all" dirty="0" smtClean="0">
                <a:latin typeface="Calibri" panose="020F0502020204030204" pitchFamily="34" charset="0"/>
              </a:rPr>
              <a:t>20.681 </a:t>
            </a:r>
            <a:r>
              <a:rPr lang="es-ES_tradnl" sz="2800" cap="all" dirty="0">
                <a:latin typeface="Calibri" panose="020F0502020204030204" pitchFamily="34" charset="0"/>
              </a:rPr>
              <a:t>MM€</a:t>
            </a:r>
            <a:endParaRPr lang="es-ES" sz="2800" cap="all" dirty="0">
              <a:latin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364965" cy="442681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31840" y="1412776"/>
            <a:ext cx="792088" cy="2616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17,8% FEDER</a:t>
            </a:r>
          </a:p>
          <a:p>
            <a:endParaRPr lang="es-ES" dirty="0" smtClean="0"/>
          </a:p>
          <a:p>
            <a:r>
              <a:rPr lang="es-ES" sz="1000" dirty="0" smtClean="0">
                <a:solidFill>
                  <a:srgbClr val="FF0000"/>
                </a:solidFill>
              </a:rPr>
              <a:t>           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259632" y="595602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Dentro del OT4 hay:  3.332 M€ del Eje 4 (EBC)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	        358 M€ del Eje 12 (un 25% de DUSI)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81A1A-5855-49CA-B242-EF67871DAB3B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59832" y="373732"/>
            <a:ext cx="4248150" cy="534988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endParaRPr lang="es-ES" dirty="0" smtClean="0"/>
          </a:p>
          <a:p>
            <a:pPr algn="ctr">
              <a:defRPr/>
            </a:pPr>
            <a:r>
              <a:rPr lang="es-ES" dirty="0" smtClean="0"/>
              <a:t>PO de España</a:t>
            </a:r>
          </a:p>
          <a:p>
            <a:pPr algn="ctr">
              <a:lnSpc>
                <a:spcPct val="150000"/>
              </a:lnSpc>
              <a:defRPr/>
            </a:pPr>
            <a:r>
              <a:rPr lang="es-ES" dirty="0" smtClean="0"/>
              <a:t>ASIGNACIÓN FINANCIERA</a:t>
            </a:r>
          </a:p>
          <a:p>
            <a:pPr algn="ctr">
              <a:defRPr/>
            </a:pPr>
            <a:r>
              <a:rPr lang="es-ES_tradnl" dirty="0" smtClean="0"/>
              <a:t>10.004 MEUR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47" y="1700808"/>
            <a:ext cx="7536306" cy="44644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39952" y="2013323"/>
            <a:ext cx="864096" cy="3693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88224" y="1366992"/>
            <a:ext cx="864096" cy="4339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6,6% </a:t>
            </a:r>
            <a:r>
              <a:rPr lang="es-E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del total del FEDER</a:t>
            </a: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647620"/>
              </p:ext>
            </p:extLst>
          </p:nvPr>
        </p:nvGraphicFramePr>
        <p:xfrm>
          <a:off x="755576" y="1040573"/>
          <a:ext cx="7560642" cy="56692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6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328">
                <a:tc>
                  <a:txBody>
                    <a:bodyPr/>
                    <a:lstStyle/>
                    <a:p>
                      <a:pPr algn="ctr"/>
                      <a:r>
                        <a:rPr lang="es-ES" sz="2400" baseline="0" noProof="0" dirty="0" smtClean="0">
                          <a:latin typeface="Calibri" panose="020F0502020204030204" pitchFamily="34" charset="0"/>
                        </a:rPr>
                        <a:t>Objetivo Temático 4 (EBC)</a:t>
                      </a:r>
                    </a:p>
                  </a:txBody>
                  <a:tcPr marL="91443" marR="91443" marT="45715" marB="45715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132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s-ES" sz="21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 4a. </a:t>
                      </a:r>
                      <a:r>
                        <a:rPr kumimoji="0" lang="es-ES" sz="2100" b="0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Producción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distribución de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energías r</a:t>
                      </a:r>
                      <a:r>
                        <a:rPr kumimoji="0" lang="es-ES" sz="21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enovables</a:t>
                      </a:r>
                    </a:p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s-ES" sz="2100" b="1" kern="12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 4b. Eficiencia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renovables en las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empresas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 4c. Eficiencia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gestión inteligente de la energía y renovables en las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infraestructuras y servicios públicos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 en las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viviendas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 4d. Sistemas de distribución inteligentes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redes de baja y media tensión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0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 4e.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Estrategias de reducción de carbono para todo tipo de territorio, especialmente las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zonas urbanas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 4f.  </a:t>
                      </a:r>
                      <a:r>
                        <a:rPr kumimoji="0" lang="es-ES" sz="2100" b="1" kern="1200" baseline="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I+i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economía baja en carbono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0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 4g.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Fomento de la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cogeneración</a:t>
                      </a:r>
                      <a:endParaRPr lang="es-ES" sz="2100" b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3" marR="91443" marT="45715" marB="45715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56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800" smtClean="0">
                <a:solidFill>
                  <a:prstClr val="black"/>
                </a:solidFill>
              </a:rPr>
              <a:t> </a:t>
            </a:r>
            <a:fld id="{0C0BB36B-3DCF-4A56-9C5E-CEDA876BC7AF}" type="slidenum">
              <a:rPr lang="fr-FR" altLang="en-US" sz="1200" baseline="300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en-US" sz="1200" baseline="3000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67744" y="260648"/>
            <a:ext cx="5616624" cy="428991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000" dirty="0" smtClean="0">
              <a:solidFill>
                <a:srgbClr val="04617B"/>
              </a:solidFill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ES_tradnl" sz="2800" dirty="0" smtClean="0">
                <a:solidFill>
                  <a:srgbClr val="04617B"/>
                </a:solidFill>
              </a:rPr>
              <a:t>Prioridades de Inversión (OT4)</a:t>
            </a:r>
            <a:endParaRPr lang="es-ES" sz="2800" dirty="0" smtClean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800" smtClean="0">
                <a:solidFill>
                  <a:prstClr val="black"/>
                </a:solidFill>
              </a:rPr>
              <a:t> </a:t>
            </a:r>
            <a:fld id="{0C0BB36B-3DCF-4A56-9C5E-CEDA876BC7AF}" type="slidenum">
              <a:rPr lang="fr-FR" altLang="en-US" sz="1200" baseline="300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en-US" sz="1200" baseline="3000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67744" y="260648"/>
            <a:ext cx="5616624" cy="428991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s-ES" sz="2000" dirty="0" smtClean="0">
                <a:solidFill>
                  <a:srgbClr val="04617B"/>
                </a:solidFill>
              </a:rPr>
              <a:t>Programación Eje 4</a:t>
            </a:r>
            <a:endParaRPr lang="es-ES" sz="2800" dirty="0" smtClean="0">
              <a:solidFill>
                <a:srgbClr val="04617B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7624" y="580526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Eficiencia (empresas, edificios e infraestructuras públicas): </a:t>
            </a:r>
            <a:r>
              <a:rPr lang="es-ES" b="1" dirty="0" smtClean="0"/>
              <a:t>66%</a:t>
            </a:r>
            <a:endParaRPr lang="es-ES" b="1" dirty="0" smtClean="0"/>
          </a:p>
          <a:p>
            <a:r>
              <a:rPr lang="es-ES" dirty="0" smtClean="0"/>
              <a:t>Renovables (eléctricas y térmicas): </a:t>
            </a:r>
            <a:r>
              <a:rPr lang="es-ES" b="1" dirty="0" smtClean="0"/>
              <a:t>18%</a:t>
            </a:r>
          </a:p>
          <a:p>
            <a:r>
              <a:rPr lang="es-ES" dirty="0" smtClean="0"/>
              <a:t>Proyectos urbanos de economía baja en Carbono: </a:t>
            </a:r>
            <a:r>
              <a:rPr lang="es-ES" b="1" dirty="0" smtClean="0"/>
              <a:t>16%</a:t>
            </a:r>
            <a:endParaRPr lang="es-ES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087138"/>
              </p:ext>
            </p:extLst>
          </p:nvPr>
        </p:nvGraphicFramePr>
        <p:xfrm>
          <a:off x="1079612" y="862273"/>
          <a:ext cx="7668852" cy="494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5441"/>
              </p:ext>
            </p:extLst>
          </p:nvPr>
        </p:nvGraphicFramePr>
        <p:xfrm>
          <a:off x="5795938" y="1844824"/>
          <a:ext cx="2808312" cy="1512168"/>
        </p:xfrm>
        <a:graphic>
          <a:graphicData uri="http://schemas.openxmlformats.org/drawingml/2006/table">
            <a:tbl>
              <a:tblPr/>
              <a:tblGrid>
                <a:gridCol w="517321">
                  <a:extLst>
                    <a:ext uri="{9D8B030D-6E8A-4147-A177-3AD203B41FA5}">
                      <a16:colId xmlns:a16="http://schemas.microsoft.com/office/drawing/2014/main" val="2683242963"/>
                    </a:ext>
                  </a:extLst>
                </a:gridCol>
                <a:gridCol w="2290991">
                  <a:extLst>
                    <a:ext uri="{9D8B030D-6E8A-4147-A177-3AD203B41FA5}">
                      <a16:colId xmlns:a16="http://schemas.microsoft.com/office/drawing/2014/main" val="37666506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Renovables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6341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Eficiencia empresas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0074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effectLst/>
                          <a:latin typeface="Arial" panose="020B0604020202020204" pitchFamily="34" charset="0"/>
                        </a:rPr>
                        <a:t>Eficiencia edificios e infraestructuras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065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Smart grids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355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Economía</a:t>
                      </a:r>
                      <a:r>
                        <a:rPr lang="es-ES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baja en carbono U</a:t>
                      </a:r>
                      <a:r>
                        <a:rPr lang="es-E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rbana</a:t>
                      </a:r>
                      <a:endParaRPr lang="es-E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7691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I+D+I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43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2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800" smtClean="0">
                <a:solidFill>
                  <a:prstClr val="black"/>
                </a:solidFill>
              </a:rPr>
              <a:t> </a:t>
            </a:r>
            <a:fld id="{0C0BB36B-3DCF-4A56-9C5E-CEDA876BC7AF}" type="slidenum">
              <a:rPr lang="fr-FR" altLang="en-US" sz="1200" baseline="300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en-US" sz="1200" baseline="3000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67744" y="0"/>
            <a:ext cx="5616624" cy="908720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04617B"/>
                </a:solidFill>
              </a:rPr>
              <a:t>Ejecución OT4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36591"/>
              </p:ext>
            </p:extLst>
          </p:nvPr>
        </p:nvGraphicFramePr>
        <p:xfrm>
          <a:off x="827584" y="908720"/>
          <a:ext cx="763284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29985"/>
              </p:ext>
            </p:extLst>
          </p:nvPr>
        </p:nvGraphicFramePr>
        <p:xfrm>
          <a:off x="5364088" y="1825844"/>
          <a:ext cx="2808312" cy="1512168"/>
        </p:xfrm>
        <a:graphic>
          <a:graphicData uri="http://schemas.openxmlformats.org/drawingml/2006/table">
            <a:tbl>
              <a:tblPr/>
              <a:tblGrid>
                <a:gridCol w="517321">
                  <a:extLst>
                    <a:ext uri="{9D8B030D-6E8A-4147-A177-3AD203B41FA5}">
                      <a16:colId xmlns:a16="http://schemas.microsoft.com/office/drawing/2014/main" val="2683242963"/>
                    </a:ext>
                  </a:extLst>
                </a:gridCol>
                <a:gridCol w="2290991">
                  <a:extLst>
                    <a:ext uri="{9D8B030D-6E8A-4147-A177-3AD203B41FA5}">
                      <a16:colId xmlns:a16="http://schemas.microsoft.com/office/drawing/2014/main" val="3766650605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Renovables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6341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Eficiencia empresas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0074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effectLst/>
                          <a:latin typeface="Arial" panose="020B0604020202020204" pitchFamily="34" charset="0"/>
                        </a:rPr>
                        <a:t>Eficiencia edificios e infraestructuras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3065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Smart grids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355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Urbana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7691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4f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I+D+I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4342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87624" y="580526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grado de ejecución del OT4 en su conjunto es del </a:t>
            </a:r>
            <a:r>
              <a:rPr lang="es-ES" b="1" dirty="0" smtClean="0"/>
              <a:t>10,47%</a:t>
            </a:r>
          </a:p>
          <a:p>
            <a:r>
              <a:rPr lang="es-ES" dirty="0"/>
              <a:t>Ú</a:t>
            </a:r>
            <a:r>
              <a:rPr lang="es-ES" dirty="0" smtClean="0"/>
              <a:t>nicamente </a:t>
            </a:r>
            <a:r>
              <a:rPr lang="es-ES" dirty="0"/>
              <a:t>E</a:t>
            </a:r>
            <a:r>
              <a:rPr lang="es-ES" dirty="0" smtClean="0"/>
              <a:t>ficiencia en empresas (23,44%) y Urbano (16,34%) se están comportando bien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4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DAE5-3B81-401B-AAD2-D1C88E068655}" type="slidenum">
              <a:rPr kumimoji="0" lang="es-ES" sz="1100" b="1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528" y="1700808"/>
            <a:ext cx="8435280" cy="451785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Picture 2" descr="MHAC2.Go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b="11483"/>
          <a:stretch/>
        </p:blipFill>
        <p:spPr bwMode="auto">
          <a:xfrm>
            <a:off x="1331640" y="116632"/>
            <a:ext cx="720080" cy="49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98774" y="1124744"/>
            <a:ext cx="8424936" cy="33843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Wingdings 2"/>
              <a:buChar char=""/>
              <a:defRPr kumimoji="0" sz="2400" b="1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rgbClr val="000099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rgbClr val="0E64B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ÍNDICE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La Economía baja en Carbono y el FEDER en el periodo 2014-2020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La Transición Energética y el FEDER en el periodo 2021-2027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dirty="0"/>
              <a:t>Periodo 2021-2027 </a:t>
            </a:r>
            <a:r>
              <a:rPr lang="es-ES" sz="3200" dirty="0" smtClean="0"/>
              <a:t>(Objetivos </a:t>
            </a:r>
            <a:r>
              <a:rPr lang="es-ES" sz="3200" dirty="0"/>
              <a:t>Políticos)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39944" cy="4726125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/>
              <a:t>OP1:  </a:t>
            </a:r>
            <a:r>
              <a:rPr lang="es-ES" dirty="0" smtClean="0"/>
              <a:t>Una Europa más inteligente, promoviendo una transformación económica innovadora e inteligente (OT1+OT3+ parte del OT2)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OP2:  </a:t>
            </a:r>
            <a:r>
              <a:rPr lang="es-ES" dirty="0" smtClean="0"/>
              <a:t>Una Europa más verde y baja en carbono, promoviendo la transición energética limpia y equitativa, la inversión verde y azul, la economía circular, la adaptación al cambio climático y la prevención y gestión de riesgos (OT4 sin movilidad urbana+OT5+OT6)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OP3:   </a:t>
            </a:r>
            <a:r>
              <a:rPr lang="es-ES" dirty="0" smtClean="0"/>
              <a:t>Una Europa más conectada mediante el refuerzo de la movilidad y la conectividad regional en el ámbito de las TIC (OT2+OT7+movilidad urbana)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OP4:   </a:t>
            </a:r>
            <a:r>
              <a:rPr lang="es-ES" dirty="0" smtClean="0"/>
              <a:t>Una Europa más social mediante la aplicación del pilar europeo de derechos sociales (OT8+OT9+OT10)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OP5:   </a:t>
            </a:r>
            <a:r>
              <a:rPr lang="es-ES" dirty="0" smtClean="0"/>
              <a:t>Una Europa más próxima a los ciudadanos, fomentando el desarrollo integrado y sostenible de las zonas urbanas, rurales y costeras, y las iniciativas locales (DUSI+ITI+CLLD)</a:t>
            </a:r>
          </a:p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16</a:t>
            </a:fld>
            <a:endParaRPr lang="es-ES"/>
          </a:p>
        </p:txBody>
      </p:sp>
      <p:sp>
        <p:nvSpPr>
          <p:cNvPr id="6" name="CuadroTexto 2"/>
          <p:cNvSpPr txBox="1"/>
          <p:nvPr/>
        </p:nvSpPr>
        <p:spPr>
          <a:xfrm>
            <a:off x="462585" y="2276872"/>
            <a:ext cx="8244000" cy="11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2"/>
          <p:cNvSpPr txBox="1"/>
          <p:nvPr/>
        </p:nvSpPr>
        <p:spPr>
          <a:xfrm>
            <a:off x="480860" y="5013176"/>
            <a:ext cx="8216284" cy="93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6660232" y="3825024"/>
            <a:ext cx="1800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/>
            <a:endParaRPr lang="es-E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0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975" y="583375"/>
            <a:ext cx="8229600" cy="288032"/>
          </a:xfrm>
        </p:spPr>
        <p:txBody>
          <a:bodyPr/>
          <a:lstStyle/>
          <a:p>
            <a:pPr algn="ctr"/>
            <a:r>
              <a:rPr lang="es-ES" sz="2800" dirty="0" smtClean="0"/>
              <a:t>Concentración Temática</a:t>
            </a:r>
            <a:br>
              <a:rPr lang="es-ES" sz="2800" dirty="0" smtClean="0"/>
            </a:br>
            <a:r>
              <a:rPr lang="es-ES" sz="2800" dirty="0" smtClean="0"/>
              <a:t>2021-2027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075240" cy="5374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 smtClean="0"/>
              <a:t>Para los EM con renta per cápita entre el 75% y el 100% de la media de la UE-28:</a:t>
            </a:r>
            <a:endParaRPr lang="es-ES" sz="1800" dirty="0" smtClean="0"/>
          </a:p>
          <a:p>
            <a:r>
              <a:rPr lang="es-ES" sz="1800" b="1" dirty="0" smtClean="0"/>
              <a:t>OP1 </a:t>
            </a:r>
            <a:r>
              <a:rPr lang="es-ES" sz="1800" dirty="0" smtClean="0"/>
              <a:t>min 45% FEDER (Smart: OT1+OT2 +parte OT3)</a:t>
            </a:r>
          </a:p>
          <a:p>
            <a:r>
              <a:rPr lang="es-ES" sz="1800" b="1" dirty="0" smtClean="0"/>
              <a:t>OP2 </a:t>
            </a:r>
            <a:r>
              <a:rPr lang="es-ES" sz="1800" dirty="0" smtClean="0"/>
              <a:t>min 30% FEDER (Green: OT4+OT5+OT6)</a:t>
            </a:r>
          </a:p>
          <a:p>
            <a:r>
              <a:rPr lang="es-ES" sz="1800" b="1" dirty="0" smtClean="0"/>
              <a:t>Desarrollo Urbano Sostenible min 6% </a:t>
            </a:r>
            <a:r>
              <a:rPr lang="es-ES" sz="1800" dirty="0" smtClean="0"/>
              <a:t>(era 5%)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17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2954"/>
          <a:stretch/>
        </p:blipFill>
        <p:spPr>
          <a:xfrm>
            <a:off x="1935950" y="2653115"/>
            <a:ext cx="5117740" cy="41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242205"/>
              </p:ext>
            </p:extLst>
          </p:nvPr>
        </p:nvGraphicFramePr>
        <p:xfrm>
          <a:off x="755576" y="908720"/>
          <a:ext cx="7560642" cy="58011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6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823">
                <a:tc>
                  <a:txBody>
                    <a:bodyPr/>
                    <a:lstStyle/>
                    <a:p>
                      <a:pPr algn="ctr"/>
                      <a:r>
                        <a:rPr lang="es-ES" sz="2400" baseline="0" noProof="0" dirty="0" smtClean="0">
                          <a:latin typeface="Calibri" panose="020F0502020204030204" pitchFamily="34" charset="0"/>
                        </a:rPr>
                        <a:t>Objetivo </a:t>
                      </a:r>
                      <a:r>
                        <a:rPr lang="es-ES" sz="2400" baseline="0" noProof="0" dirty="0" smtClean="0">
                          <a:latin typeface="Calibri" panose="020F0502020204030204" pitchFamily="34" charset="0"/>
                        </a:rPr>
                        <a:t>Político 2 (EBC+CC+MA)</a:t>
                      </a:r>
                      <a:endParaRPr lang="es-ES" sz="2400" baseline="0" noProof="0" dirty="0" smtClean="0">
                        <a:latin typeface="Calibri" panose="020F0502020204030204" pitchFamily="34" charset="0"/>
                      </a:endParaRPr>
                    </a:p>
                  </a:txBody>
                  <a:tcPr marL="91443" marR="91443" marT="45715" marB="45715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290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s-ES" sz="21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 2a. </a:t>
                      </a:r>
                      <a:r>
                        <a:rPr kumimoji="0" lang="es-ES" sz="2100" b="0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Promoción de medidas de </a:t>
                      </a:r>
                      <a:r>
                        <a:rPr kumimoji="0" lang="es-ES" sz="21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eficiencia energética</a:t>
                      </a:r>
                      <a:endParaRPr kumimoji="0" lang="es-ES" sz="2100" b="1" kern="12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kumimoji="0" lang="es-ES" sz="2100" b="1" kern="12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 2b.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Promoción de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energías renovables</a:t>
                      </a: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 2c.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Desarrollo de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sistemas energéticos inteligentes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redes y almacenamiento a nivel local</a:t>
                      </a:r>
                      <a:endParaRPr kumimoji="0" lang="es-ES" sz="2100" b="0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 2d.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Promoción de la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adaptación al cambio climático, prevención de riesgos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 resiliencia ante los desastres</a:t>
                      </a:r>
                      <a:endParaRPr kumimoji="0" lang="es-ES" sz="2100" b="0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0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OE2e.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Promoción de la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gestión sostenible del agua</a:t>
                      </a: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 2f. 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Promoción de la transición hacia una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economía circular</a:t>
                      </a:r>
                      <a:endParaRPr kumimoji="0" lang="es-ES" sz="2100" b="0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s-ES" sz="2100" b="0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OE 2g.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Protección de la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biodiversidad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de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infraestructuras verdes </a:t>
                      </a:r>
                      <a:r>
                        <a:rPr kumimoji="0" lang="es-ES" sz="21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el entorno urbano y </a:t>
                      </a:r>
                      <a:r>
                        <a:rPr kumimoji="0" lang="es-ES" sz="2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reducción de la polución</a:t>
                      </a:r>
                      <a:endParaRPr lang="es-ES" sz="2100" b="1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3" marR="91443" marT="45715" marB="45715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56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800" smtClean="0">
                <a:solidFill>
                  <a:prstClr val="black"/>
                </a:solidFill>
              </a:rPr>
              <a:t> </a:t>
            </a:r>
            <a:fld id="{0C0BB36B-3DCF-4A56-9C5E-CEDA876BC7AF}" type="slidenum">
              <a:rPr lang="fr-FR" altLang="en-US" sz="1200" baseline="300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altLang="en-US" sz="1200" baseline="3000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67744" y="116632"/>
            <a:ext cx="5616624" cy="428991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" sz="2000" dirty="0" smtClean="0">
              <a:solidFill>
                <a:srgbClr val="04617B"/>
              </a:solidFill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ES_tradnl" sz="2800" dirty="0" smtClean="0">
                <a:solidFill>
                  <a:srgbClr val="04617B"/>
                </a:solidFill>
              </a:rPr>
              <a:t>Objetivos específicos (OP2)</a:t>
            </a:r>
            <a:endParaRPr lang="es-ES" sz="2800" dirty="0" smtClean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268" y="878308"/>
            <a:ext cx="8229600" cy="636680"/>
          </a:xfrm>
        </p:spPr>
        <p:txBody>
          <a:bodyPr/>
          <a:lstStyle/>
          <a:p>
            <a:pPr algn="l"/>
            <a:r>
              <a:rPr lang="es-ES" sz="2800" dirty="0" smtClean="0"/>
              <a:t>Plan Nacional Integrado de Energía y Clima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39944" cy="49421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u="sng" dirty="0" smtClean="0"/>
              <a:t>OBJETIVOS A 2030</a:t>
            </a:r>
            <a:r>
              <a:rPr lang="es-ES" b="1" dirty="0" smtClean="0"/>
              <a:t>: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b="1" dirty="0" smtClean="0"/>
              <a:t>21% </a:t>
            </a:r>
            <a:r>
              <a:rPr lang="es-ES" dirty="0" smtClean="0"/>
              <a:t>de reducción de emisiones de GEI</a:t>
            </a:r>
          </a:p>
          <a:p>
            <a:r>
              <a:rPr lang="es-ES" b="1" dirty="0" smtClean="0"/>
              <a:t>42% </a:t>
            </a:r>
            <a:r>
              <a:rPr lang="es-ES" dirty="0" smtClean="0"/>
              <a:t>de renovables sobre el uso final de la energía</a:t>
            </a:r>
          </a:p>
          <a:p>
            <a:r>
              <a:rPr lang="es-ES" b="1" dirty="0" smtClean="0"/>
              <a:t>39,6% </a:t>
            </a:r>
            <a:r>
              <a:rPr lang="es-ES" dirty="0" smtClean="0"/>
              <a:t>de mejora de la eficiencia energética</a:t>
            </a:r>
          </a:p>
          <a:p>
            <a:r>
              <a:rPr lang="es-ES" b="1" dirty="0" smtClean="0"/>
              <a:t>74% </a:t>
            </a:r>
            <a:r>
              <a:rPr lang="es-ES" dirty="0" smtClean="0"/>
              <a:t>de energía renovable en la generación eléctrica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u="sng" dirty="0" smtClean="0"/>
              <a:t>IMPACTOS ECONÓMICOS</a:t>
            </a:r>
            <a:r>
              <a:rPr lang="es-ES" b="1" dirty="0" smtClean="0"/>
              <a:t>: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Inversiones necesarias de </a:t>
            </a:r>
            <a:r>
              <a:rPr lang="es-ES" b="1" dirty="0" smtClean="0"/>
              <a:t>326.000 M€ </a:t>
            </a:r>
            <a:r>
              <a:rPr lang="es-ES" dirty="0" smtClean="0"/>
              <a:t>entre 2021 y 2030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(</a:t>
            </a:r>
            <a:r>
              <a:rPr lang="es-ES" b="1" dirty="0" smtClean="0"/>
              <a:t>20% </a:t>
            </a:r>
            <a:r>
              <a:rPr lang="es-ES" dirty="0" smtClean="0"/>
              <a:t>provenientes del sector público)</a:t>
            </a:r>
          </a:p>
          <a:p>
            <a:r>
              <a:rPr lang="es-ES" dirty="0" smtClean="0"/>
              <a:t>Creación de </a:t>
            </a:r>
            <a:r>
              <a:rPr lang="es-ES" b="1" dirty="0" smtClean="0"/>
              <a:t>364.000 empleos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El FEDER puede jugar un papel importante en la transición energética, como ya lo hizo en su día con las infraestructuras de transporte y medioambientales.</a:t>
            </a:r>
          </a:p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DAE5-3B81-401B-AAD2-D1C88E068655}" type="slidenum">
              <a:rPr kumimoji="0" lang="es-ES" sz="1100" b="1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100" b="1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9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DAE5-3B81-401B-AAD2-D1C88E068655}" type="slidenum">
              <a:rPr kumimoji="0" lang="es-ES" sz="1100" b="1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528" y="1700808"/>
            <a:ext cx="8435280" cy="451785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Picture 2" descr="MHAC2.Go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b="11483"/>
          <a:stretch/>
        </p:blipFill>
        <p:spPr bwMode="auto">
          <a:xfrm>
            <a:off x="1331640" y="116632"/>
            <a:ext cx="720080" cy="49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98774" y="1124744"/>
            <a:ext cx="8424936" cy="33843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Wingdings 2"/>
              <a:buChar char=""/>
              <a:defRPr kumimoji="0" sz="2400" b="1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rgbClr val="000099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rgbClr val="0E64B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ÍNDICE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La Economía baja en Carbono y el FEDER en el periodo 2014-2020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La Transición</a:t>
            </a:r>
            <a:r>
              <a:rPr kumimoji="0" lang="es-ES" sz="2400" b="1" i="0" u="none" strike="noStrike" kern="1200" cap="none" spc="0" normalizeH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 Energética y el FEDER en el periodo 2021-2027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DAE5-3B81-401B-AAD2-D1C88E068655}" type="slidenum">
              <a:rPr kumimoji="0" lang="es-ES" sz="1100" b="1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528" y="1700808"/>
            <a:ext cx="8435280" cy="451785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Picture 2" descr="MHAC2.Go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b="11483"/>
          <a:stretch/>
        </p:blipFill>
        <p:spPr bwMode="auto">
          <a:xfrm>
            <a:off x="1331640" y="116632"/>
            <a:ext cx="720080" cy="49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KG000141\Desktop\mapas y logo nuevo periodo\ESPAÑA 2014-2020RelieveSinFondoNiLeyen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46" y="1221668"/>
            <a:ext cx="5486400" cy="42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3212976"/>
            <a:ext cx="4643437" cy="929903"/>
          </a:xfrm>
          <a:prstGeom prst="rect">
            <a:avLst/>
          </a:prstGeom>
          <a:noFill/>
          <a:ln>
            <a:noFill/>
          </a:ln>
          <a:effectLst>
            <a:prstShdw prst="shdw17" dist="99190" dir="8411666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Muchas gracias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4157"/>
            <a:ext cx="3663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427984" y="6237312"/>
            <a:ext cx="4636669" cy="47705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dist="107763" dir="8100000" algn="ctr" rotWithShape="0">
              <a:srgbClr val="0244A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www.dgfc.sepg.hacienda.gob.es</a:t>
            </a:r>
            <a:endParaRPr kumimoji="0" lang="es-ES" sz="25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CDAE5-3B81-401B-AAD2-D1C88E068655}" type="slidenum">
              <a:rPr kumimoji="0" lang="es-ES" sz="1100" b="1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528" y="1700808"/>
            <a:ext cx="8435280" cy="451785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Picture 2" descr="MHAC2.Go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b="11483"/>
          <a:stretch/>
        </p:blipFill>
        <p:spPr bwMode="auto">
          <a:xfrm>
            <a:off x="1331640" y="116632"/>
            <a:ext cx="720080" cy="49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98774" y="1124744"/>
            <a:ext cx="8424936" cy="3384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Wingdings 2"/>
              <a:buChar char=""/>
              <a:defRPr kumimoji="0" sz="2400" b="1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rgbClr val="000099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rgbClr val="0E64B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La Economía baja en Carbono y el FEDER en el periodo 2014-2020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La Transición Energética y el FEDER en el periodo 2021-2027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699792" y="188640"/>
            <a:ext cx="5113337" cy="7762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2800" b="1" cap="all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ESTRATEGIA UE2020</a:t>
            </a:r>
          </a:p>
          <a:p>
            <a:r>
              <a:rPr lang="es-ES_tradnl" dirty="0"/>
              <a:t>Objetivos</a:t>
            </a:r>
          </a:p>
        </p:txBody>
      </p:sp>
      <p:graphicFrame>
        <p:nvGraphicFramePr>
          <p:cNvPr id="6" name="5 Diagrama"/>
          <p:cNvGraphicFramePr/>
          <p:nvPr>
            <p:extLst/>
          </p:nvPr>
        </p:nvGraphicFramePr>
        <p:xfrm>
          <a:off x="179512" y="1271727"/>
          <a:ext cx="8784976" cy="525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fld id="{A1F279AC-0204-48F1-978D-F58F7564E192}" type="slidenum">
              <a:rPr lang="fr-FR" altLang="en-US" sz="1200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en-US" sz="1200" baseline="30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79512" y="2852936"/>
            <a:ext cx="9036496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644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350" y="620713"/>
            <a:ext cx="8229600" cy="636587"/>
          </a:xfrm>
        </p:spPr>
        <p:txBody>
          <a:bodyPr lIns="0" tIns="0" rIns="0" bIns="0" anchor="ctr"/>
          <a:lstStyle/>
          <a:p>
            <a:pPr algn="ctr"/>
            <a:r>
              <a:rPr lang="es-ES_tradnl" sz="2800" cap="all" dirty="0">
                <a:latin typeface="Calibri" panose="020F0502020204030204" pitchFamily="34" charset="0"/>
              </a:rPr>
              <a:t>ASIGNACIÓN POR FONDOS</a:t>
            </a:r>
            <a:br>
              <a:rPr lang="es-ES_tradnl" sz="2800" cap="all" dirty="0">
                <a:latin typeface="Calibri" panose="020F0502020204030204" pitchFamily="34" charset="0"/>
              </a:rPr>
            </a:br>
            <a:r>
              <a:rPr lang="es-ES_tradnl" sz="2800" cap="all" dirty="0">
                <a:latin typeface="Calibri" panose="020F0502020204030204" pitchFamily="34" charset="0"/>
              </a:rPr>
              <a:t>TOTAL = </a:t>
            </a:r>
            <a:r>
              <a:rPr lang="es-ES_tradnl" sz="2800" cap="all" dirty="0" smtClean="0">
                <a:latin typeface="Calibri" panose="020F0502020204030204" pitchFamily="34" charset="0"/>
              </a:rPr>
              <a:t>38.536 M€</a:t>
            </a:r>
            <a:r>
              <a:rPr lang="es-ES_tradnl" sz="2800" cap="all" dirty="0">
                <a:latin typeface="Calibri" panose="020F0502020204030204" pitchFamily="34" charset="0"/>
              </a:rPr>
              <a:t/>
            </a:r>
            <a:br>
              <a:rPr lang="es-ES_tradnl" sz="2800" cap="all" dirty="0">
                <a:latin typeface="Calibri" panose="020F0502020204030204" pitchFamily="34" charset="0"/>
              </a:rPr>
            </a:br>
            <a:r>
              <a:rPr lang="es-ES_tradnl" sz="2800" cap="all" dirty="0">
                <a:latin typeface="Calibri" panose="020F0502020204030204" pitchFamily="34" charset="0"/>
              </a:rPr>
              <a:t>FSE sin FEAD, sin YEI y sin CTE</a:t>
            </a:r>
            <a:br>
              <a:rPr lang="es-ES_tradnl" sz="2800" cap="all" dirty="0">
                <a:latin typeface="Calibri" panose="020F0502020204030204" pitchFamily="34" charset="0"/>
              </a:rPr>
            </a:br>
            <a:endParaRPr lang="es-ES" sz="2800" cap="all" dirty="0">
              <a:latin typeface="Calibri" panose="020F050202020403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9A8DF0-2026-468E-BA94-8D2FD9172BAF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5" y="2060848"/>
            <a:ext cx="783548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1085850"/>
          <a:ext cx="8785225" cy="5637218"/>
        </p:xfrm>
        <a:graphic>
          <a:graphicData uri="http://schemas.openxmlformats.org/drawingml/2006/table">
            <a:tbl>
              <a:tblPr/>
              <a:tblGrid>
                <a:gridCol w="93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8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488"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FEDER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FSE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FEADER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FEMP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5876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Objetivo Temático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1)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I+D+I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2) TIC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3) Competitividad de las PYME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4) Economía baja en carbono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5) Cambio climático y prevención y gestión de Riesgos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6) Medioambiente y eficiencia en uso de recursos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7) Transporte sostenible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8) Empleo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9) Inclusión social y lucha contra la pobreza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2425" marR="0" lvl="0" indent="-26670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10) Educación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11) Capacidad institucional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472581" y="229717"/>
            <a:ext cx="5411787" cy="5349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2800" b="1" cap="all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OBJETIVOS </a:t>
            </a:r>
            <a:r>
              <a:rPr lang="es-ES" dirty="0" smtClean="0"/>
              <a:t>TEMÁTICOS</a:t>
            </a: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211638" y="65547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51CA91-62E2-4F5F-8DCC-7EACF79AA12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9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11638" y="6554788"/>
            <a:ext cx="4318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0FB03-06E1-4BE6-BA6C-E46578E5C21F}" type="slidenum">
              <a:rPr lang="es-ES" altLang="en-US" smtClean="0">
                <a:solidFill>
                  <a:srgbClr val="045C75"/>
                </a:solidFill>
                <a:ea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n-US" smtClean="0">
              <a:solidFill>
                <a:srgbClr val="045C75"/>
              </a:solidFill>
              <a:ea typeface="Calibri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23728" y="705224"/>
            <a:ext cx="5760690" cy="63658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kumimoji="0" sz="2800" b="1" cap="all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ES_tradnl" dirty="0"/>
              <a:t>CONCENTRACIÓN TEMÁTICA FEDER</a:t>
            </a:r>
            <a:endParaRPr lang="es-ES" dirty="0"/>
          </a:p>
        </p:txBody>
      </p:sp>
      <p:pic>
        <p:nvPicPr>
          <p:cNvPr id="5" name="Picture 2" descr="C:\Users\KG000306\AppData\Local\Microsoft\Windows\Temporary Internet Files\Content.Outlook\VYFFQDOM\ESPAÑA 2014-2020 porcentajes DOS MAPAS 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22" y="1484784"/>
            <a:ext cx="9042032" cy="40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187624" y="5805264"/>
            <a:ext cx="712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Adicionalmente, al menos un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5% de la ayuda FEDER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se destinará a Estrategias de Desarrollo Urbano Sostenible e Integrado (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DUSI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6800" r="7077" b="5501"/>
          <a:stretch/>
        </p:blipFill>
        <p:spPr bwMode="auto">
          <a:xfrm>
            <a:off x="971600" y="1412776"/>
            <a:ext cx="7344816" cy="50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534518" y="416149"/>
            <a:ext cx="5349850" cy="636587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cap="all" dirty="0" smtClean="0">
                <a:latin typeface="Calibri" panose="020F0502020204030204" pitchFamily="34" charset="0"/>
              </a:rPr>
              <a:t>AYUDA FEDER POR OBJETIVO TEMÁTICO EN %</a:t>
            </a:r>
            <a:endParaRPr lang="es-ES" sz="2800" cap="all" dirty="0">
              <a:latin typeface="Calibri" panose="020F050202020403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283968" y="3301890"/>
            <a:ext cx="1080120" cy="3198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39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202853"/>
            <a:ext cx="4752975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cap="all" dirty="0">
                <a:latin typeface="Calibri" panose="020F0502020204030204" pitchFamily="34" charset="0"/>
              </a:rPr>
              <a:t>PO</a:t>
            </a: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s-ES" sz="2800" cap="all" dirty="0">
                <a:latin typeface="Calibri" panose="020F0502020204030204" pitchFamily="34" charset="0"/>
              </a:rPr>
              <a:t>REGIONALES Y PLURI REGIONALES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14BB01-3D19-402A-B4E5-19DB75717075}" type="slidenum">
              <a:rPr lang="es-ES"/>
              <a:pPr>
                <a:defRPr/>
              </a:pPr>
              <a:t>9</a:t>
            </a:fld>
            <a:endParaRPr lang="es-ES"/>
          </a:p>
        </p:txBody>
      </p:sp>
      <p:graphicFrame>
        <p:nvGraphicFramePr>
          <p:cNvPr id="8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03462"/>
              </p:ext>
            </p:extLst>
          </p:nvPr>
        </p:nvGraphicFramePr>
        <p:xfrm>
          <a:off x="251966" y="1311396"/>
          <a:ext cx="8640514" cy="463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20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Nº</a:t>
                      </a:r>
                      <a:endParaRPr lang="es-E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OPERATIVO</a:t>
                      </a:r>
                      <a:endParaRPr lang="es-E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Ámbito</a:t>
                      </a:r>
                      <a:endParaRPr lang="es-E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ETIVOS</a:t>
                      </a:r>
                    </a:p>
                    <a:p>
                      <a:pPr algn="ctr"/>
                      <a:r>
                        <a:rPr lang="es-ES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TEMATICOS</a:t>
                      </a:r>
                      <a:endParaRPr lang="es-E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2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 de España (POPE)</a:t>
                      </a:r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s-ES" sz="2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Plurirregional</a:t>
                      </a:r>
                      <a:endParaRPr kumimoji="0" lang="es-ES" sz="2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s-ES_tradnl" sz="2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(AGE)</a:t>
                      </a:r>
                      <a:endParaRPr kumimoji="0" lang="es-ES" sz="2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I+D+i</a:t>
                      </a:r>
                      <a:r>
                        <a:rPr kumimoji="0" lang="es-ES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TIC, PYME, </a:t>
                      </a:r>
                      <a:r>
                        <a:rPr lang="es-E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EBC, Medioambiente, </a:t>
                      </a:r>
                      <a:r>
                        <a:rPr kumimoji="0" lang="es-ES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Transportes,</a:t>
                      </a:r>
                      <a:r>
                        <a:rPr kumimoji="0" lang="es-ES" sz="2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Urbano</a:t>
                      </a:r>
                      <a:endParaRPr kumimoji="0" lang="es-ES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2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Iniciativa PYME</a:t>
                      </a:r>
                      <a:endParaRPr kumimoji="0" lang="es-ES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Plurirregional</a:t>
                      </a:r>
                      <a:endParaRPr kumimoji="0" lang="es-ES" sz="2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(BEI)</a:t>
                      </a:r>
                      <a:endParaRPr lang="es-ES" dirty="0"/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S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PYME</a:t>
                      </a:r>
                      <a:endParaRPr kumimoji="0" lang="es-ES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s-ES" sz="2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Regionales</a:t>
                      </a:r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2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Regional</a:t>
                      </a:r>
                      <a:endParaRPr lang="es-ES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Todos</a:t>
                      </a:r>
                    </a:p>
                  </a:txBody>
                  <a:tcPr marL="91431" marR="91431" marT="45713" marB="45713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2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3984</TotalTime>
  <Words>1033</Words>
  <Application>Microsoft Office PowerPoint</Application>
  <PresentationFormat>Presentación en pantalla (4:3)</PresentationFormat>
  <Paragraphs>322</Paragraphs>
  <Slides>20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Kristen ITC</vt:lpstr>
      <vt:lpstr>Times New Roman</vt:lpstr>
      <vt:lpstr>Wingdings</vt:lpstr>
      <vt:lpstr>Wingdings 2</vt:lpstr>
      <vt:lpstr>Presentación1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ASIGNACIÓN POR FONDOS TOTAL = 38.536 M€ FSE sin FEAD, sin YEI y sin CTE </vt:lpstr>
      <vt:lpstr>Presentación de PowerPoint</vt:lpstr>
      <vt:lpstr>Presentación de PowerPoint</vt:lpstr>
      <vt:lpstr>Presentación de PowerPoint</vt:lpstr>
      <vt:lpstr>PO REGIONALES Y PLURI REGIONALES</vt:lpstr>
      <vt:lpstr>FEDER POR OBJETIVO TEMÁTICO 20.681 MM€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Periodo 2021-2027 (Objetivos Políticos) </vt:lpstr>
      <vt:lpstr>Concentración Temática 2021-2027 </vt:lpstr>
      <vt:lpstr>Presentación de PowerPoint</vt:lpstr>
      <vt:lpstr>Plan Nacional Integrado de Energía y Clima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Tovar Rodriguez, Francisco Gabriel</cp:lastModifiedBy>
  <cp:revision>301</cp:revision>
  <cp:lastPrinted>2019-06-05T11:43:58Z</cp:lastPrinted>
  <dcterms:created xsi:type="dcterms:W3CDTF">2012-05-17T08:07:55Z</dcterms:created>
  <dcterms:modified xsi:type="dcterms:W3CDTF">2019-06-10T15:36:21Z</dcterms:modified>
</cp:coreProperties>
</file>