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29"/>
  </p:notesMasterIdLst>
  <p:sldIdLst>
    <p:sldId id="257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325" r:id="rId17"/>
    <p:sldId id="327" r:id="rId18"/>
    <p:sldId id="328" r:id="rId19"/>
    <p:sldId id="330" r:id="rId20"/>
    <p:sldId id="331" r:id="rId21"/>
    <p:sldId id="332" r:id="rId22"/>
    <p:sldId id="333" r:id="rId23"/>
    <p:sldId id="334" r:id="rId24"/>
    <p:sldId id="335" r:id="rId25"/>
    <p:sldId id="338" r:id="rId26"/>
    <p:sldId id="336" r:id="rId27"/>
    <p:sldId id="313" r:id="rId2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na Lop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CC00"/>
    <a:srgbClr val="1F497D"/>
    <a:srgbClr val="159961"/>
    <a:srgbClr val="FBC633"/>
    <a:srgbClr val="CCCC00"/>
    <a:srgbClr val="FFFFFF"/>
    <a:srgbClr val="59B2E2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>
        <p:scale>
          <a:sx n="75" d="100"/>
          <a:sy n="75" d="100"/>
        </p:scale>
        <p:origin x="-48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4513F41C-81DA-4D07-9A39-082EA1CC3E9E}" type="datetimeFigureOut">
              <a:rPr lang="fr-FR" altLang="es-ES"/>
              <a:pPr/>
              <a:t>17/06/2019</a:t>
            </a:fld>
            <a:endParaRPr lang="fr-FR" altLang="es-ES"/>
          </a:p>
        </p:txBody>
      </p:sp>
      <p:sp>
        <p:nvSpPr>
          <p:cNvPr id="4" name="Espace réservé de l'image des diapositives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Modifiez les styles du texte du masque</a:t>
            </a:r>
          </a:p>
          <a:p>
            <a:pPr lvl="1"/>
            <a:r>
              <a:rPr lang="fr-FR" altLang="es-ES" smtClean="0"/>
              <a:t>Deuxième niveau</a:t>
            </a:r>
          </a:p>
          <a:p>
            <a:pPr lvl="2"/>
            <a:r>
              <a:rPr lang="fr-FR" altLang="es-ES" smtClean="0"/>
              <a:t>Troisième niveau</a:t>
            </a:r>
          </a:p>
          <a:p>
            <a:pPr lvl="3"/>
            <a:r>
              <a:rPr lang="fr-FR" altLang="es-ES" smtClean="0"/>
              <a:t>Quatrième niveau</a:t>
            </a:r>
          </a:p>
          <a:p>
            <a:pPr lvl="4"/>
            <a:r>
              <a:rPr lang="fr-FR" altLang="es-ES" smtClean="0"/>
              <a:t>Cinquième niveau</a:t>
            </a:r>
          </a:p>
        </p:txBody>
      </p:sp>
      <p:sp>
        <p:nvSpPr>
          <p:cNvPr id="6" name="Espace réservé du pied de page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6AD8307-B902-4DDF-B78A-8CAE7E8EBED0}" type="slidenum">
              <a:rPr lang="fr-FR" altLang="es-ES"/>
              <a:pPr/>
              <a:t>‹Nº›</a:t>
            </a:fld>
            <a:endParaRPr lang="fr-F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9953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952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275392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64203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>
            <a:extLst/>
          </p:cNvPr>
          <p:cNvSpPr txBox="1">
            <a:spLocks noChangeArrowheads="1"/>
          </p:cNvSpPr>
          <p:nvPr userDrawn="1"/>
        </p:nvSpPr>
        <p:spPr bwMode="auto">
          <a:xfrm>
            <a:off x="539750" y="1341438"/>
            <a:ext cx="813593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GB" sz="180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85760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411091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9688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8934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546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1171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89084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5888"/>
            <a:ext cx="4171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933578" y="4941168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933578" y="5373240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933578" y="5805288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04989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4380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6619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9EE4330E-F78B-4318-852E-2BA9E941E62C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2080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598EAE80-2792-4DC1-B7BE-5A9F648EF793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99557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905C8D5A-E7A8-4B9C-A643-74623CE5E088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14027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1A3AEE0F-C320-46CE-B5C8-EA6C9ADF8F07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77007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/>
          </p:cNvPr>
          <p:cNvSpPr txBox="1">
            <a:spLocks/>
          </p:cNvSpPr>
          <p:nvPr userDrawn="1"/>
        </p:nvSpPr>
        <p:spPr>
          <a:xfrm>
            <a:off x="5724525" y="6165850"/>
            <a:ext cx="2808288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GB" sz="1600" i="1" dirty="0">
                <a:ea typeface="Open Sans" charset="0"/>
                <a:cs typeface="Open Sans" charset="0"/>
              </a:rPr>
              <a:t>Projects media</a:t>
            </a:r>
          </a:p>
        </p:txBody>
      </p:sp>
      <p:pic>
        <p:nvPicPr>
          <p:cNvPr id="5" name="Image 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654" b="-4158"/>
          <a:stretch>
            <a:fillRect/>
          </a:stretch>
        </p:blipFill>
        <p:spPr bwMode="auto">
          <a:xfrm>
            <a:off x="5867400" y="6165850"/>
            <a:ext cx="936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5888"/>
            <a:ext cx="4171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6393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5888"/>
            <a:ext cx="4171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stile</a:t>
            </a:r>
          </a:p>
        </p:txBody>
      </p:sp>
    </p:spTree>
    <p:extLst>
      <p:ext uri="{BB962C8B-B14F-4D97-AF65-F5344CB8AC3E}">
        <p14:creationId xmlns="" xmlns:p14="http://schemas.microsoft.com/office/powerpoint/2010/main" val="15414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74560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5576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2E2919-A449-44A0-9609-B6B5E378BC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74390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27198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16871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Imag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42" r:id="rId2"/>
    <p:sldLayoutId id="2147484143" r:id="rId3"/>
    <p:sldLayoutId id="2147484144" r:id="rId4"/>
    <p:sldLayoutId id="2147484132" r:id="rId5"/>
    <p:sldLayoutId id="2147484154" r:id="rId6"/>
    <p:sldLayoutId id="21474841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Edit text styles</a:t>
            </a:r>
          </a:p>
          <a:p>
            <a:pPr lvl="1"/>
            <a:r>
              <a:rPr lang="en-GB" altLang="es-ES" smtClean="0"/>
              <a:t>Second level</a:t>
            </a:r>
          </a:p>
          <a:p>
            <a:pPr lvl="2"/>
            <a:r>
              <a:rPr lang="en-GB" altLang="es-ES" smtClean="0"/>
              <a:t>Third level</a:t>
            </a:r>
          </a:p>
          <a:p>
            <a:pPr lvl="3"/>
            <a:r>
              <a:rPr lang="en-GB" altLang="es-ES" smtClean="0"/>
              <a:t>Fourth level</a:t>
            </a:r>
          </a:p>
        </p:txBody>
      </p:sp>
      <p:graphicFrame>
        <p:nvGraphicFramePr>
          <p:cNvPr id="9" name="Tableau 8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Click to edit Master title style</a:t>
            </a:r>
          </a:p>
        </p:txBody>
      </p:sp>
      <p:sp>
        <p:nvSpPr>
          <p:cNvPr id="8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BDABA74B-F724-4F14-978C-3713409B5C3E}" type="slidenum">
              <a:rPr lang="en-GB" altLang="es-ES" sz="900">
                <a:cs typeface="Arial" panose="020B0604020202020204" pitchFamily="34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cs typeface="Arial" panose="020B0604020202020204" pitchFamily="34" charset="0"/>
            </a:endParaRPr>
          </a:p>
        </p:txBody>
      </p:sp>
      <p:pic>
        <p:nvPicPr>
          <p:cNvPr id="5126" name="Immagin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1600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45" r:id="rId6"/>
    <p:sldLayoutId id="2147484138" r:id="rId7"/>
    <p:sldLayoutId id="2147484146" r:id="rId8"/>
    <p:sldLayoutId id="2147484147" r:id="rId9"/>
    <p:sldLayoutId id="2147484148" r:id="rId10"/>
    <p:sldLayoutId id="2147484149" r:id="rId11"/>
    <p:sldLayoutId id="214748413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n-lt"/>
          <a:ea typeface="MS PGothic" panose="020B0600070205080204" pitchFamily="34" charset="-128"/>
          <a:cs typeface="Open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2"/>
          </a:solidFill>
          <a:latin typeface="+mn-lt"/>
          <a:ea typeface="MS PGothic" panose="020B0600070205080204" pitchFamily="34" charset="-128"/>
          <a:cs typeface="Open San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Open Sans" charset="0"/>
          <a:cs typeface="Open Sans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Open Sans" charset="0"/>
          <a:cs typeface="Open Sans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595959"/>
          </a:solidFill>
          <a:latin typeface="+mn-lt"/>
          <a:ea typeface="Open Sans" charset="0"/>
          <a:cs typeface="Open Sans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defRPr sz="2000" kern="1200">
          <a:solidFill>
            <a:schemeClr val="tx1"/>
          </a:solidFill>
          <a:latin typeface="+mn-lt"/>
          <a:ea typeface="Open Sans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title style</a:t>
            </a:r>
            <a:endParaRPr lang="en-GB" altLang="es-ES" smtClean="0"/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51714655-E7C7-4D4D-8605-686A59F58DD5}" type="slidenum">
              <a:rPr lang="en-GB" altLang="es-ES" sz="900">
                <a:cs typeface="Arial" panose="020B0604020202020204" pitchFamily="34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cs typeface="Arial" panose="020B0604020202020204" pitchFamily="34" charset="0"/>
            </a:endParaRPr>
          </a:p>
        </p:txBody>
      </p:sp>
      <p:graphicFrame>
        <p:nvGraphicFramePr>
          <p:cNvPr id="8" name="Tableau 7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1" name="Immagin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1600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mailto:secretariageneral@famp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A40F46AD-A591-4A5B-B3F3-2B28CB53C97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 Imagen" descr="E:\usuarios\iguerrero\Desktop\logo_1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6097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900113" y="3140968"/>
            <a:ext cx="7772400" cy="144214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altLang="es-ES" b="1" dirty="0" smtClean="0">
                <a:solidFill>
                  <a:srgbClr val="FFC000"/>
                </a:solidFill>
                <a:ea typeface="MS PGothic" panose="020B0600070205080204" pitchFamily="34" charset="-128"/>
              </a:rPr>
              <a:t>SUPPORT</a:t>
            </a:r>
            <a:r>
              <a:rPr lang="es-ES" altLang="es-ES" sz="4000" b="1" dirty="0" smtClean="0">
                <a:solidFill>
                  <a:srgbClr val="FFC000"/>
                </a:solidFill>
                <a:ea typeface="MS PGothic" panose="020B0600070205080204" pitchFamily="34" charset="-128"/>
              </a:rPr>
              <a:t/>
            </a:r>
            <a:br>
              <a:rPr lang="es-ES" altLang="es-ES" sz="4000" b="1" dirty="0" smtClean="0">
                <a:solidFill>
                  <a:srgbClr val="FFC000"/>
                </a:solidFill>
                <a:ea typeface="MS PGothic" panose="020B0600070205080204" pitchFamily="34" charset="-128"/>
              </a:rPr>
            </a:br>
            <a:r>
              <a:rPr lang="es-ES" altLang="es-ES" sz="4000" dirty="0" smtClean="0">
                <a:solidFill>
                  <a:srgbClr val="1F497D"/>
                </a:solidFill>
                <a:ea typeface="MS PGothic" panose="020B0600070205080204" pitchFamily="34" charset="-128"/>
              </a:rPr>
              <a:t>Apoyo a los Gobiernos Locales en Estrategias de Economía Baja en Carbono</a:t>
            </a:r>
            <a:endParaRPr lang="es-ES" altLang="es-ES" sz="4000" dirty="0">
              <a:solidFill>
                <a:srgbClr val="1F497D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558924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b="1" dirty="0" smtClean="0">
                <a:solidFill>
                  <a:srgbClr val="CCCC00"/>
                </a:solidFill>
              </a:rPr>
              <a:t>PLAN DE ACCIÓN REGIONAL SUPPORT</a:t>
            </a:r>
          </a:p>
          <a:p>
            <a:pPr algn="ctr"/>
            <a:r>
              <a:rPr lang="es-ES" sz="2800" b="1" dirty="0" smtClean="0">
                <a:solidFill>
                  <a:srgbClr val="CCCC00"/>
                </a:solidFill>
              </a:rPr>
              <a:t>ACCIONES PILOTOS DE EFICIENCIA ENERGÉTICA</a:t>
            </a:r>
            <a:endParaRPr lang="es-ES" sz="2800" b="1" dirty="0">
              <a:solidFill>
                <a:srgbClr val="CC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Plan de Acción SUPPORT</a:t>
            </a:r>
          </a:p>
          <a:p>
            <a:r>
              <a:rPr lang="es-ES" altLang="es-ES" sz="2000" dirty="0" smtClean="0"/>
              <a:t>Contexto del instrumento de planificación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358437" cy="303177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395536" y="4437112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El instrumento elegido para influenciar con el Plan de Acción SUPPORT es la 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Estrategia Energética de Andalucía 2020,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 cuya autoridad de gestión es la AAE. Un documento estratégico con una vinculación directa en el desarrollo del Programa Operativo Regional de Andalucía (POR FEDER Andalucía 2014-2020)</a:t>
            </a:r>
          </a:p>
        </p:txBody>
      </p:sp>
    </p:spTree>
    <p:extLst>
      <p:ext uri="{BB962C8B-B14F-4D97-AF65-F5344CB8AC3E}">
        <p14:creationId xmlns="" xmlns:p14="http://schemas.microsoft.com/office/powerpoint/2010/main" val="17519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contenido">
            <a:extLst/>
          </p:cNvPr>
          <p:cNvSpPr txBox="1">
            <a:spLocks/>
          </p:cNvSpPr>
          <p:nvPr/>
        </p:nvSpPr>
        <p:spPr>
          <a:xfrm>
            <a:off x="179512" y="5085184"/>
            <a:ext cx="8640960" cy="1412776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dirty="0" smtClean="0">
                <a:solidFill>
                  <a:schemeClr val="tx1"/>
                </a:solidFill>
              </a:rPr>
              <a:t>Punto </a:t>
            </a:r>
            <a:r>
              <a:rPr lang="es-ES" dirty="0">
                <a:solidFill>
                  <a:schemeClr val="tx1"/>
                </a:solidFill>
              </a:rPr>
              <a:t>de encuentro para la acción local</a:t>
            </a:r>
            <a:r>
              <a:rPr lang="es-ES" b="0" dirty="0">
                <a:solidFill>
                  <a:schemeClr val="tx1"/>
                </a:solidFill>
              </a:rPr>
              <a:t>, </a:t>
            </a:r>
            <a:r>
              <a:rPr lang="es-ES" b="0" dirty="0" smtClean="0">
                <a:solidFill>
                  <a:schemeClr val="tx1"/>
                </a:solidFill>
              </a:rPr>
              <a:t>desde el que fomentar </a:t>
            </a:r>
            <a:r>
              <a:rPr lang="es-ES" b="0" dirty="0">
                <a:solidFill>
                  <a:schemeClr val="tx1"/>
                </a:solidFill>
              </a:rPr>
              <a:t>las políticas </a:t>
            </a:r>
            <a:r>
              <a:rPr lang="es-ES" b="0" dirty="0" smtClean="0">
                <a:solidFill>
                  <a:schemeClr val="tx1"/>
                </a:solidFill>
              </a:rPr>
              <a:t>locales energéticas </a:t>
            </a:r>
            <a:r>
              <a:rPr lang="es-ES" b="0" dirty="0">
                <a:solidFill>
                  <a:schemeClr val="tx1"/>
                </a:solidFill>
              </a:rPr>
              <a:t>dirigidas al ahorro </a:t>
            </a:r>
            <a:r>
              <a:rPr lang="es-ES" b="0" dirty="0" smtClean="0">
                <a:solidFill>
                  <a:schemeClr val="tx1"/>
                </a:solidFill>
              </a:rPr>
              <a:t>y </a:t>
            </a:r>
            <a:r>
              <a:rPr lang="es-ES" b="0" dirty="0">
                <a:solidFill>
                  <a:schemeClr val="tx1"/>
                </a:solidFill>
              </a:rPr>
              <a:t>al uso de </a:t>
            </a:r>
            <a:r>
              <a:rPr lang="es-ES" b="0" dirty="0" smtClean="0">
                <a:solidFill>
                  <a:schemeClr val="tx1"/>
                </a:solidFill>
              </a:rPr>
              <a:t>energías </a:t>
            </a:r>
            <a:r>
              <a:rPr lang="es-ES" b="0" dirty="0">
                <a:solidFill>
                  <a:schemeClr val="tx1"/>
                </a:solidFill>
              </a:rPr>
              <a:t>renovables y el autoconsumo de energía </a:t>
            </a:r>
            <a:r>
              <a:rPr lang="es-ES" b="0" dirty="0" smtClean="0">
                <a:solidFill>
                  <a:schemeClr val="tx1"/>
                </a:solidFill>
              </a:rPr>
              <a:t>eléctrica</a:t>
            </a:r>
            <a:r>
              <a:rPr lang="es-ES" b="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b="0" dirty="0" smtClean="0">
              <a:solidFill>
                <a:srgbClr val="CCCC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Verdana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260648"/>
            <a:ext cx="8229600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b="1" dirty="0" smtClean="0"/>
              <a:t>Plan de Acción SUPPORT</a:t>
            </a:r>
          </a:p>
          <a:p>
            <a:r>
              <a:rPr lang="es-ES" alt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 Piloto 1: REDEMA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82" t="29929" r="20314" b="30830"/>
          <a:stretch>
            <a:fillRect/>
          </a:stretch>
        </p:blipFill>
        <p:spPr bwMode="auto">
          <a:xfrm>
            <a:off x="1331640" y="1124744"/>
            <a:ext cx="6434312" cy="35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review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91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51520" y="188640"/>
            <a:ext cx="273630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323528" y="2348880"/>
            <a:ext cx="5184575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Influencia de BB.PP  Europeas </a:t>
            </a:r>
            <a:endParaRPr lang="es-E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79512" y="4437112"/>
            <a:ext cx="8568952" cy="190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rgbClr val="159961"/>
                </a:solidFill>
                <a:ea typeface="Verdana" pitchFamily="34" charset="0"/>
                <a:cs typeface="Verdana" pitchFamily="34" charset="0"/>
              </a:rPr>
              <a:t>Observatorio de Energía en la Región de Alba </a:t>
            </a:r>
            <a:r>
              <a:rPr lang="es-ES" sz="2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– ANERGO (Rumanía).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rgbClr val="159961"/>
                </a:solidFill>
                <a:ea typeface="Verdana" pitchFamily="34" charset="0"/>
                <a:cs typeface="Verdana" pitchFamily="34" charset="0"/>
              </a:rPr>
              <a:t>Intercambio de información sobre renovación de edificios públicos </a:t>
            </a:r>
            <a:r>
              <a:rPr lang="es-ES" sz="2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– SHERPA (Malta)</a:t>
            </a:r>
            <a:endParaRPr lang="es-ES" sz="22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0" t="10100" r="20601" b="24801"/>
          <a:stretch/>
        </p:blipFill>
        <p:spPr>
          <a:xfrm>
            <a:off x="6012160" y="1556792"/>
            <a:ext cx="2016224" cy="2193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7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51520" y="116633"/>
            <a:ext cx="26642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3131840" y="908720"/>
            <a:ext cx="3672407" cy="576064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Objetivos Específicos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051720" y="1772816"/>
            <a:ext cx="6624736" cy="46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Servir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como un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espacio de trabajo cooperativo y de asistencia técnica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para los municipios adheridos.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Promover políticas públicas locales orientadas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al ahorro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energético, al uso de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energías renovables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y al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autoconsumo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electricidad.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Dar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visibilidad a los 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instrumentos, medidas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y herramientas 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desarrolladas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por los distintos </a:t>
            </a:r>
            <a:r>
              <a:rPr lang="es-ES" sz="8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municipios y proyectos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europeos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Actuar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como un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foro de intercambio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 cstate="print"/>
          <a:srcRect l="5730" t="8150" r="6875" b="17194"/>
          <a:stretch/>
        </p:blipFill>
        <p:spPr>
          <a:xfrm rot="5400000">
            <a:off x="-646046" y="3030422"/>
            <a:ext cx="3454396" cy="1659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0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88640"/>
            <a:ext cx="28083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2987825" y="1268760"/>
            <a:ext cx="345638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Líneas de Actuación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996952"/>
            <a:ext cx="2346156" cy="23461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234" t="22575" r="67195" b="43562"/>
          <a:stretch>
            <a:fillRect/>
          </a:stretch>
        </p:blipFill>
        <p:spPr bwMode="auto">
          <a:xfrm>
            <a:off x="395536" y="2132856"/>
            <a:ext cx="6089351" cy="40562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126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88640"/>
            <a:ext cx="29523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971600" y="1484784"/>
            <a:ext cx="1656184" cy="504056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Línea 1:</a:t>
            </a:r>
            <a:endParaRPr lang="es-ES" sz="3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51520" y="3068960"/>
            <a:ext cx="835292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3200" b="1" dirty="0" smtClean="0"/>
              <a:t>Incrementar la visibilidad de los Gobiernos Locales </a:t>
            </a:r>
            <a:r>
              <a:rPr lang="es-ES" sz="3200" dirty="0" smtClean="0"/>
              <a:t>en sus esfuerzos para impulsar una Economía Baja en Carbono (EBC).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3200" b="1" dirty="0" smtClean="0"/>
              <a:t>Fomentar estrategias regionales </a:t>
            </a:r>
            <a:r>
              <a:rPr lang="es-ES" sz="3200" dirty="0" smtClean="0"/>
              <a:t>que apoyen la implementación de los PAES.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3200" b="1" dirty="0" smtClean="0"/>
              <a:t>Cooperar para el establecimiento de Acuerdos regionales/nacionales/europeos </a:t>
            </a:r>
            <a:r>
              <a:rPr lang="es-ES" sz="3200" dirty="0" smtClean="0"/>
              <a:t>que hagan posible el desarrollo de programas locales y estructuras de gobernanza: convenios de colaboración.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3200" b="1" dirty="0" smtClean="0"/>
              <a:t>Favorecer más información y concienciación</a:t>
            </a:r>
            <a:r>
              <a:rPr lang="es-ES" sz="3200" dirty="0" smtClean="0"/>
              <a:t>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44" t="56020" r="36244" b="21405"/>
          <a:stretch>
            <a:fillRect/>
          </a:stretch>
        </p:blipFill>
        <p:spPr bwMode="auto">
          <a:xfrm>
            <a:off x="2915816" y="980728"/>
            <a:ext cx="5472608" cy="17310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8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16632"/>
            <a:ext cx="280831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683568" y="1340768"/>
            <a:ext cx="1656184" cy="504056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Línea 2:</a:t>
            </a:r>
            <a:endParaRPr lang="es-ES" sz="3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331640" y="2420888"/>
            <a:ext cx="73486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2200" b="1" dirty="0" smtClean="0"/>
              <a:t>Desarrollo </a:t>
            </a:r>
            <a:r>
              <a:rPr lang="es-ES" sz="2200" b="1" dirty="0"/>
              <a:t>de una metodología de trabajo</a:t>
            </a:r>
            <a:r>
              <a:rPr lang="es-ES" sz="2200" dirty="0"/>
              <a:t>: campañas de auditorías.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2200" b="1" dirty="0" smtClean="0"/>
              <a:t>El </a:t>
            </a:r>
            <a:r>
              <a:rPr lang="es-ES" sz="2200" b="1" dirty="0"/>
              <a:t>uso de Plataformas Web </a:t>
            </a:r>
            <a:r>
              <a:rPr lang="es-ES" sz="2200" dirty="0"/>
              <a:t>para la obtención y gestión de datos energéticos locales.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2200" b="1" dirty="0" smtClean="0"/>
              <a:t>Herramientas </a:t>
            </a:r>
            <a:r>
              <a:rPr lang="es-ES" sz="2200" b="1" dirty="0"/>
              <a:t>de apoyo adicionales </a:t>
            </a:r>
            <a:r>
              <a:rPr lang="es-ES" sz="2200" dirty="0"/>
              <a:t>desarrolladas o por desarrollar: directrices, recomendaciones, catálogos de licitaciones, herramientas de gestión y seguimiento de la energía, “Guía del Edificio Público en Andalucía”, etc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pic>
        <p:nvPicPr>
          <p:cNvPr id="7" name="Picture 5" descr="mage result for eficiencia energÃ©tica azul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73016"/>
            <a:ext cx="1403648" cy="131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font_rendZ0VG8A7S"/>
          <p:cNvPicPr/>
          <p:nvPr/>
        </p:nvPicPr>
        <p:blipFill>
          <a:blip r:embed="rId3" cstate="print"/>
          <a:srcRect r="10170" b="462"/>
          <a:stretch>
            <a:fillRect/>
          </a:stretch>
        </p:blipFill>
        <p:spPr bwMode="auto">
          <a:xfrm>
            <a:off x="2555776" y="1124744"/>
            <a:ext cx="6120680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57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116632"/>
            <a:ext cx="26642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1259632" y="1340768"/>
            <a:ext cx="1656184" cy="504056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Línea 3:</a:t>
            </a:r>
            <a:endParaRPr lang="es-ES" sz="3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771800" y="2335833"/>
            <a:ext cx="5904656" cy="39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b="1" dirty="0" smtClean="0"/>
              <a:t>Acciones Formativas </a:t>
            </a:r>
            <a:r>
              <a:rPr lang="es-ES" dirty="0" smtClean="0"/>
              <a:t>para RR.PP y EE.PP Locales, al objetivo </a:t>
            </a:r>
            <a:r>
              <a:rPr lang="es-ES" dirty="0"/>
              <a:t>de formar a </a:t>
            </a:r>
            <a:r>
              <a:rPr lang="es-ES" dirty="0" smtClean="0"/>
              <a:t>personas gestoras energéticas.</a:t>
            </a:r>
            <a:endParaRPr lang="es-ES" dirty="0"/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b="1" dirty="0" smtClean="0"/>
              <a:t>Procesos de Capacitación </a:t>
            </a:r>
            <a:r>
              <a:rPr lang="es-ES" dirty="0"/>
              <a:t>para la creación de </a:t>
            </a:r>
            <a:r>
              <a:rPr lang="es-ES" dirty="0" err="1" smtClean="0"/>
              <a:t>multiplicadore</a:t>
            </a:r>
            <a:r>
              <a:rPr lang="es-ES" dirty="0" smtClean="0"/>
              <a:t>/as </a:t>
            </a:r>
            <a:r>
              <a:rPr lang="es-ES" dirty="0"/>
              <a:t>de formación.</a:t>
            </a:r>
          </a:p>
          <a:p>
            <a:endParaRPr lang="es-ES" dirty="0"/>
          </a:p>
        </p:txBody>
      </p:sp>
      <p:pic>
        <p:nvPicPr>
          <p:cNvPr id="5" name="Picture 9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3584"/>
            <a:ext cx="19891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font_rendOIZMV2JD"/>
          <p:cNvPicPr/>
          <p:nvPr/>
        </p:nvPicPr>
        <p:blipFill>
          <a:blip r:embed="rId3" cstate="print"/>
          <a:srcRect r="21982" b="-23"/>
          <a:stretch>
            <a:fillRect/>
          </a:stretch>
        </p:blipFill>
        <p:spPr bwMode="auto">
          <a:xfrm>
            <a:off x="3131840" y="1268760"/>
            <a:ext cx="5328592" cy="792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045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188640"/>
            <a:ext cx="28083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Acción Piloto 1: REDEMA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755576" y="1340768"/>
            <a:ext cx="1656184" cy="504056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4:</a:t>
            </a:r>
            <a:endParaRPr lang="es-ES" sz="3200" dirty="0">
              <a:solidFill>
                <a:srgbClr val="1F497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691680" y="2204865"/>
            <a:ext cx="72008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b="1" dirty="0" smtClean="0"/>
              <a:t>Promover una </a:t>
            </a:r>
            <a:r>
              <a:rPr lang="es-ES" b="1" dirty="0"/>
              <a:t>mayor simplificación administrativa y burocrática </a:t>
            </a:r>
            <a:r>
              <a:rPr lang="es-ES" dirty="0" smtClean="0"/>
              <a:t>para el </a:t>
            </a:r>
            <a:r>
              <a:rPr lang="es-ES" dirty="0"/>
              <a:t>acceso a </a:t>
            </a:r>
            <a:r>
              <a:rPr lang="es-ES" dirty="0" smtClean="0"/>
              <a:t>la financiación.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b="1" dirty="0" smtClean="0"/>
              <a:t>Elaborar </a:t>
            </a:r>
            <a:r>
              <a:rPr lang="es-ES" b="1" dirty="0"/>
              <a:t>un check-list </a:t>
            </a:r>
            <a:r>
              <a:rPr lang="es-ES" dirty="0"/>
              <a:t>para facilitar la burocracia de cara a las solicitudes de financiación.</a:t>
            </a:r>
          </a:p>
          <a:p>
            <a:pPr marL="9144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b="1" dirty="0" smtClean="0"/>
              <a:t>Desarrollar </a:t>
            </a:r>
            <a:r>
              <a:rPr lang="es-ES" b="1" dirty="0"/>
              <a:t>y </a:t>
            </a:r>
            <a:r>
              <a:rPr lang="es-ES" b="1" dirty="0" smtClean="0"/>
              <a:t>difundir </a:t>
            </a:r>
            <a:r>
              <a:rPr lang="es-ES" b="1" dirty="0"/>
              <a:t>de las guías para la Compra Pública Sostenible e Innovadora</a:t>
            </a:r>
            <a:r>
              <a:rPr lang="es-ES" dirty="0"/>
              <a:t> (CPS), adaptada a la nueva LCSP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Picture 5" descr="Resultado de imagen para icono herramien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709936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font_rendY6T8VO4C"/>
          <p:cNvPicPr/>
          <p:nvPr/>
        </p:nvPicPr>
        <p:blipFill>
          <a:blip r:embed="rId3" cstate="print"/>
          <a:srcRect r="57349" b="-19606"/>
          <a:stretch>
            <a:fillRect/>
          </a:stretch>
        </p:blipFill>
        <p:spPr bwMode="auto">
          <a:xfrm>
            <a:off x="2699792" y="1196752"/>
            <a:ext cx="5904656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490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contenido">
            <a:extLst/>
          </p:cNvPr>
          <p:cNvSpPr txBox="1">
            <a:spLocks/>
          </p:cNvSpPr>
          <p:nvPr/>
        </p:nvSpPr>
        <p:spPr>
          <a:xfrm>
            <a:off x="3491880" y="2996952"/>
            <a:ext cx="5472608" cy="2880320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tx1"/>
                </a:solidFill>
              </a:rPr>
              <a:t>Apoyar/Asesorar/Evaluar de forma continuada y especializada </a:t>
            </a:r>
            <a:r>
              <a:rPr lang="es-ES" sz="2200" b="0" dirty="0" smtClean="0">
                <a:solidFill>
                  <a:schemeClr val="tx1"/>
                </a:solidFill>
              </a:rPr>
              <a:t>a </a:t>
            </a:r>
            <a:r>
              <a:rPr lang="es-ES" sz="2200" b="0" dirty="0">
                <a:solidFill>
                  <a:schemeClr val="tx1"/>
                </a:solidFill>
              </a:rPr>
              <a:t>las ciudades andaluzas en su planificación estratégica y la implementación de sus </a:t>
            </a:r>
            <a:r>
              <a:rPr lang="es-ES" sz="2200" b="0" dirty="0" smtClean="0">
                <a:solidFill>
                  <a:schemeClr val="tx1"/>
                </a:solidFill>
              </a:rPr>
              <a:t>Planes Locales de Mitigación </a:t>
            </a:r>
            <a:r>
              <a:rPr lang="es-ES" sz="2200" b="0" dirty="0">
                <a:solidFill>
                  <a:schemeClr val="tx1"/>
                </a:solidFill>
              </a:rPr>
              <a:t>y </a:t>
            </a:r>
            <a:r>
              <a:rPr lang="es-ES" sz="2200" b="0" dirty="0" smtClean="0">
                <a:solidFill>
                  <a:schemeClr val="tx1"/>
                </a:solidFill>
              </a:rPr>
              <a:t>Adaptación </a:t>
            </a:r>
            <a:r>
              <a:rPr lang="es-ES" sz="2200" b="0" dirty="0">
                <a:solidFill>
                  <a:schemeClr val="tx1"/>
                </a:solidFill>
              </a:rPr>
              <a:t>al </a:t>
            </a:r>
            <a:r>
              <a:rPr lang="es-ES" sz="2200" b="0" dirty="0" smtClean="0">
                <a:solidFill>
                  <a:schemeClr val="tx1"/>
                </a:solidFill>
              </a:rPr>
              <a:t>Cambio Climático</a:t>
            </a:r>
            <a:r>
              <a:rPr lang="es-ES" sz="2200" b="0" dirty="0">
                <a:solidFill>
                  <a:schemeClr val="tx1"/>
                </a:solidFill>
              </a:rPr>
              <a:t>, </a:t>
            </a:r>
            <a:r>
              <a:rPr lang="es-ES" sz="2200" b="0" dirty="0" smtClean="0">
                <a:solidFill>
                  <a:schemeClr val="tx1"/>
                </a:solidFill>
              </a:rPr>
              <a:t>mediante el desarrollo de un </a:t>
            </a:r>
            <a:r>
              <a:rPr lang="es-ES" sz="2200" b="0" dirty="0">
                <a:solidFill>
                  <a:schemeClr val="tx1"/>
                </a:solidFill>
              </a:rPr>
              <a:t>modelo para el Plan Municipal contra el Cambio </a:t>
            </a:r>
            <a:r>
              <a:rPr lang="es-ES" sz="2200" b="0" dirty="0" smtClean="0">
                <a:solidFill>
                  <a:schemeClr val="tx1"/>
                </a:solidFill>
              </a:rPr>
              <a:t>Climático. </a:t>
            </a:r>
            <a:endParaRPr lang="es-ES" sz="2200" b="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Verdana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88640"/>
            <a:ext cx="878497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b="1" dirty="0" smtClean="0"/>
              <a:t>Plan de Acción SUPPORT</a:t>
            </a:r>
          </a:p>
          <a:p>
            <a:r>
              <a:rPr lang="es-ES" altLang="es-ES" sz="2000" b="1" dirty="0" smtClean="0">
                <a:solidFill>
                  <a:schemeClr val="accent3">
                    <a:lumMod val="75000"/>
                  </a:schemeClr>
                </a:solidFill>
              </a:rPr>
              <a:t>Acción Piloto 2: Municipios de Baja Emisión de Carbono en Andalucía</a:t>
            </a:r>
          </a:p>
        </p:txBody>
      </p:sp>
      <p:pic>
        <p:nvPicPr>
          <p:cNvPr id="8" name="Picture 5" descr="Preview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3411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1" r="4851" b="15350"/>
          <a:stretch/>
        </p:blipFill>
        <p:spPr>
          <a:xfrm>
            <a:off x="450121" y="2348880"/>
            <a:ext cx="2665514" cy="2498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Resultado de imagen para icono dificult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611188" y="4456113"/>
            <a:ext cx="82089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95959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ct val="20000"/>
              </a:spcBef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ES" altLang="es-ES"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proyecto SUPPORT aborda </a:t>
            </a:r>
            <a:r>
              <a:rPr lang="es-ES" altLang="es-ES" sz="28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dificultades encontradas</a:t>
            </a:r>
            <a:r>
              <a:rPr lang="es-ES" altLang="es-ES"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muchas ciudades y pueblos de las regiones asociadas en la implementación de políticas de energía sostenible. La estrategia de la UE sobre el clima y la energía apoya a las autoridades locales y regionales en la aplicación de políticas de energía sostenible. </a:t>
            </a:r>
            <a:endParaRPr lang="es-ES" altLang="es-ES" sz="20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8" name="Picture 7" descr="Resultado de imagen para logo pacto alcal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36788"/>
            <a:ext cx="33845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ítulo 1"/>
          <p:cNvSpPr>
            <a:spLocks noGrp="1"/>
          </p:cNvSpPr>
          <p:nvPr>
            <p:ph type="ctrTitle"/>
          </p:nvPr>
        </p:nvSpPr>
        <p:spPr>
          <a:xfrm>
            <a:off x="109538" y="-157554"/>
            <a:ext cx="7772400" cy="1470025"/>
          </a:xfrm>
        </p:spPr>
        <p:txBody>
          <a:bodyPr/>
          <a:lstStyle/>
          <a:p>
            <a:r>
              <a:rPr lang="es-ES" altLang="es-ES" sz="2400" b="1" dirty="0" smtClean="0"/>
              <a:t>Principales obstáculos detectados</a:t>
            </a:r>
            <a:endParaRPr lang="es-ES" altLang="es-E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1957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51520" y="188640"/>
            <a:ext cx="6552728" cy="5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>
                <a:solidFill>
                  <a:schemeClr val="accent3">
                    <a:lumMod val="75000"/>
                  </a:schemeClr>
                </a:solidFill>
              </a:rPr>
              <a:t>Acción Piloto 2: Municipios de Baja Emisión de Carbono en Andalucía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251520" y="2708920"/>
            <a:ext cx="5256583" cy="504056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Influencia de BB.PP Europeas</a:t>
            </a:r>
            <a:endParaRPr lang="es-ES" sz="3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79512" y="4437112"/>
            <a:ext cx="8568952" cy="190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Comunidades Energéticas “Municipios Eficientes Energéticamente” (Alemania)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Sistema de Información y Gestión de Energía – EMIS (Croacia)</a:t>
            </a:r>
            <a:endParaRPr lang="es-ES" sz="22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0" t="10100" r="20601" b="24801"/>
          <a:stretch/>
        </p:blipFill>
        <p:spPr>
          <a:xfrm>
            <a:off x="5652120" y="1700808"/>
            <a:ext cx="2016224" cy="2193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9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8864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>
                <a:solidFill>
                  <a:schemeClr val="accent3">
                    <a:lumMod val="75000"/>
                  </a:schemeClr>
                </a:solidFill>
              </a:rPr>
              <a:t>Acción Piloto 2: Municipios de Baja Emisión de Carbono en Andalucía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1403648" y="1052736"/>
            <a:ext cx="3600399" cy="576064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 Específicos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11560" y="1952625"/>
            <a:ext cx="6336704" cy="35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Generar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una </a:t>
            </a:r>
            <a:r>
              <a:rPr lang="es-ES" sz="8800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acción piloto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que suponga un espacio de contacto, debate y posible consenso sobre todos aquellos temas que afectan a las ciudades en sus </a:t>
            </a:r>
            <a:r>
              <a:rPr lang="es-ES" sz="8800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Planes Municipales contra el Cambio </a:t>
            </a:r>
            <a:r>
              <a:rPr lang="es-ES" sz="8800" dirty="0" smtClean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Climático.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Obtener 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una </a:t>
            </a:r>
            <a:r>
              <a:rPr lang="es-ES" sz="8800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metodología</a:t>
            </a:r>
            <a:r>
              <a:rPr lang="es-ES" sz="8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procedimientos y actuaciones a realizar a nivel municipal, </a:t>
            </a:r>
            <a:r>
              <a:rPr lang="es-ES" sz="8800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para conseguir la calificación como “Municipio de Baja Emisión de </a:t>
            </a:r>
            <a:r>
              <a:rPr lang="es-ES" sz="8800" dirty="0" smtClean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Carbono, definido en la Ley 8/2018 de medidas frente al cambio climático y para la transición hacia un nuevo modelo energético de Andalucía.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 cstate="print"/>
          <a:srcRect l="5730" t="8150" r="6875" b="17194"/>
          <a:stretch/>
        </p:blipFill>
        <p:spPr>
          <a:xfrm rot="5400000">
            <a:off x="6338729" y="3318455"/>
            <a:ext cx="3454396" cy="1659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51520" y="188640"/>
            <a:ext cx="6912768" cy="5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>
                <a:solidFill>
                  <a:schemeClr val="accent3">
                    <a:lumMod val="75000"/>
                  </a:schemeClr>
                </a:solidFill>
              </a:rPr>
              <a:t>Acción Piloto 2: Municipios de Baja Emisión de Carbono en Andalucía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07504" y="2060848"/>
            <a:ext cx="64807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650" lvl="1" indent="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  <a:buNone/>
            </a:pPr>
            <a:r>
              <a:rPr lang="es-ES" sz="2000" b="1" dirty="0" smtClean="0"/>
              <a:t>MUESTRA: </a:t>
            </a:r>
            <a:r>
              <a:rPr lang="es-ES" sz="2000" dirty="0" smtClean="0"/>
              <a:t>50 municipios, aproximadamente 6 por provincia. Municipios de distintos tamaños, de costa, interior, montaña, vega, etc.</a:t>
            </a:r>
          </a:p>
          <a:p>
            <a:pPr marL="277650" lvl="1" indent="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  <a:buNone/>
            </a:pPr>
            <a:r>
              <a:rPr lang="es-ES" sz="2000" b="1" dirty="0" smtClean="0"/>
              <a:t>METODOLOGÍA</a:t>
            </a:r>
          </a:p>
          <a:p>
            <a:pPr marL="12600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  <a:buFont typeface="Wingdings" panose="05000000000000000000" pitchFamily="2" charset="2"/>
              <a:buChar char="q"/>
            </a:pPr>
            <a:r>
              <a:rPr lang="es-ES" sz="2000" dirty="0" smtClean="0"/>
              <a:t>Desarrollo y seguimiento de acciones concretas</a:t>
            </a:r>
          </a:p>
          <a:p>
            <a:pPr marL="12600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  <a:buFont typeface="Wingdings" panose="05000000000000000000" pitchFamily="2" charset="2"/>
              <a:buChar char="q"/>
            </a:pPr>
            <a:r>
              <a:rPr lang="es-ES" sz="2000" dirty="0" smtClean="0"/>
              <a:t>Acciones formativas y de capacitación</a:t>
            </a:r>
          </a:p>
          <a:p>
            <a:pPr marL="1260000" lvl="1" indent="-514350" algn="just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  <a:buFont typeface="Wingdings" panose="05000000000000000000" pitchFamily="2" charset="2"/>
              <a:buChar char="q"/>
            </a:pPr>
            <a:r>
              <a:rPr lang="es-ES" sz="2000" dirty="0" smtClean="0"/>
              <a:t>Encuentros Peer-Review en varias fases del proyecto que permitan analizar y revisar entre pares con otros municipios y expertos/as en cambio climático.</a:t>
            </a:r>
            <a:endParaRPr lang="es-ES" sz="2000" dirty="0"/>
          </a:p>
        </p:txBody>
      </p:sp>
      <p:sp>
        <p:nvSpPr>
          <p:cNvPr id="5" name="4 Marcador de contenido">
            <a:extLst/>
          </p:cNvPr>
          <p:cNvSpPr txBox="1">
            <a:spLocks/>
          </p:cNvSpPr>
          <p:nvPr/>
        </p:nvSpPr>
        <p:spPr>
          <a:xfrm>
            <a:off x="395536" y="1052736"/>
            <a:ext cx="5904656" cy="504056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Características de la Acción Piloto</a:t>
            </a:r>
            <a:endParaRPr lang="es-ES" sz="3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="" xmlns:a16="http://schemas.microsoft.com/office/drawing/2014/main" id="{2577E78E-8BE0-4E8D-B1CB-B65C7AB0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143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4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88640"/>
            <a:ext cx="6840760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1500" b="1" dirty="0" smtClean="0"/>
              <a:t>Plan de Acción SUPPORT</a:t>
            </a:r>
          </a:p>
          <a:p>
            <a:r>
              <a:rPr lang="es-ES" altLang="es-ES" sz="1500" b="1" dirty="0"/>
              <a:t>Acción Piloto 2: Municipios de Baja Emisión de Carbono en Andalucía</a:t>
            </a:r>
          </a:p>
        </p:txBody>
      </p:sp>
      <p:sp>
        <p:nvSpPr>
          <p:cNvPr id="9" name="4 Marcador de contenido">
            <a:extLst/>
          </p:cNvPr>
          <p:cNvSpPr txBox="1">
            <a:spLocks/>
          </p:cNvSpPr>
          <p:nvPr/>
        </p:nvSpPr>
        <p:spPr>
          <a:xfrm>
            <a:off x="2699792" y="1052736"/>
            <a:ext cx="3960439" cy="515652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Principales Actividades</a:t>
            </a:r>
            <a:endParaRPr lang="es-ES" sz="3200" dirty="0">
              <a:solidFill>
                <a:srgbClr val="1F497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0" y="1700808"/>
            <a:ext cx="8964488" cy="502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Establecimiento de las estructuras de gobernanza organizativas.</a:t>
            </a:r>
          </a:p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Adhesión de los municipios a la acción piloto y firma de declaración de compromiso.</a:t>
            </a:r>
          </a:p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Elaboración de diagnóstico energético, obtención de datos y Plan de Acción con posibles medidas</a:t>
            </a:r>
          </a:p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Elaboración del Plan Municipal contra el Cambio Climático</a:t>
            </a:r>
          </a:p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Adaptación del Plan de Acción Climática Municipal al PACES: Firma del Pacto.</a:t>
            </a:r>
          </a:p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Implementación de Acciones Piloto del Plan Municipal contra el Cambio Climático.</a:t>
            </a:r>
          </a:p>
          <a:p>
            <a:pPr marL="792000" lvl="1" indent="-514350">
              <a:lnSpc>
                <a:spcPct val="110000"/>
              </a:lnSpc>
              <a:spcBef>
                <a:spcPts val="1600"/>
              </a:spcBef>
              <a:buClr>
                <a:srgbClr val="0048AA"/>
              </a:buClr>
            </a:pPr>
            <a:r>
              <a:rPr lang="es-ES" sz="1800" dirty="0" smtClean="0"/>
              <a:t>Desarrollo de una metodología común a partir de los datos obtenidos durante la fase de testeo y capitalización de resultados entre el resto de municipios andaluces.</a:t>
            </a: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20754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6 Imagen" descr="E:\usuarios\iguerrero\Desktop\logo_1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600986" cy="14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Ver las imágenes de or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7"/>
            <a:ext cx="5695548" cy="284375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436096" y="5229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secretariageneral@famp.es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44008" y="5733256"/>
            <a:ext cx="4176464" cy="3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1500" dirty="0">
                <a:solidFill>
                  <a:srgbClr val="000000"/>
                </a:solidFill>
                <a:latin typeface="Calibri" panose="020F0502020204030204" pitchFamily="34" charset="0"/>
              </a:rPr>
              <a:t>https://www.facebook.com/FAMPCOMUNICACION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796136" y="6237312"/>
            <a:ext cx="2997144" cy="3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1500" dirty="0">
                <a:solidFill>
                  <a:srgbClr val="000000"/>
                </a:solidFill>
                <a:latin typeface="Calibri" panose="020F0502020204030204" pitchFamily="34" charset="0"/>
              </a:rPr>
              <a:t>https://twitter.com/FAMPcomunica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05264"/>
            <a:ext cx="236907" cy="23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37312"/>
            <a:ext cx="308968" cy="3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4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509805"/>
            <a:ext cx="82811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Los avances en la implementación de las acciones de los PAES no son los deseados, son muchos más lento de lo previsto, debido a múltiples factores: </a:t>
            </a:r>
            <a:endParaRPr lang="es-ES" sz="2000" dirty="0" smtClean="0">
              <a:solidFill>
                <a:srgbClr val="000000"/>
              </a:solidFill>
              <a:latin typeface="+mn-lt"/>
              <a:ea typeface="Calibri" pitchFamily="34" charset="0"/>
            </a:endParaRPr>
          </a:p>
          <a:p>
            <a:pPr>
              <a:defRPr/>
            </a:pPr>
            <a:endParaRPr lang="es-ES" sz="2000" dirty="0">
              <a:latin typeface="+mn-lt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F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  <a:ea typeface="Calibri" pitchFamily="34" charset="0"/>
              </a:rPr>
              <a:t>alta </a:t>
            </a: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de financiación 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adecuada y mano de obra </a:t>
            </a:r>
            <a:r>
              <a:rPr lang="es-ES" sz="2000" dirty="0" smtClean="0">
                <a:solidFill>
                  <a:srgbClr val="000000"/>
                </a:solidFill>
                <a:latin typeface="+mn-lt"/>
                <a:ea typeface="Calibri" pitchFamily="34" charset="0"/>
              </a:rPr>
              <a:t>especializada.</a:t>
            </a:r>
            <a:endParaRPr lang="es-ES" sz="2000" dirty="0">
              <a:latin typeface="+mn-lt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O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  <a:ea typeface="Calibri" pitchFamily="34" charset="0"/>
              </a:rPr>
              <a:t>bstáculos </a:t>
            </a: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para el funcionamiento 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de las estrategias </a:t>
            </a:r>
            <a:r>
              <a:rPr lang="es-ES" sz="2000" dirty="0" smtClean="0">
                <a:solidFill>
                  <a:srgbClr val="000000"/>
                </a:solidFill>
                <a:latin typeface="+mn-lt"/>
                <a:ea typeface="Calibri" pitchFamily="34" charset="0"/>
              </a:rPr>
              <a:t>financieras, </a:t>
            </a:r>
            <a:endParaRPr lang="es-ES" sz="2000" dirty="0">
              <a:latin typeface="+mn-lt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M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  <a:ea typeface="Calibri" pitchFamily="34" charset="0"/>
              </a:rPr>
              <a:t>ínima </a:t>
            </a: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implicación del sector privado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, que es el principal responsable del consumo de energía y las emisiones GEI en las zonas </a:t>
            </a:r>
            <a:r>
              <a:rPr lang="es-ES" sz="2000" dirty="0" smtClean="0">
                <a:solidFill>
                  <a:srgbClr val="000000"/>
                </a:solidFill>
                <a:latin typeface="+mn-lt"/>
                <a:ea typeface="Calibri" pitchFamily="34" charset="0"/>
              </a:rPr>
              <a:t>urbanas.</a:t>
            </a:r>
            <a:endParaRPr lang="es-ES" sz="2000" dirty="0">
              <a:latin typeface="+mn-lt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E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  <a:ea typeface="Calibri" pitchFamily="34" charset="0"/>
              </a:rPr>
              <a:t>scasa </a:t>
            </a:r>
            <a:r>
              <a:rPr lang="es-ES" sz="20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integración de las políticas energéticas en el marco regulatorio y de programación 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(incluyendo programas de Fondos Estructurales), así como la falta de un enfoque integrado. </a:t>
            </a:r>
            <a:endParaRPr lang="es-ES" sz="2000" dirty="0">
              <a:latin typeface="+mn-lt"/>
            </a:endParaRPr>
          </a:p>
        </p:txBody>
      </p:sp>
      <p:pic>
        <p:nvPicPr>
          <p:cNvPr id="22531" name="Picture 3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29194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323528" y="188640"/>
            <a:ext cx="5328592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2400" b="1" dirty="0" smtClean="0"/>
              <a:t>Principales obstáculos detectados</a:t>
            </a:r>
            <a:endParaRPr lang="es-ES" altLang="es-E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674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7704" y="2348880"/>
            <a:ext cx="69130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A través de:</a:t>
            </a:r>
          </a:p>
          <a:p>
            <a:pPr algn="just">
              <a:defRPr/>
            </a:pPr>
            <a:endParaRPr lang="es-ES" sz="2000" dirty="0">
              <a:solidFill>
                <a:srgbClr val="000000"/>
              </a:solidFill>
              <a:latin typeface="+mn-lt"/>
              <a:ea typeface="Calibri" pitchFamily="34" charset="0"/>
            </a:endParaRPr>
          </a:p>
          <a:p>
            <a:pPr marL="444500" indent="-444500" algn="just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A. </a:t>
            </a:r>
            <a:r>
              <a:rPr lang="es-ES" sz="2000" dirty="0" smtClean="0">
                <a:solidFill>
                  <a:srgbClr val="000000"/>
                </a:solidFill>
                <a:latin typeface="+mn-lt"/>
                <a:ea typeface="Calibri" pitchFamily="34" charset="0"/>
              </a:rPr>
              <a:t>	La 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reducción de la brecha de implementación</a:t>
            </a:r>
          </a:p>
          <a:p>
            <a:pPr marL="444500" indent="-444500" algn="just">
              <a:defRPr/>
            </a:pPr>
            <a:r>
              <a:rPr lang="es-ES" sz="2000" dirty="0" smtClean="0">
                <a:solidFill>
                  <a:srgbClr val="000000"/>
                </a:solidFill>
                <a:latin typeface="+mn-lt"/>
                <a:ea typeface="Calibri" pitchFamily="34" charset="0"/>
              </a:rPr>
              <a:t>B. 	El 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uso más efectivo de las oportunidades de financiación (incluidos los Fondos Estructurales)</a:t>
            </a:r>
          </a:p>
          <a:p>
            <a:pPr marL="444500" indent="-444500" algn="just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C.  El refuerzo del papel de coordinación y apoyo de las regiones,</a:t>
            </a:r>
          </a:p>
          <a:p>
            <a:pPr marL="444500" indent="-444500" algn="just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E. </a:t>
            </a:r>
            <a:r>
              <a:rPr lang="es-ES" sz="2000" dirty="0" smtClean="0">
                <a:solidFill>
                  <a:srgbClr val="000000"/>
                </a:solidFill>
                <a:latin typeface="+mn-lt"/>
                <a:ea typeface="Calibri" pitchFamily="34" charset="0"/>
              </a:rPr>
              <a:t>	La </a:t>
            </a:r>
            <a:r>
              <a:rPr lang="es-ES" sz="2000" dirty="0">
                <a:solidFill>
                  <a:srgbClr val="000000"/>
                </a:solidFill>
                <a:latin typeface="+mn-lt"/>
                <a:ea typeface="Calibri" pitchFamily="34" charset="0"/>
              </a:rPr>
              <a:t>puesta en el foco del desarrollo de actuaciones más rentables y de mayor alcance. </a:t>
            </a:r>
          </a:p>
        </p:txBody>
      </p:sp>
      <p:pic>
        <p:nvPicPr>
          <p:cNvPr id="23555" name="Picture 3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889695" cy="177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836712"/>
            <a:ext cx="86407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Poner en valor y mejorar la </a:t>
            </a:r>
            <a:r>
              <a:rPr lang="es-ES" sz="26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coordinación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 y </a:t>
            </a:r>
            <a:r>
              <a:rPr lang="es-ES" sz="26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actuación de instrumentos</a:t>
            </a:r>
            <a:r>
              <a:rPr lang="es-ES" sz="24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de política destinados </a:t>
            </a:r>
            <a:r>
              <a:rPr lang="es-ES" sz="2000" b="1" i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a la implementación a nivel local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de programas de eficiencia energética nacionales y regionales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1582142" cy="763791"/>
          </a:xfrm>
        </p:spPr>
        <p:txBody>
          <a:bodyPr/>
          <a:lstStyle/>
          <a:p>
            <a:r>
              <a:rPr lang="es-ES" altLang="es-ES" sz="2400" b="1" dirty="0" smtClean="0"/>
              <a:t>Objetivos</a:t>
            </a:r>
            <a:endParaRPr lang="es-ES" altLang="es-ES" sz="24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51520" y="544522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b="1" dirty="0" smtClean="0">
                <a:solidFill>
                  <a:srgbClr val="00B050"/>
                </a:solidFill>
                <a:ea typeface="Calibri" pitchFamily="34" charset="0"/>
              </a:rPr>
              <a:t>SUPPORT </a:t>
            </a:r>
            <a:r>
              <a:rPr lang="es-ES" sz="2000" dirty="0" smtClean="0">
                <a:solidFill>
                  <a:srgbClr val="00B050"/>
                </a:solidFill>
                <a:ea typeface="Calibri" pitchFamily="34" charset="0"/>
              </a:rPr>
              <a:t>combina diferentes tipos de actividades de aprendizaje interregionales con el objetivo de impulsar el intercambio entre socios y entre socios y “</a:t>
            </a:r>
            <a:r>
              <a:rPr lang="es-ES" sz="2000" i="1" dirty="0" smtClean="0">
                <a:solidFill>
                  <a:srgbClr val="00B050"/>
                </a:solidFill>
                <a:ea typeface="Calibri" pitchFamily="34" charset="0"/>
              </a:rPr>
              <a:t>actores clave</a:t>
            </a:r>
            <a:r>
              <a:rPr lang="es-ES" sz="2000" dirty="0" smtClean="0">
                <a:solidFill>
                  <a:srgbClr val="00B050"/>
                </a:solidFill>
                <a:ea typeface="Calibri" pitchFamily="34" charset="0"/>
              </a:rPr>
              <a:t>” (</a:t>
            </a:r>
            <a:r>
              <a:rPr lang="es-ES" sz="2000" dirty="0" err="1" smtClean="0">
                <a:solidFill>
                  <a:srgbClr val="00B050"/>
                </a:solidFill>
                <a:ea typeface="Calibri" pitchFamily="34" charset="0"/>
              </a:rPr>
              <a:t>stakeholders</a:t>
            </a:r>
            <a:r>
              <a:rPr lang="es-ES" sz="2000" dirty="0" smtClean="0">
                <a:solidFill>
                  <a:srgbClr val="00B050"/>
                </a:solidFill>
                <a:ea typeface="Calibri" pitchFamily="34" charset="0"/>
              </a:rPr>
              <a:t>). </a:t>
            </a:r>
            <a:endParaRPr lang="es-E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4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3276572"/>
            <a:ext cx="8280919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_tradnl" sz="2400" dirty="0" smtClean="0">
                <a:latin typeface="+mn-lt"/>
                <a:ea typeface="Calibri" pitchFamily="34" charset="0"/>
              </a:rPr>
              <a:t>En clave de Buena Gobernanza, nuestra </a:t>
            </a:r>
            <a:r>
              <a:rPr lang="es-ES_tradnl" sz="2400" dirty="0">
                <a:latin typeface="+mn-lt"/>
                <a:ea typeface="Calibri" pitchFamily="34" charset="0"/>
              </a:rPr>
              <a:t>finalidad </a:t>
            </a:r>
            <a:r>
              <a:rPr lang="es-ES_tradnl" sz="2400" dirty="0" smtClean="0">
                <a:latin typeface="+mn-lt"/>
                <a:ea typeface="Calibri" pitchFamily="34" charset="0"/>
              </a:rPr>
              <a:t>no ha </a:t>
            </a:r>
            <a:r>
              <a:rPr lang="es-ES_tradnl" sz="2400" dirty="0">
                <a:latin typeface="+mn-lt"/>
                <a:ea typeface="Calibri" pitchFamily="34" charset="0"/>
              </a:rPr>
              <a:t>sido otra que </a:t>
            </a:r>
            <a:r>
              <a:rPr lang="es-ES_tradnl" sz="28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el debate y la interacción entre los agentes locales</a:t>
            </a:r>
            <a:r>
              <a:rPr lang="es-ES_tradnl" sz="2400" b="1" dirty="0">
                <a:solidFill>
                  <a:srgbClr val="00B050"/>
                </a:solidFill>
                <a:latin typeface="+mn-lt"/>
                <a:ea typeface="Calibri" pitchFamily="34" charset="0"/>
              </a:rPr>
              <a:t> </a:t>
            </a:r>
            <a:r>
              <a:rPr lang="es-ES_tradnl" sz="2400" dirty="0">
                <a:latin typeface="+mn-lt"/>
                <a:ea typeface="Calibri" pitchFamily="34" charset="0"/>
              </a:rPr>
              <a:t>del 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</a:rPr>
              <a:t>Laboratorio de Eficiencia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</a:rPr>
              <a:t>Energética (FAMP)</a:t>
            </a:r>
            <a:r>
              <a:rPr lang="es-ES_tradnl" sz="2400" dirty="0" smtClean="0">
                <a:latin typeface="+mn-lt"/>
                <a:ea typeface="Calibri" pitchFamily="34" charset="0"/>
              </a:rPr>
              <a:t> convocados </a:t>
            </a:r>
            <a:r>
              <a:rPr lang="es-ES_tradnl" sz="2400" dirty="0">
                <a:latin typeface="+mn-lt"/>
                <a:ea typeface="Calibri" pitchFamily="34" charset="0"/>
              </a:rPr>
              <a:t>sobre los </a:t>
            </a:r>
            <a:r>
              <a:rPr lang="es-ES_tradnl" sz="2400" i="1" dirty="0">
                <a:latin typeface="+mn-lt"/>
                <a:ea typeface="Calibri" pitchFamily="34" charset="0"/>
              </a:rPr>
              <a:t>procesos sistemáticos de recogida y acceso de datos energéticos a nivel regional </a:t>
            </a:r>
            <a:r>
              <a:rPr lang="es-ES_tradnl" sz="2400" dirty="0">
                <a:latin typeface="+mn-lt"/>
                <a:ea typeface="Calibri" pitchFamily="34" charset="0"/>
              </a:rPr>
              <a:t>de cara a conocer cómo son usados estos datos. </a:t>
            </a:r>
          </a:p>
        </p:txBody>
      </p:sp>
      <p:pic>
        <p:nvPicPr>
          <p:cNvPr id="24579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72573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Resultado de imagen para icono aprendiza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17986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6" descr="Resultado de imagen para icono de 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95959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ct val="20000"/>
              </a:spcBef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ES" sz="1800" b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AutoShape 8" descr="Resultado de imagen para icono de 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95959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ct val="20000"/>
              </a:spcBef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Open Sans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ES" sz="1800" b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83" name="Picture 10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12080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1656184" cy="778241"/>
          </a:xfrm>
        </p:spPr>
        <p:txBody>
          <a:bodyPr/>
          <a:lstStyle/>
          <a:p>
            <a:r>
              <a:rPr lang="es-ES" altLang="es-ES" sz="2400" b="1" dirty="0" smtClean="0"/>
              <a:t>Objetivos</a:t>
            </a:r>
            <a:endParaRPr lang="es-ES" altLang="es-E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46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850" y="3584009"/>
            <a:ext cx="8568630" cy="267765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</a:rPr>
              <a:t>La sistematización y accesibilidad de datos energéticos </a:t>
            </a:r>
            <a:r>
              <a:rPr lang="es-ES_tradnl" sz="2800" dirty="0">
                <a:latin typeface="Calibri" pitchFamily="34" charset="0"/>
                <a:ea typeface="Calibri" pitchFamily="34" charset="0"/>
              </a:rPr>
              <a:t>a nivel regional son </a:t>
            </a: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fundamentales </a:t>
            </a:r>
            <a:r>
              <a:rPr lang="es-ES_tradnl" sz="2800" dirty="0">
                <a:latin typeface="Calibri" pitchFamily="34" charset="0"/>
                <a:ea typeface="Calibri" pitchFamily="34" charset="0"/>
              </a:rPr>
              <a:t>para el </a:t>
            </a: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diseño </a:t>
            </a:r>
            <a:r>
              <a:rPr lang="es-ES_tradnl" sz="2800" dirty="0">
                <a:latin typeface="Calibri" pitchFamily="34" charset="0"/>
                <a:ea typeface="Calibri" pitchFamily="34" charset="0"/>
              </a:rPr>
              <a:t>y la </a:t>
            </a: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financiación/implementación </a:t>
            </a:r>
            <a:r>
              <a:rPr lang="es-ES_tradnl" sz="2800" dirty="0">
                <a:latin typeface="Calibri" pitchFamily="34" charset="0"/>
                <a:ea typeface="Calibri" pitchFamily="34" charset="0"/>
              </a:rPr>
              <a:t>de proyectos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</a:rPr>
              <a:t>EbC</a:t>
            </a: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 para:</a:t>
            </a:r>
          </a:p>
          <a:p>
            <a:pPr marL="1076325" lvl="1" indent="-628650" algn="just">
              <a:buFontTx/>
              <a:buChar char="-"/>
              <a:defRPr/>
            </a:pP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Identificar </a:t>
            </a:r>
            <a:r>
              <a:rPr lang="es-ES_tradnl" sz="2800" dirty="0">
                <a:latin typeface="Calibri" pitchFamily="34" charset="0"/>
                <a:ea typeface="Calibri" pitchFamily="34" charset="0"/>
              </a:rPr>
              <a:t>las medidas a </a:t>
            </a: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realizar.</a:t>
            </a:r>
          </a:p>
          <a:p>
            <a:pPr marL="1076325" lvl="1" indent="-619125" algn="just">
              <a:buFontTx/>
              <a:buChar char="-"/>
              <a:defRPr/>
            </a:pP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Demostrar </a:t>
            </a:r>
            <a:r>
              <a:rPr lang="es-ES_tradnl" sz="2800" dirty="0">
                <a:latin typeface="Calibri" pitchFamily="34" charset="0"/>
                <a:ea typeface="Calibri" pitchFamily="34" charset="0"/>
              </a:rPr>
              <a:t>un ahorro en consumos o emisiones tras la realización de las </a:t>
            </a:r>
            <a:r>
              <a:rPr lang="es-ES_tradnl" sz="2800" dirty="0" smtClean="0">
                <a:latin typeface="Calibri" pitchFamily="34" charset="0"/>
                <a:ea typeface="Calibri" pitchFamily="34" charset="0"/>
              </a:rPr>
              <a:t>operaciones. </a:t>
            </a:r>
            <a:endParaRPr lang="es-ES_tradnl" sz="2800" dirty="0"/>
          </a:p>
        </p:txBody>
      </p:sp>
      <p:pic>
        <p:nvPicPr>
          <p:cNvPr id="25603" name="Picture 2" descr="Resultado de imagen para icono de gobierno abierto e innov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3384376" cy="22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456384" cy="936104"/>
          </a:xfrm>
        </p:spPr>
        <p:txBody>
          <a:bodyPr/>
          <a:lstStyle/>
          <a:p>
            <a:r>
              <a:rPr lang="es-ES" altLang="es-ES" sz="2400" b="1" dirty="0" smtClean="0"/>
              <a:t>Resultados esperados</a:t>
            </a:r>
            <a:endParaRPr lang="es-ES" altLang="es-E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1710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esultado de imagen para icono de soluci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8374"/>
            <a:ext cx="4502241" cy="419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Título">
            <a:extLst/>
          </p:cNvPr>
          <p:cNvSpPr txBox="1">
            <a:spLocks/>
          </p:cNvSpPr>
          <p:nvPr/>
        </p:nvSpPr>
        <p:spPr bwMode="auto">
          <a:xfrm>
            <a:off x="0" y="4652963"/>
            <a:ext cx="9144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pPr algn="ctr">
              <a:defRPr/>
            </a:pPr>
            <a:r>
              <a:rPr lang="en-GB" b="1" dirty="0" smtClean="0">
                <a:solidFill>
                  <a:srgbClr val="FFCC00"/>
                </a:solidFill>
              </a:rPr>
              <a:t>ACTIVIDADES Y HERRAMIENTAS DESARROLLADAS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30824" cy="575915"/>
          </a:xfrm>
        </p:spPr>
        <p:txBody>
          <a:bodyPr/>
          <a:lstStyle/>
          <a:p>
            <a:r>
              <a:rPr lang="es-ES" altLang="es-ES" sz="2400" b="1" dirty="0" smtClean="0"/>
              <a:t>Herramientas desarrolladas</a:t>
            </a:r>
            <a:endParaRPr lang="es-ES" altLang="es-ES" sz="2400" dirty="0" smtClean="0"/>
          </a:p>
        </p:txBody>
      </p:sp>
      <p:sp>
        <p:nvSpPr>
          <p:cNvPr id="3" name="4 Marcador de contenido">
            <a:extLst/>
          </p:cNvPr>
          <p:cNvSpPr txBox="1">
            <a:spLocks/>
          </p:cNvSpPr>
          <p:nvPr/>
        </p:nvSpPr>
        <p:spPr>
          <a:xfrm>
            <a:off x="1763689" y="836713"/>
            <a:ext cx="7128792" cy="5616624"/>
          </a:xfrm>
          <a:prstGeom prst="rect">
            <a:avLst/>
          </a:prstGeom>
        </p:spPr>
        <p:txBody>
          <a:bodyPr/>
          <a:lstStyle>
            <a:lvl1pPr marL="536575" indent="-536575">
              <a:defRPr sz="2400" b="1">
                <a:solidFill>
                  <a:schemeClr val="tx2"/>
                </a:solidFill>
                <a:latin typeface="Arial" charset="0"/>
                <a:ea typeface="MS PGothic" charset="0"/>
                <a:cs typeface="Open Sans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3pPr>
            <a:lvl4pPr marL="1600200" indent="-228600">
              <a:defRPr sz="2000">
                <a:solidFill>
                  <a:srgbClr val="595959"/>
                </a:solidFill>
                <a:latin typeface="Arial" charset="0"/>
                <a:ea typeface="Open Sans" charset="0"/>
                <a:cs typeface="Open San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5pPr>
            <a:lvl6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6pPr>
            <a:lvl7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7pPr>
            <a:lvl8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8pPr>
            <a:lvl9pPr eaLnBrk="0" fontAlgn="base" hangingPunct="0">
              <a:spcAft>
                <a:spcPct val="0"/>
              </a:spcAft>
              <a:buFont typeface="Courier New" charset="0"/>
              <a:defRPr sz="2000">
                <a:solidFill>
                  <a:schemeClr val="tx1"/>
                </a:solidFill>
                <a:latin typeface="Arial" charset="0"/>
                <a:ea typeface="Open Sans" charset="0"/>
                <a:cs typeface="Open Sans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s-ES" sz="2000" dirty="0" smtClean="0">
                <a:solidFill>
                  <a:srgbClr val="FBC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Verdana" charset="0"/>
              </a:rPr>
              <a:t>PLAN DE ACCIÓN PRELIMINAR (2018)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sz="2000" dirty="0" smtClean="0">
                <a:solidFill>
                  <a:schemeClr val="tx1"/>
                </a:solidFill>
                <a:cs typeface="Verdana" charset="0"/>
              </a:rPr>
              <a:t>Primer borrador </a:t>
            </a:r>
            <a:r>
              <a:rPr lang="es-ES" sz="1800" b="0" dirty="0" smtClean="0">
                <a:solidFill>
                  <a:schemeClr val="tx1"/>
                </a:solidFill>
                <a:cs typeface="Verdana" charset="0"/>
              </a:rPr>
              <a:t>con las principales conclusiones obtenidas del 2º Seminario Regional, incluyendo posibles mejoras </a:t>
            </a:r>
            <a:r>
              <a:rPr lang="es-ES" sz="1800" b="0" dirty="0">
                <a:solidFill>
                  <a:schemeClr val="tx1"/>
                </a:solidFill>
                <a:cs typeface="Verdana" charset="0"/>
              </a:rPr>
              <a:t>de los instrumentos de Planificación existentes – POR Andalucía 2014-2020 y Estrategia Energética de Andalucía 2020</a:t>
            </a:r>
            <a:r>
              <a:rPr lang="es-ES" sz="1800" b="0" dirty="0" smtClean="0">
                <a:solidFill>
                  <a:schemeClr val="tx1"/>
                </a:solidFill>
                <a:cs typeface="Verdana" charset="0"/>
              </a:rPr>
              <a:t>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endParaRPr lang="es-ES" sz="1800" b="0" dirty="0">
              <a:solidFill>
                <a:schemeClr val="tx1"/>
              </a:solidFill>
              <a:cs typeface="Verdana" charset="0"/>
            </a:endParaRPr>
          </a:p>
          <a:p>
            <a:pPr marL="658350" indent="-514350" algn="just" eaLnBrk="1" hangingPunct="1">
              <a:spcBef>
                <a:spcPts val="1200"/>
              </a:spcBef>
              <a:buAutoNum type="romanUcPeriod"/>
              <a:defRPr/>
            </a:pPr>
            <a:r>
              <a:rPr lang="es-ES" sz="2000" dirty="0" smtClean="0">
                <a:latin typeface="+mn-lt"/>
                <a:ea typeface="MS PGothic" panose="020B0600070205080204" pitchFamily="34" charset="-128"/>
              </a:rPr>
              <a:t>REDEMA</a:t>
            </a:r>
          </a:p>
          <a:p>
            <a:pPr marL="144000" indent="0" algn="just" eaLnBrk="1" hangingPunct="1">
              <a:spcBef>
                <a:spcPts val="1200"/>
              </a:spcBef>
              <a:defRPr/>
            </a:pPr>
            <a:r>
              <a:rPr lang="es-ES" sz="1800" b="0" dirty="0">
                <a:solidFill>
                  <a:schemeClr val="tx1"/>
                </a:solidFill>
                <a:cs typeface="Verdana" charset="0"/>
              </a:rPr>
              <a:t>Creación de una </a:t>
            </a:r>
            <a:r>
              <a:rPr lang="es-ES" sz="1800" b="0" i="1" dirty="0">
                <a:solidFill>
                  <a:schemeClr val="tx1"/>
                </a:solidFill>
                <a:cs typeface="Verdana" charset="0"/>
              </a:rPr>
              <a:t>Red de Energía de los Municipios Andaluces </a:t>
            </a:r>
            <a:r>
              <a:rPr lang="es-ES" sz="1800" b="0" dirty="0">
                <a:solidFill>
                  <a:schemeClr val="tx1"/>
                </a:solidFill>
                <a:cs typeface="Verdana" charset="0"/>
              </a:rPr>
              <a:t>(REDEMA) que fomente la cooperación entre las autoridades locales para trabajar conjuntamente en medidas de eficiencia </a:t>
            </a:r>
            <a:r>
              <a:rPr lang="es-ES" sz="1800" b="0" dirty="0" smtClean="0">
                <a:solidFill>
                  <a:schemeClr val="tx1"/>
                </a:solidFill>
                <a:cs typeface="Verdana" charset="0"/>
              </a:rPr>
              <a:t>energética.</a:t>
            </a:r>
            <a:endParaRPr lang="es-ES" sz="1800" b="0" dirty="0">
              <a:solidFill>
                <a:schemeClr val="tx1"/>
              </a:solidFill>
              <a:cs typeface="Verdana" charset="0"/>
            </a:endParaRPr>
          </a:p>
          <a:p>
            <a:pPr marL="658350" indent="-514350" algn="just" eaLnBrk="1" hangingPunct="1">
              <a:spcBef>
                <a:spcPts val="1200"/>
              </a:spcBef>
              <a:buFont typeface="+mj-lt"/>
              <a:buAutoNum type="romanUcPeriod" startAt="2"/>
              <a:defRPr/>
            </a:pPr>
            <a:r>
              <a:rPr lang="es-ES" sz="2000" dirty="0" smtClean="0">
                <a:latin typeface="+mn-lt"/>
                <a:ea typeface="MS PGothic" panose="020B0600070205080204" pitchFamily="34" charset="-128"/>
              </a:rPr>
              <a:t>Municipios de Bajas Emisiones en Carbono</a:t>
            </a:r>
          </a:p>
          <a:p>
            <a:pPr marL="144000" indent="0" algn="just" eaLnBrk="1" hangingPunct="1">
              <a:spcBef>
                <a:spcPct val="20000"/>
              </a:spcBef>
              <a:defRPr/>
            </a:pPr>
            <a:r>
              <a:rPr lang="es-ES" sz="1800" b="0" dirty="0" smtClean="0">
                <a:solidFill>
                  <a:schemeClr val="tx1"/>
                </a:solidFill>
                <a:cs typeface="Verdana" charset="0"/>
              </a:rPr>
              <a:t>Favorecer </a:t>
            </a:r>
            <a:r>
              <a:rPr lang="es-ES" sz="1800" b="0" dirty="0">
                <a:solidFill>
                  <a:schemeClr val="tx1"/>
                </a:solidFill>
                <a:cs typeface="Verdana" charset="0"/>
              </a:rPr>
              <a:t>la transición desde los </a:t>
            </a:r>
            <a:r>
              <a:rPr lang="es-ES" sz="1800" b="0" dirty="0" smtClean="0">
                <a:solidFill>
                  <a:schemeClr val="tx1"/>
                </a:solidFill>
                <a:cs typeface="Verdana" charset="0"/>
              </a:rPr>
              <a:t>PAES </a:t>
            </a:r>
            <a:r>
              <a:rPr lang="es-ES" sz="1800" b="0" dirty="0">
                <a:solidFill>
                  <a:schemeClr val="tx1"/>
                </a:solidFill>
                <a:cs typeface="Verdana" charset="0"/>
              </a:rPr>
              <a:t>hacia </a:t>
            </a:r>
            <a:r>
              <a:rPr lang="es-ES" sz="1800" b="0" dirty="0" smtClean="0">
                <a:solidFill>
                  <a:schemeClr val="tx1"/>
                </a:solidFill>
                <a:cs typeface="Verdana" charset="0"/>
              </a:rPr>
              <a:t>PACES y Planes Municipales contra el Cambio Climático, a través de la implementación de la Ley 8/2018, de 8 de octubre, de medidas frente al Cambio Climático en Andalucía.</a:t>
            </a:r>
            <a:endParaRPr lang="es-ES" sz="1800" b="0" dirty="0" smtClean="0"/>
          </a:p>
        </p:txBody>
      </p:sp>
      <p:pic>
        <p:nvPicPr>
          <p:cNvPr id="3379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585020" cy="15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51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755576" y="116632"/>
            <a:ext cx="62646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b="1" dirty="0" smtClean="0"/>
              <a:t>Plan de Acción SUPPORT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5004048" y="5013176"/>
            <a:ext cx="384505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Jornada 2 – En2019:</a:t>
            </a:r>
            <a:r>
              <a:rPr lang="es-ES" altLang="es-E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000" dirty="0" smtClean="0">
                <a:latin typeface="+mj-lt"/>
                <a:ea typeface="+mj-ea"/>
                <a:cs typeface="+mj-cs"/>
              </a:rPr>
              <a:t>(Órganos de Gobierno FAMP)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1500" dirty="0" smtClean="0">
                <a:latin typeface="+mj-lt"/>
                <a:ea typeface="+mj-ea"/>
                <a:cs typeface="+mj-cs"/>
              </a:rPr>
              <a:t>Transferir las discusiones y resultados de la primera jornada al nivel de implementación provincial y local.</a:t>
            </a:r>
          </a:p>
        </p:txBody>
      </p:sp>
      <p:pic>
        <p:nvPicPr>
          <p:cNvPr id="7" name="A40F46AD-A591-4A5B-B3F3-2B28CB53C97F" descr="cid:A40F46AD-A591-4A5B-B3F3-2B28CB53C97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2348880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528392" cy="235226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1520" y="119675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000" dirty="0" smtClean="0">
                <a:solidFill>
                  <a:prstClr val="black"/>
                </a:solidFill>
                <a:latin typeface="Arial"/>
              </a:rPr>
              <a:t>Finalidad: </a:t>
            </a:r>
            <a:r>
              <a:rPr lang="es-ES" altLang="es-ES" sz="2000" b="1" dirty="0" smtClean="0">
                <a:solidFill>
                  <a:prstClr val="black"/>
                </a:solidFill>
                <a:latin typeface="Arial"/>
              </a:rPr>
              <a:t>presentar el Plan de Acción preliminar</a:t>
            </a:r>
            <a:r>
              <a:rPr lang="es-ES" altLang="es-ES" sz="2000" dirty="0" smtClean="0">
                <a:solidFill>
                  <a:prstClr val="black"/>
                </a:solidFill>
                <a:latin typeface="Arial"/>
              </a:rPr>
              <a:t> en 2 JJ.TT diferenciado, con el objetivo de </a:t>
            </a:r>
            <a:r>
              <a:rPr lang="es-ES" altLang="es-ES" sz="2000" b="1" dirty="0" smtClean="0">
                <a:solidFill>
                  <a:prstClr val="black"/>
                </a:solidFill>
                <a:latin typeface="Arial"/>
              </a:rPr>
              <a:t>terminar de desarrollar el Plan de Acción SUPPORT con las posibles acciones piloto</a:t>
            </a:r>
            <a:r>
              <a:rPr lang="es-ES" altLang="es-ES" sz="2000" dirty="0" smtClean="0">
                <a:solidFill>
                  <a:prstClr val="black"/>
                </a:solidFill>
                <a:latin typeface="Arial"/>
              </a:rPr>
              <a:t>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5536" y="4941168"/>
            <a:ext cx="374441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0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Arial"/>
              </a:rPr>
              <a:t>Jornada 1 - Dcm2018: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000" dirty="0" smtClean="0">
                <a:solidFill>
                  <a:prstClr val="black"/>
                </a:solidFill>
                <a:latin typeface="Arial"/>
              </a:rPr>
              <a:t>(Agencia Andaluza de la Energía) 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1500" dirty="0" smtClean="0">
                <a:solidFill>
                  <a:prstClr val="black"/>
                </a:solidFill>
                <a:latin typeface="Arial"/>
              </a:rPr>
              <a:t>Abordar las oportunidades de acciones conjuntas y de pilotaje a incluir en el Plan de Acción SUPPORT </a:t>
            </a:r>
          </a:p>
        </p:txBody>
      </p:sp>
    </p:spTree>
    <p:extLst>
      <p:ext uri="{BB962C8B-B14F-4D97-AF65-F5344CB8AC3E}">
        <p14:creationId xmlns="" xmlns:p14="http://schemas.microsoft.com/office/powerpoint/2010/main" val="2170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OWCARBON_project" id="{1BC36875-429B-4B20-B679-9FFA8E178BA3}" vid="{C162A203-9350-40FD-8B2C-DD5A8B27B2E7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OWCARBON_project" id="{1BC36875-429B-4B20-B679-9FFA8E178BA3}" vid="{24AF4820-F449-4725-B0EA-E09BCD56EF8F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OWCARBON_project" id="{1BC36875-429B-4B20-B679-9FFA8E178BA3}" vid="{DDBD4519-E47D-4274-B89E-D7B06CD5E408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OWCARBON_project" id="{1BC36875-429B-4B20-B679-9FFA8E178BA3}" vid="{88885CF5-7D26-40F7-A7B8-4E4B6963A81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LOWCARBON_project</Template>
  <TotalTime>2622</TotalTime>
  <Words>1431</Words>
  <Application>Microsoft Office PowerPoint</Application>
  <PresentationFormat>Presentación en pantalla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BASIC</vt:lpstr>
      <vt:lpstr>CONTENT page</vt:lpstr>
      <vt:lpstr>IMAGE</vt:lpstr>
      <vt:lpstr>BLOCK page </vt:lpstr>
      <vt:lpstr>SUPPORT Apoyo a los Gobiernos Locales en Estrategias de Economía Baja en Carbono</vt:lpstr>
      <vt:lpstr>Principales obstáculos detectados</vt:lpstr>
      <vt:lpstr>Diapositiva 3</vt:lpstr>
      <vt:lpstr>Objetivos</vt:lpstr>
      <vt:lpstr>Objetivos</vt:lpstr>
      <vt:lpstr>Resultados esperados</vt:lpstr>
      <vt:lpstr>Diapositiva 7</vt:lpstr>
      <vt:lpstr>Herramientas desarrolladas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Guerrieri</dc:creator>
  <cp:lastModifiedBy>Administrador</cp:lastModifiedBy>
  <cp:revision>184</cp:revision>
  <dcterms:created xsi:type="dcterms:W3CDTF">2016-12-29T09:53:36Z</dcterms:created>
  <dcterms:modified xsi:type="dcterms:W3CDTF">2019-06-17T06:34:35Z</dcterms:modified>
</cp:coreProperties>
</file>