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258" r:id="rId3"/>
    <p:sldId id="399" r:id="rId4"/>
    <p:sldId id="398" r:id="rId5"/>
    <p:sldId id="406" r:id="rId6"/>
    <p:sldId id="408" r:id="rId7"/>
    <p:sldId id="409" r:id="rId8"/>
    <p:sldId id="410" r:id="rId9"/>
    <p:sldId id="418" r:id="rId10"/>
    <p:sldId id="411" r:id="rId11"/>
    <p:sldId id="412" r:id="rId12"/>
    <p:sldId id="413" r:id="rId13"/>
    <p:sldId id="414" r:id="rId14"/>
    <p:sldId id="415" r:id="rId15"/>
    <p:sldId id="405" r:id="rId16"/>
    <p:sldId id="416" r:id="rId17"/>
    <p:sldId id="417" r:id="rId18"/>
    <p:sldId id="41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56"/>
    <a:srgbClr val="00A642"/>
    <a:srgbClr val="A6C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3135" autoAdjust="0"/>
  </p:normalViewPr>
  <p:slideViewPr>
    <p:cSldViewPr snapToGrid="0" snapToObjects="1">
      <p:cViewPr varScale="1">
        <p:scale>
          <a:sx n="81" d="100"/>
          <a:sy n="81" d="100"/>
        </p:scale>
        <p:origin x="-792" y="-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278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26F2DD9-3239-9D44-B8F5-BD21A9227C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EE85E2-3487-3E47-87B4-01A2ADA7BD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D0A5E-849B-484C-9E92-C797C0CCD9D3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A4AD96-829D-A44B-9991-D0F22FDB61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EC99C5-CF95-314D-BDBF-0CC3C6DF3D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8A510-B770-7047-8B0D-5F76A5C3707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624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D981E-B285-4D81-AC3A-84E4ECB3CCB1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5A698-F5C0-46FC-93CF-92E12EB709B5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948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254395-5AED-2642-843A-08FCA2F72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0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D6BB31-34EF-1046-B888-99A3439C6A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Event, Presenter</a:t>
            </a:r>
          </a:p>
        </p:txBody>
      </p:sp>
    </p:spTree>
    <p:extLst>
      <p:ext uri="{BB962C8B-B14F-4D97-AF65-F5344CB8AC3E}">
        <p14:creationId xmlns:p14="http://schemas.microsoft.com/office/powerpoint/2010/main" val="1133409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3F1C27-5D41-2841-8628-1126BAA9AF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8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95A0FE-BB35-A742-9C44-F9802D039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886" y="3847927"/>
            <a:ext cx="2782343" cy="18548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8F22AB-0DA6-6F4E-9A0F-DA10BD3D233B}"/>
              </a:ext>
            </a:extLst>
          </p:cNvPr>
          <p:cNvSpPr txBox="1"/>
          <p:nvPr userDrawn="1"/>
        </p:nvSpPr>
        <p:spPr>
          <a:xfrm>
            <a:off x="783140" y="4529153"/>
            <a:ext cx="1678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HEX: #1e1e1e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6A72909-A660-344F-B393-7E609C1BAF8D}"/>
              </a:ext>
            </a:extLst>
          </p:cNvPr>
          <p:cNvSpPr txBox="1"/>
          <p:nvPr userDrawn="1"/>
        </p:nvSpPr>
        <p:spPr>
          <a:xfrm>
            <a:off x="720511" y="5894490"/>
            <a:ext cx="10521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HEX: #009e3c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2EBDE7-D55F-5749-A7C2-95064C721B71}"/>
              </a:ext>
            </a:extLst>
          </p:cNvPr>
          <p:cNvSpPr txBox="1"/>
          <p:nvPr userDrawn="1"/>
        </p:nvSpPr>
        <p:spPr>
          <a:xfrm>
            <a:off x="1872906" y="5894490"/>
            <a:ext cx="10521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HEX: #a0c518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575E91-F9F1-2D44-83B7-F09D9C1EB716}"/>
              </a:ext>
            </a:extLst>
          </p:cNvPr>
          <p:cNvSpPr txBox="1"/>
          <p:nvPr userDrawn="1"/>
        </p:nvSpPr>
        <p:spPr>
          <a:xfrm>
            <a:off x="3000248" y="5894490"/>
            <a:ext cx="10521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HEX: #d1cc19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3CAA3F-04A5-A24E-894F-EC3286E950F2}"/>
              </a:ext>
            </a:extLst>
          </p:cNvPr>
          <p:cNvSpPr txBox="1"/>
          <p:nvPr userDrawn="1"/>
        </p:nvSpPr>
        <p:spPr>
          <a:xfrm>
            <a:off x="701458" y="1039660"/>
            <a:ext cx="9444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Header Font Open Sans Bold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845B997-E5FD-F44D-8668-73015CAD55FB}"/>
              </a:ext>
            </a:extLst>
          </p:cNvPr>
          <p:cNvSpPr/>
          <p:nvPr userDrawn="1"/>
        </p:nvSpPr>
        <p:spPr>
          <a:xfrm>
            <a:off x="720511" y="2000769"/>
            <a:ext cx="5599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Paragraph Font Open Sans Regular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7657BA3-AF60-1B48-8A1D-49234D4D29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7828" y="5112272"/>
            <a:ext cx="28067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56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1BA780-F24A-E74D-957E-52DFEB289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3001" y="2029217"/>
            <a:ext cx="6429490" cy="27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2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902DAB5-B6DD-2A4F-B7FF-B5810C0B6DB7}"/>
              </a:ext>
            </a:extLst>
          </p:cNvPr>
          <p:cNvSpPr/>
          <p:nvPr userDrawn="1"/>
        </p:nvSpPr>
        <p:spPr>
          <a:xfrm>
            <a:off x="-1" y="0"/>
            <a:ext cx="867906" cy="6858000"/>
          </a:xfrm>
          <a:prstGeom prst="rect">
            <a:avLst/>
          </a:prstGeom>
          <a:solidFill>
            <a:srgbClr val="A6C340"/>
          </a:solidFill>
          <a:ln>
            <a:solidFill>
              <a:srgbClr val="A6C3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D9B4C3-FBF8-C145-A440-BC73C01405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97124" y="5549250"/>
            <a:ext cx="1870883" cy="7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90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FD4063-13E3-3640-9976-99045FB75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23" y="655854"/>
            <a:ext cx="6721206" cy="1413170"/>
          </a:xfrm>
          <a:prstGeom prst="rect">
            <a:avLst/>
          </a:prstGeom>
        </p:spPr>
        <p:txBody>
          <a:bodyPr anchor="b"/>
          <a:lstStyle>
            <a:lvl1pPr>
              <a:defRPr sz="4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330D11-02B8-9F48-974E-187AD99F0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223" y="2345101"/>
            <a:ext cx="6721206" cy="17338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7AC1D7B-5613-684F-98ED-C77D794DC133}"/>
              </a:ext>
            </a:extLst>
          </p:cNvPr>
          <p:cNvSpPr/>
          <p:nvPr userDrawn="1"/>
        </p:nvSpPr>
        <p:spPr>
          <a:xfrm>
            <a:off x="0" y="0"/>
            <a:ext cx="867905" cy="6858000"/>
          </a:xfrm>
          <a:prstGeom prst="rect">
            <a:avLst/>
          </a:prstGeom>
          <a:solidFill>
            <a:srgbClr val="00A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9DE2BF-01F1-1F48-AFBF-D4BC97121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5748" y="5170945"/>
            <a:ext cx="28067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0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353526C-75A4-C74C-ACD5-27A7650DD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575" y="614443"/>
            <a:ext cx="2180849" cy="91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55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842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AF53FE-5CA1-2748-9259-BE298BD7A3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Paragraph Font Verdana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866BF5F8-D9C1-664F-BD37-AEF4E1B0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7803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AF53FE-5CA1-2748-9259-BE298BD7A3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Paragraph Font Verdana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866BF5F8-D9C1-664F-BD37-AEF4E1B0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86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53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80E7A9-26E4-4144-8C71-1FEF8EB61A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2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1F09046-9CB0-BB4C-94E5-9137039CBE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33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C0118A-8DCE-4249-804C-08180B68BF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7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CF6247-4BB2-2B40-B78C-E4D83CD08E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6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759D55-0940-CC4E-9472-342378C46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48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4568E5-847E-6740-9B3F-34E2D8143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12EA30-9123-6E48-8B3B-C757E704D8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23B089-187D-CD43-AACE-F8678D628B4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Verdana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BD4DE1-F61E-4A49-A01D-CF6FEE355C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6DE8263-8724-7A42-8A66-9C7175323D69}" type="datetimeFigureOut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07BEDD-255B-7542-8863-7E1E171E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EA0E30-32E6-D74B-933F-910225580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874FA4E-8881-7D40-97BE-3D77498EF52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84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8E72F4-11C5-CF46-BDF3-CA31A58FED9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230880" y="-3452156"/>
            <a:ext cx="9147486" cy="5145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8C9E66-C06D-C440-83DC-F02CDD02FC6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26242" y="6315562"/>
            <a:ext cx="451098" cy="3007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FDE03B-ED2A-9948-B132-E2BBC3007837}"/>
              </a:ext>
            </a:extLst>
          </p:cNvPr>
          <p:cNvSpPr txBox="1"/>
          <p:nvPr userDrawn="1"/>
        </p:nvSpPr>
        <p:spPr>
          <a:xfrm>
            <a:off x="1269591" y="6273093"/>
            <a:ext cx="5097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it-IT" sz="8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8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</a:t>
            </a:r>
            <a:r>
              <a:rPr lang="it-IT" sz="8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8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</a:t>
            </a:r>
            <a:r>
              <a:rPr lang="it-IT" sz="8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8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received</a:t>
            </a:r>
            <a:r>
              <a:rPr lang="it-IT" sz="8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8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funding</a:t>
            </a:r>
            <a:r>
              <a:rPr lang="it-IT" sz="8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from the </a:t>
            </a:r>
            <a:r>
              <a:rPr lang="it-IT" sz="8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</a:t>
            </a:r>
            <a:r>
              <a:rPr lang="it-IT" sz="8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8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Union’s</a:t>
            </a:r>
            <a:r>
              <a:rPr lang="it-IT" sz="8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8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Horizon</a:t>
            </a:r>
            <a:r>
              <a:rPr lang="it-IT" sz="8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8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</a:t>
            </a:r>
            <a:r>
              <a:rPr lang="it-IT" sz="8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it-IT" sz="8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</a:t>
            </a:r>
            <a:r>
              <a:rPr lang="it-IT" sz="8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8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</a:t>
            </a:r>
            <a:r>
              <a:rPr lang="it-IT" sz="8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under </a:t>
            </a:r>
            <a:r>
              <a:rPr lang="it-IT" sz="8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grant</a:t>
            </a:r>
            <a:r>
              <a:rPr lang="it-IT" sz="8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800" kern="12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agreement</a:t>
            </a:r>
            <a:r>
              <a:rPr lang="it-IT" sz="8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 847101</a:t>
            </a:r>
            <a:r>
              <a:rPr lang="it-IT" sz="1000" kern="12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100" kern="120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5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2" r:id="rId3"/>
    <p:sldLayoutId id="2147483649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24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://www.agenciaandaluzadelaenergia.es/sites/default/files/logoAAEGenerico.jpg" TargetMode="External"/><Relationship Id="rId2" Type="http://schemas.openxmlformats.org/officeDocument/2006/relationships/hyperlink" Target="http://www.juntadeandalucia.es/agenciadelaenergia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ec.europa.eu/priorities/energy-union/docs/energyunion_en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438399" y="1827625"/>
            <a:ext cx="7750629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err="1" smtClean="0"/>
              <a:t>EERAdata</a:t>
            </a:r>
            <a:endParaRPr lang="es-ES" sz="3600" b="1" dirty="0" smtClean="0"/>
          </a:p>
          <a:p>
            <a:pPr algn="ctr"/>
            <a:r>
              <a:rPr lang="es-ES" sz="2000" dirty="0" err="1" smtClean="0"/>
              <a:t>European</a:t>
            </a:r>
            <a:r>
              <a:rPr lang="es-ES" sz="2000" dirty="0" smtClean="0"/>
              <a:t> </a:t>
            </a:r>
            <a:r>
              <a:rPr lang="es-ES" sz="2000" dirty="0" err="1" smtClean="0"/>
              <a:t>Union’s</a:t>
            </a:r>
            <a:r>
              <a:rPr lang="es-ES" sz="2000" dirty="0" smtClean="0"/>
              <a:t> </a:t>
            </a:r>
            <a:r>
              <a:rPr lang="es-ES" sz="2000" dirty="0" err="1" smtClean="0"/>
              <a:t>Horizon</a:t>
            </a:r>
            <a:r>
              <a:rPr lang="es-ES" sz="2000" dirty="0" smtClean="0"/>
              <a:t> 2020 </a:t>
            </a:r>
            <a:r>
              <a:rPr lang="es-ES" sz="2000" dirty="0" err="1" smtClean="0"/>
              <a:t>research</a:t>
            </a:r>
            <a:r>
              <a:rPr lang="es-ES" sz="2000" dirty="0" smtClean="0"/>
              <a:t> and </a:t>
            </a:r>
            <a:r>
              <a:rPr lang="es-ES" sz="2000" dirty="0" err="1" smtClean="0"/>
              <a:t>innovation</a:t>
            </a:r>
            <a:r>
              <a:rPr lang="es-ES" sz="2000" dirty="0" smtClean="0"/>
              <a:t> </a:t>
            </a:r>
            <a:r>
              <a:rPr lang="es-ES" sz="2000" dirty="0" err="1" smtClean="0"/>
              <a:t>programme</a:t>
            </a:r>
            <a:endParaRPr lang="es-ES" sz="2800" dirty="0"/>
          </a:p>
        </p:txBody>
      </p:sp>
      <p:pic>
        <p:nvPicPr>
          <p:cNvPr id="3" name="2 Imagen" descr="http://www.agenciaandaluzadelaenergia.es/sites/default/files/logoAAEGenerico.jpg">
            <a:hlinkClick r:id="rId2"/>
          </p:cNvPr>
          <p:cNvPicPr/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772" y="4394835"/>
            <a:ext cx="35242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2046509" y="3666320"/>
            <a:ext cx="364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Red de Energía de la Administración de la Junta de Andalucía</a:t>
            </a:r>
          </a:p>
        </p:txBody>
      </p:sp>
      <p:pic>
        <p:nvPicPr>
          <p:cNvPr id="7" name="Picture 2" descr="Colegio Oficial de Arquitectos de Málag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2427" y="4286524"/>
            <a:ext cx="4279076" cy="651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102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EERAdata </a:t>
            </a:r>
            <a:r>
              <a:rPr lang="de-DE" dirty="0" smtClean="0"/>
              <a:t>en pocas palabras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>
                <a:solidFill>
                  <a:srgbClr val="00B050"/>
                </a:solidFill>
              </a:rPr>
              <a:t>Metodología</a:t>
            </a:r>
            <a:endParaRPr lang="de-DE" dirty="0">
              <a:solidFill>
                <a:srgbClr val="00B050"/>
              </a:solidFill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xmlns="" id="{79F156BB-36CA-4DDA-A0FC-CA0BD252A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6301" y="1847166"/>
            <a:ext cx="617236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26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EERAdata DST</a:t>
            </a:r>
            <a:br>
              <a:rPr lang="de-DE" dirty="0"/>
            </a:br>
            <a:r>
              <a:rPr lang="de-DE" dirty="0" smtClean="0">
                <a:solidFill>
                  <a:srgbClr val="00B050"/>
                </a:solidFill>
              </a:rPr>
              <a:t>Integración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2E70423A-C95E-4295-A6B7-A29173AD6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5935"/>
            <a:ext cx="8498633" cy="4351338"/>
          </a:xfrm>
        </p:spPr>
        <p:txBody>
          <a:bodyPr/>
          <a:lstStyle/>
          <a:p>
            <a:r>
              <a:rPr lang="es-ES" dirty="0" smtClean="0"/>
              <a:t>Integración </a:t>
            </a:r>
            <a:r>
              <a:rPr lang="es-ES" dirty="0"/>
              <a:t>de la herramienta en los entornos existentes</a:t>
            </a:r>
          </a:p>
          <a:p>
            <a:r>
              <a:rPr lang="es-ES" dirty="0"/>
              <a:t>Integración en los flujos de trabajo </a:t>
            </a:r>
          </a:p>
          <a:p>
            <a:r>
              <a:rPr lang="es-ES" dirty="0"/>
              <a:t>Integración en los flujos de datos</a:t>
            </a:r>
          </a:p>
          <a:p>
            <a:r>
              <a:rPr lang="es-ES" dirty="0"/>
              <a:t>Integración en las políticas existentes</a:t>
            </a:r>
          </a:p>
          <a:p>
            <a:r>
              <a:rPr lang="es-ES" dirty="0"/>
              <a:t>Integración en la protección de datos del municipio / región</a:t>
            </a:r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8159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EERAdata DST</a:t>
            </a:r>
            <a:br>
              <a:rPr lang="de-DE" dirty="0"/>
            </a:br>
            <a:r>
              <a:rPr lang="de-DE" dirty="0" smtClean="0">
                <a:solidFill>
                  <a:srgbClr val="00B050"/>
                </a:solidFill>
              </a:rPr>
              <a:t>Recopilación de datos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2E70423A-C95E-4295-A6B7-A29173AD6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15" y="1804831"/>
            <a:ext cx="11699034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 smtClean="0"/>
              <a:t>USARIOS</a:t>
            </a:r>
            <a:r>
              <a:rPr lang="en-GB" sz="2000" b="1" dirty="0"/>
              <a:t>								             EERAdata 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err="1" smtClean="0"/>
              <a:t>Municipios</a:t>
            </a:r>
            <a:r>
              <a:rPr lang="en-GB" sz="2000" dirty="0" smtClean="0"/>
              <a:t>/ </a:t>
            </a:r>
            <a:r>
              <a:rPr lang="en-GB" sz="2000" dirty="0" err="1" smtClean="0"/>
              <a:t>Regiones</a:t>
            </a:r>
            <a:endParaRPr lang="en-GB" sz="2000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xmlns="" id="{EC836FCC-1C5A-4351-93DD-C4E7A731D171}"/>
              </a:ext>
            </a:extLst>
          </p:cNvPr>
          <p:cNvSpPr/>
          <p:nvPr/>
        </p:nvSpPr>
        <p:spPr>
          <a:xfrm>
            <a:off x="6845559" y="2264706"/>
            <a:ext cx="2332652" cy="3655791"/>
          </a:xfrm>
          <a:prstGeom prst="roundRect">
            <a:avLst/>
          </a:prstGeom>
          <a:solidFill>
            <a:srgbClr val="00A642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EERAdata DST</a:t>
            </a:r>
          </a:p>
          <a:p>
            <a:pPr algn="ctr"/>
            <a:r>
              <a:rPr lang="en-GB" dirty="0"/>
              <a:t/>
            </a:r>
            <a:br>
              <a:rPr lang="en-GB" dirty="0"/>
            </a:br>
            <a:r>
              <a:rPr lang="en-GB" dirty="0" err="1" smtClean="0"/>
              <a:t>Metadatos</a:t>
            </a:r>
            <a:endParaRPr lang="en-GB" dirty="0"/>
          </a:p>
          <a:p>
            <a:pPr algn="ctr"/>
            <a:r>
              <a:rPr lang="en-GB" dirty="0" err="1" smtClean="0"/>
              <a:t>Datos</a:t>
            </a:r>
            <a:r>
              <a:rPr lang="en-GB" dirty="0" smtClean="0"/>
              <a:t> de </a:t>
            </a:r>
            <a:r>
              <a:rPr lang="en-GB" dirty="0" err="1" smtClean="0"/>
              <a:t>usuario</a:t>
            </a:r>
            <a:endParaRPr lang="en-GB" dirty="0"/>
          </a:p>
          <a:p>
            <a:pPr algn="ctr"/>
            <a:r>
              <a:rPr lang="en-GB" dirty="0" err="1" smtClean="0"/>
              <a:t>Algoritmos</a:t>
            </a:r>
            <a:endParaRPr lang="en-GB" dirty="0" smtClean="0"/>
          </a:p>
          <a:p>
            <a:pPr algn="ctr"/>
            <a:r>
              <a:rPr lang="en-GB" dirty="0" err="1" smtClean="0"/>
              <a:t>Medidas</a:t>
            </a:r>
            <a:r>
              <a:rPr lang="en-GB" dirty="0" smtClean="0"/>
              <a:t> de </a:t>
            </a:r>
            <a:r>
              <a:rPr lang="en-GB" dirty="0" err="1" smtClean="0"/>
              <a:t>renovación</a:t>
            </a:r>
            <a:r>
              <a:rPr lang="en-GB" dirty="0" smtClean="0"/>
              <a:t> </a:t>
            </a:r>
          </a:p>
          <a:p>
            <a:pPr algn="ctr"/>
            <a:r>
              <a:rPr lang="en-GB" dirty="0" err="1" smtClean="0"/>
              <a:t>Métodos</a:t>
            </a:r>
            <a:r>
              <a:rPr lang="en-GB" dirty="0" smtClean="0"/>
              <a:t> de</a:t>
            </a:r>
            <a:endParaRPr lang="en-GB" dirty="0"/>
          </a:p>
          <a:p>
            <a:pPr algn="ctr"/>
            <a:r>
              <a:rPr lang="en-GB" dirty="0" err="1" smtClean="0"/>
              <a:t>cálculo</a:t>
            </a:r>
            <a:endParaRPr lang="en-GB" dirty="0"/>
          </a:p>
          <a:p>
            <a:pPr algn="ctr"/>
            <a:r>
              <a:rPr lang="en-GB" dirty="0">
                <a:solidFill>
                  <a:srgbClr val="FF0000"/>
                </a:solidFill>
              </a:rPr>
              <a:t>Reporting functions</a:t>
            </a:r>
          </a:p>
          <a:p>
            <a:pPr algn="ctr"/>
            <a:r>
              <a:rPr lang="en-GB" dirty="0"/>
              <a:t>GIS</a:t>
            </a:r>
          </a:p>
          <a:p>
            <a:pPr algn="ctr"/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xmlns="" id="{24D42858-B653-41E5-98D5-17621F65C096}"/>
              </a:ext>
            </a:extLst>
          </p:cNvPr>
          <p:cNvSpPr/>
          <p:nvPr/>
        </p:nvSpPr>
        <p:spPr>
          <a:xfrm>
            <a:off x="9716276" y="2264706"/>
            <a:ext cx="1564433" cy="6199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Datos científicos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xmlns="" id="{4D36E67E-8C82-4D66-8A1D-B629378946BA}"/>
              </a:ext>
            </a:extLst>
          </p:cNvPr>
          <p:cNvSpPr/>
          <p:nvPr/>
        </p:nvSpPr>
        <p:spPr>
          <a:xfrm>
            <a:off x="4595322" y="2266356"/>
            <a:ext cx="1712172" cy="68553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Datos </a:t>
            </a:r>
            <a:r>
              <a:rPr lang="de-DE" sz="1400" dirty="0"/>
              <a:t>municipales (estadísticas, etc.))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xmlns="" id="{1E92E461-69EE-499A-BD8F-AECBD9262EB9}"/>
              </a:ext>
            </a:extLst>
          </p:cNvPr>
          <p:cNvSpPr/>
          <p:nvPr/>
        </p:nvSpPr>
        <p:spPr>
          <a:xfrm>
            <a:off x="4595322" y="3020292"/>
            <a:ext cx="1662404" cy="6199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Datos de las existencias del edificio</a:t>
            </a:r>
            <a:endParaRPr lang="de-DE" sz="1400" dirty="0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xmlns="" id="{D9E08FE8-E546-4539-A813-62C2D8766666}"/>
              </a:ext>
            </a:extLst>
          </p:cNvPr>
          <p:cNvSpPr/>
          <p:nvPr/>
        </p:nvSpPr>
        <p:spPr>
          <a:xfrm>
            <a:off x="4595322" y="3774227"/>
            <a:ext cx="1662404" cy="6199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Datos socio-económicos</a:t>
            </a:r>
            <a:endParaRPr lang="de-DE" sz="1400" dirty="0"/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xmlns="" id="{08D8BD7C-EED3-4CA6-BCC8-9EB0375FE71B}"/>
              </a:ext>
            </a:extLst>
          </p:cNvPr>
          <p:cNvSpPr/>
          <p:nvPr/>
        </p:nvSpPr>
        <p:spPr>
          <a:xfrm>
            <a:off x="53161" y="3610104"/>
            <a:ext cx="2045386" cy="10639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Recopilación de datos 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xmlns="" id="{157582AD-C522-45BA-983B-D2437323BB60}"/>
              </a:ext>
            </a:extLst>
          </p:cNvPr>
          <p:cNvSpPr/>
          <p:nvPr/>
        </p:nvSpPr>
        <p:spPr>
          <a:xfrm>
            <a:off x="2401078" y="3330276"/>
            <a:ext cx="1662404" cy="6199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Enlace a base de datos</a:t>
            </a:r>
            <a:endParaRPr lang="de-DE" sz="1400" dirty="0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xmlns="" id="{03B6F96E-2753-4C22-A773-6C919EBE4C22}"/>
              </a:ext>
            </a:extLst>
          </p:cNvPr>
          <p:cNvSpPr/>
          <p:nvPr/>
        </p:nvSpPr>
        <p:spPr>
          <a:xfrm>
            <a:off x="2262670" y="4152613"/>
            <a:ext cx="1662404" cy="6199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Entrada manual</a:t>
            </a:r>
            <a:endParaRPr lang="de-DE" sz="1400" dirty="0"/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xmlns="" id="{E800D9AE-5182-4653-B535-89F09DC8A188}"/>
              </a:ext>
            </a:extLst>
          </p:cNvPr>
          <p:cNvSpPr/>
          <p:nvPr/>
        </p:nvSpPr>
        <p:spPr>
          <a:xfrm>
            <a:off x="4572772" y="4528162"/>
            <a:ext cx="1734722" cy="6199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Datos medioambientales</a:t>
            </a:r>
            <a:endParaRPr lang="de-DE" sz="1400" dirty="0"/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xmlns="" id="{088893C2-BE07-4724-BF37-E4249D531C85}"/>
              </a:ext>
            </a:extLst>
          </p:cNvPr>
          <p:cNvSpPr/>
          <p:nvPr/>
        </p:nvSpPr>
        <p:spPr>
          <a:xfrm>
            <a:off x="4595322" y="5300530"/>
            <a:ext cx="1662404" cy="6199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Datos de política y regulación</a:t>
            </a:r>
            <a:endParaRPr lang="de-DE" sz="1400" dirty="0"/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xmlns="" id="{0A83F5B0-7387-404B-B639-0BF3B1534534}"/>
              </a:ext>
            </a:extLst>
          </p:cNvPr>
          <p:cNvSpPr/>
          <p:nvPr/>
        </p:nvSpPr>
        <p:spPr>
          <a:xfrm>
            <a:off x="9716273" y="3017173"/>
            <a:ext cx="1564433" cy="6199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Modelos y simulaciones</a:t>
            </a: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xmlns="" id="{89C6F55F-FAA2-4B42-8DE0-F63C3AFCBF24}"/>
              </a:ext>
            </a:extLst>
          </p:cNvPr>
          <p:cNvSpPr/>
          <p:nvPr/>
        </p:nvSpPr>
        <p:spPr>
          <a:xfrm>
            <a:off x="9716272" y="3769640"/>
            <a:ext cx="1564433" cy="6199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Datos estadísticos</a:t>
            </a: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xmlns="" id="{8634673A-E87D-44E1-BC08-7AF1705451BF}"/>
              </a:ext>
            </a:extLst>
          </p:cNvPr>
          <p:cNvSpPr/>
          <p:nvPr/>
        </p:nvSpPr>
        <p:spPr>
          <a:xfrm>
            <a:off x="9716276" y="4522107"/>
            <a:ext cx="1564433" cy="6199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Datos experimentales</a:t>
            </a:r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xmlns="" id="{95935E49-D0E6-4CFA-AEAF-DD5CA1C4C260}"/>
              </a:ext>
            </a:extLst>
          </p:cNvPr>
          <p:cNvSpPr/>
          <p:nvPr/>
        </p:nvSpPr>
        <p:spPr>
          <a:xfrm>
            <a:off x="9716271" y="5292467"/>
            <a:ext cx="1564433" cy="6199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Datos de conocimiento</a:t>
            </a: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xmlns="" id="{3BCA0258-A9F9-499E-AB81-B673AA0A54B5}"/>
              </a:ext>
            </a:extLst>
          </p:cNvPr>
          <p:cNvCxnSpPr>
            <a:stCxn id="17" idx="3"/>
            <a:endCxn id="19" idx="1"/>
          </p:cNvCxnSpPr>
          <p:nvPr/>
        </p:nvCxnSpPr>
        <p:spPr>
          <a:xfrm flipV="1">
            <a:off x="2098547" y="3640260"/>
            <a:ext cx="302531" cy="501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xmlns="" id="{2082C6DD-21A9-44C2-BBF8-50A1C23F9305}"/>
              </a:ext>
            </a:extLst>
          </p:cNvPr>
          <p:cNvCxnSpPr>
            <a:stCxn id="17" idx="3"/>
            <a:endCxn id="21" idx="1"/>
          </p:cNvCxnSpPr>
          <p:nvPr/>
        </p:nvCxnSpPr>
        <p:spPr>
          <a:xfrm>
            <a:off x="2098547" y="4142064"/>
            <a:ext cx="164123" cy="320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xmlns="" id="{6148B5EC-A3E7-49BA-A41D-FB21E62788FD}"/>
              </a:ext>
            </a:extLst>
          </p:cNvPr>
          <p:cNvCxnSpPr>
            <a:cxnSpLocks/>
            <a:stCxn id="19" idx="3"/>
            <a:endCxn id="11" idx="1"/>
          </p:cNvCxnSpPr>
          <p:nvPr/>
        </p:nvCxnSpPr>
        <p:spPr>
          <a:xfrm flipV="1">
            <a:off x="4063482" y="2609123"/>
            <a:ext cx="531840" cy="1031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xmlns="" id="{13209AC4-D467-4DF1-B8C6-FF57A373CD76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059594" y="3330276"/>
            <a:ext cx="535728" cy="306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xmlns="" id="{964D6A55-FADA-4207-B00B-4F51792D7F08}"/>
              </a:ext>
            </a:extLst>
          </p:cNvPr>
          <p:cNvCxnSpPr>
            <a:cxnSpLocks/>
            <a:stCxn id="19" idx="3"/>
            <a:endCxn id="15" idx="1"/>
          </p:cNvCxnSpPr>
          <p:nvPr/>
        </p:nvCxnSpPr>
        <p:spPr>
          <a:xfrm>
            <a:off x="4063482" y="3640260"/>
            <a:ext cx="531840" cy="443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xmlns="" id="{DDDAC217-E592-42B6-AC4B-08732AEA9FCC}"/>
              </a:ext>
            </a:extLst>
          </p:cNvPr>
          <p:cNvCxnSpPr>
            <a:cxnSpLocks/>
            <a:stCxn id="19" idx="3"/>
            <a:endCxn id="25" idx="1"/>
          </p:cNvCxnSpPr>
          <p:nvPr/>
        </p:nvCxnSpPr>
        <p:spPr>
          <a:xfrm>
            <a:off x="4063482" y="3640260"/>
            <a:ext cx="509290" cy="1197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xmlns="" id="{7BAC286E-7E05-4118-9CB5-D629C029C6B0}"/>
              </a:ext>
            </a:extLst>
          </p:cNvPr>
          <p:cNvCxnSpPr>
            <a:cxnSpLocks/>
            <a:stCxn id="19" idx="3"/>
            <a:endCxn id="27" idx="1"/>
          </p:cNvCxnSpPr>
          <p:nvPr/>
        </p:nvCxnSpPr>
        <p:spPr>
          <a:xfrm>
            <a:off x="4063482" y="3640260"/>
            <a:ext cx="531840" cy="1970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xmlns="" id="{35B67874-7C95-4D28-B1AA-339E913E49C3}"/>
              </a:ext>
            </a:extLst>
          </p:cNvPr>
          <p:cNvCxnSpPr>
            <a:cxnSpLocks/>
            <a:stCxn id="21" idx="3"/>
            <a:endCxn id="11" idx="1"/>
          </p:cNvCxnSpPr>
          <p:nvPr/>
        </p:nvCxnSpPr>
        <p:spPr>
          <a:xfrm flipV="1">
            <a:off x="3925074" y="2609123"/>
            <a:ext cx="670248" cy="1853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xmlns="" id="{2A0C300A-076B-4B5A-8954-D3F9B5AAB7C2}"/>
              </a:ext>
            </a:extLst>
          </p:cNvPr>
          <p:cNvCxnSpPr>
            <a:cxnSpLocks/>
            <a:stCxn id="21" idx="3"/>
            <a:endCxn id="13" idx="1"/>
          </p:cNvCxnSpPr>
          <p:nvPr/>
        </p:nvCxnSpPr>
        <p:spPr>
          <a:xfrm flipV="1">
            <a:off x="3925074" y="3330276"/>
            <a:ext cx="670248" cy="1132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xmlns="" id="{8EBB8386-0F65-4D6A-9713-0CBF153CBDA4}"/>
              </a:ext>
            </a:extLst>
          </p:cNvPr>
          <p:cNvCxnSpPr>
            <a:cxnSpLocks/>
            <a:stCxn id="21" idx="3"/>
            <a:endCxn id="15" idx="1"/>
          </p:cNvCxnSpPr>
          <p:nvPr/>
        </p:nvCxnSpPr>
        <p:spPr>
          <a:xfrm flipV="1">
            <a:off x="3925074" y="4084211"/>
            <a:ext cx="670248" cy="378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xmlns="" id="{F798ECA9-79D2-4FEE-A396-F183CE8ABCF5}"/>
              </a:ext>
            </a:extLst>
          </p:cNvPr>
          <p:cNvCxnSpPr>
            <a:cxnSpLocks/>
            <a:stCxn id="21" idx="3"/>
            <a:endCxn id="25" idx="1"/>
          </p:cNvCxnSpPr>
          <p:nvPr/>
        </p:nvCxnSpPr>
        <p:spPr>
          <a:xfrm>
            <a:off x="3925074" y="4462597"/>
            <a:ext cx="647698" cy="375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Gerade Verbindung mit Pfeil 67">
            <a:extLst>
              <a:ext uri="{FF2B5EF4-FFF2-40B4-BE49-F238E27FC236}">
                <a16:creationId xmlns:a16="http://schemas.microsoft.com/office/drawing/2014/main" xmlns="" id="{6C8A5222-99E7-433C-9B17-28EBC812B55A}"/>
              </a:ext>
            </a:extLst>
          </p:cNvPr>
          <p:cNvCxnSpPr>
            <a:cxnSpLocks/>
            <a:stCxn id="21" idx="3"/>
            <a:endCxn id="27" idx="1"/>
          </p:cNvCxnSpPr>
          <p:nvPr/>
        </p:nvCxnSpPr>
        <p:spPr>
          <a:xfrm>
            <a:off x="3925074" y="4462597"/>
            <a:ext cx="670248" cy="1147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Gerade Verbindung mit Pfeil 70">
            <a:extLst>
              <a:ext uri="{FF2B5EF4-FFF2-40B4-BE49-F238E27FC236}">
                <a16:creationId xmlns:a16="http://schemas.microsoft.com/office/drawing/2014/main" xmlns="" id="{1C6DF70D-8F50-45D5-A293-1634729C1E60}"/>
              </a:ext>
            </a:extLst>
          </p:cNvPr>
          <p:cNvCxnSpPr>
            <a:cxnSpLocks/>
          </p:cNvCxnSpPr>
          <p:nvPr/>
        </p:nvCxnSpPr>
        <p:spPr>
          <a:xfrm>
            <a:off x="6257726" y="2594582"/>
            <a:ext cx="587833" cy="405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Gerade Verbindung mit Pfeil 73">
            <a:extLst>
              <a:ext uri="{FF2B5EF4-FFF2-40B4-BE49-F238E27FC236}">
                <a16:creationId xmlns:a16="http://schemas.microsoft.com/office/drawing/2014/main" xmlns="" id="{81F8BE45-15F2-4574-8837-F847B0494B67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257726" y="3330276"/>
            <a:ext cx="610382" cy="29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xmlns="" id="{3F6B3E89-E34E-4E28-9C39-F4709E238109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257726" y="4043852"/>
            <a:ext cx="610382" cy="40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Gerade Verbindung mit Pfeil 79">
            <a:extLst>
              <a:ext uri="{FF2B5EF4-FFF2-40B4-BE49-F238E27FC236}">
                <a16:creationId xmlns:a16="http://schemas.microsoft.com/office/drawing/2014/main" xmlns="" id="{6BE713E3-B815-4327-8239-7CE141FE9067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6307494" y="4508338"/>
            <a:ext cx="538065" cy="329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Gerade Verbindung mit Pfeil 82">
            <a:extLst>
              <a:ext uri="{FF2B5EF4-FFF2-40B4-BE49-F238E27FC236}">
                <a16:creationId xmlns:a16="http://schemas.microsoft.com/office/drawing/2014/main" xmlns="" id="{9823BB4F-2FC5-4CC3-BAF7-207FF8618D0B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6257726" y="5064859"/>
            <a:ext cx="587833" cy="545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Gerade Verbindung mit Pfeil 85">
            <a:extLst>
              <a:ext uri="{FF2B5EF4-FFF2-40B4-BE49-F238E27FC236}">
                <a16:creationId xmlns:a16="http://schemas.microsoft.com/office/drawing/2014/main" xmlns="" id="{6D7AE551-12C3-4F28-B4CC-21420D6D7207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9178211" y="2574690"/>
            <a:ext cx="538065" cy="424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Gerade Verbindung mit Pfeil 89">
            <a:extLst>
              <a:ext uri="{FF2B5EF4-FFF2-40B4-BE49-F238E27FC236}">
                <a16:creationId xmlns:a16="http://schemas.microsoft.com/office/drawing/2014/main" xmlns="" id="{071B9FF1-10B1-4EA2-BA0F-AD0050A2128F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9178211" y="3327157"/>
            <a:ext cx="538062" cy="35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Gerade Verbindung mit Pfeil 92">
            <a:extLst>
              <a:ext uri="{FF2B5EF4-FFF2-40B4-BE49-F238E27FC236}">
                <a16:creationId xmlns:a16="http://schemas.microsoft.com/office/drawing/2014/main" xmlns="" id="{63CA42C0-699F-4880-B752-FE0177FAA2BB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9178211" y="4043852"/>
            <a:ext cx="538061" cy="35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Gerade Verbindung mit Pfeil 95">
            <a:extLst>
              <a:ext uri="{FF2B5EF4-FFF2-40B4-BE49-F238E27FC236}">
                <a16:creationId xmlns:a16="http://schemas.microsoft.com/office/drawing/2014/main" xmlns="" id="{F4FAEDAB-9B99-4430-9F85-9503F4E4B52D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9178209" y="4625387"/>
            <a:ext cx="538067" cy="206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Gerade Verbindung mit Pfeil 98">
            <a:extLst>
              <a:ext uri="{FF2B5EF4-FFF2-40B4-BE49-F238E27FC236}">
                <a16:creationId xmlns:a16="http://schemas.microsoft.com/office/drawing/2014/main" xmlns="" id="{64835F21-90DC-4917-8C45-3835E2FD85EB}"/>
              </a:ext>
            </a:extLst>
          </p:cNvPr>
          <p:cNvCxnSpPr>
            <a:cxnSpLocks/>
          </p:cNvCxnSpPr>
          <p:nvPr/>
        </p:nvCxnSpPr>
        <p:spPr>
          <a:xfrm flipH="1" flipV="1">
            <a:off x="9178211" y="5148130"/>
            <a:ext cx="538061" cy="413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874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Metodologías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 smtClean="0">
                <a:solidFill>
                  <a:srgbClr val="00B050"/>
                </a:solidFill>
              </a:rPr>
              <a:t>Módulos</a:t>
            </a:r>
            <a:r>
              <a:rPr lang="en-GB" dirty="0" smtClean="0">
                <a:solidFill>
                  <a:srgbClr val="00B050"/>
                </a:solidFill>
              </a:rPr>
              <a:t> de </a:t>
            </a:r>
            <a:r>
              <a:rPr lang="en-GB" dirty="0" err="1" smtClean="0">
                <a:solidFill>
                  <a:srgbClr val="00B050"/>
                </a:solidFill>
              </a:rPr>
              <a:t>cálculo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54AA5220-8166-45B9-9726-4DD40139D843}"/>
              </a:ext>
            </a:extLst>
          </p:cNvPr>
          <p:cNvSpPr/>
          <p:nvPr/>
        </p:nvSpPr>
        <p:spPr>
          <a:xfrm>
            <a:off x="894182" y="3118760"/>
            <a:ext cx="1419808" cy="12477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Preparación</a:t>
            </a:r>
            <a:r>
              <a:rPr lang="en-GB" dirty="0">
                <a:solidFill>
                  <a:schemeClr val="tx1"/>
                </a:solidFill>
              </a:rPr>
              <a:t> de </a:t>
            </a:r>
            <a:r>
              <a:rPr lang="en-GB" dirty="0" err="1">
                <a:solidFill>
                  <a:schemeClr val="tx1"/>
                </a:solidFill>
              </a:rPr>
              <a:t>datos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04DCE4C8-FB75-4024-A378-D1FC4BECD930}"/>
              </a:ext>
            </a:extLst>
          </p:cNvPr>
          <p:cNvSpPr txBox="1"/>
          <p:nvPr/>
        </p:nvSpPr>
        <p:spPr>
          <a:xfrm>
            <a:off x="806708" y="4459274"/>
            <a:ext cx="1695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s-ES" sz="1000" dirty="0"/>
              <a:t>Limpieza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Desarrollo de la base de datos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Validación</a:t>
            </a:r>
            <a:endParaRPr lang="en-GB" sz="10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B49DF3AF-DE49-417F-BA8C-1550C43A0345}"/>
              </a:ext>
            </a:extLst>
          </p:cNvPr>
          <p:cNvSpPr/>
          <p:nvPr/>
        </p:nvSpPr>
        <p:spPr>
          <a:xfrm>
            <a:off x="2981128" y="3118760"/>
            <a:ext cx="1419808" cy="12872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Cálculo de la demanda y el consumo de energía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D5633C50-E31E-4C59-8E02-DD7705618601}"/>
              </a:ext>
            </a:extLst>
          </p:cNvPr>
          <p:cNvSpPr/>
          <p:nvPr/>
        </p:nvSpPr>
        <p:spPr>
          <a:xfrm>
            <a:off x="5242247" y="1927278"/>
            <a:ext cx="1419808" cy="12477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Evaluación del ciclo de </a:t>
            </a:r>
            <a:r>
              <a:rPr lang="es-ES" dirty="0" smtClean="0">
                <a:solidFill>
                  <a:schemeClr val="tx1"/>
                </a:solidFill>
              </a:rPr>
              <a:t>vida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xmlns="" id="{30FE1BD5-6B71-4FC8-BD44-D30C24EEC1DA}"/>
              </a:ext>
            </a:extLst>
          </p:cNvPr>
          <p:cNvSpPr/>
          <p:nvPr/>
        </p:nvSpPr>
        <p:spPr>
          <a:xfrm>
            <a:off x="5242247" y="4269655"/>
            <a:ext cx="1419808" cy="12477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Evaluación del clima interior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xmlns="" id="{ECA5C2EE-0FE3-41C0-9E68-1A7AE6BA8FB3}"/>
              </a:ext>
            </a:extLst>
          </p:cNvPr>
          <p:cNvSpPr txBox="1"/>
          <p:nvPr/>
        </p:nvSpPr>
        <p:spPr>
          <a:xfrm>
            <a:off x="2921840" y="4459274"/>
            <a:ext cx="16066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s-ES" sz="1000" dirty="0" smtClean="0"/>
              <a:t>Modelización </a:t>
            </a:r>
            <a:r>
              <a:rPr lang="es-ES" sz="1000" dirty="0"/>
              <a:t>estática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Específicamente para el edificio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El consumo de energía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Demanda de energía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Fuentes de energía</a:t>
            </a:r>
            <a:endParaRPr lang="en-GB" sz="1000" dirty="0" smtClean="0"/>
          </a:p>
          <a:p>
            <a:pPr marL="171450" indent="-171450">
              <a:buFontTx/>
              <a:buChar char="-"/>
            </a:pPr>
            <a:endParaRPr lang="en-GB" sz="1000" dirty="0"/>
          </a:p>
          <a:p>
            <a:pPr marL="171450" indent="-171450">
              <a:buFontTx/>
              <a:buChar char="-"/>
            </a:pPr>
            <a:endParaRPr lang="en-GB" sz="1000" dirty="0"/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xmlns="" id="{5DD563D6-703F-49D7-BC81-10683B074504}"/>
              </a:ext>
            </a:extLst>
          </p:cNvPr>
          <p:cNvSpPr txBox="1"/>
          <p:nvPr/>
        </p:nvSpPr>
        <p:spPr>
          <a:xfrm>
            <a:off x="5242247" y="3253992"/>
            <a:ext cx="16066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GB" sz="1000" dirty="0" err="1" smtClean="0"/>
              <a:t>Impacto</a:t>
            </a:r>
            <a:r>
              <a:rPr lang="en-GB" sz="1000" dirty="0" smtClean="0"/>
              <a:t> </a:t>
            </a:r>
            <a:r>
              <a:rPr lang="en-GB" sz="1000" dirty="0" err="1" smtClean="0"/>
              <a:t>medioambiental</a:t>
            </a:r>
            <a:endParaRPr lang="en-GB" sz="1000" dirty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en-GB" sz="1000" dirty="0" err="1" smtClean="0"/>
              <a:t>Energía</a:t>
            </a:r>
            <a:r>
              <a:rPr lang="en-GB" sz="1000" dirty="0" smtClean="0"/>
              <a:t> </a:t>
            </a:r>
            <a:r>
              <a:rPr lang="en-GB" sz="1000" dirty="0" err="1" smtClean="0"/>
              <a:t>incorporada</a:t>
            </a:r>
            <a:endParaRPr lang="en-GB" sz="1000" dirty="0"/>
          </a:p>
          <a:p>
            <a:pPr marL="171450" indent="-171450">
              <a:buFontTx/>
              <a:buChar char="-"/>
            </a:pPr>
            <a:r>
              <a:rPr lang="en-GB" sz="1000" dirty="0" err="1" smtClean="0"/>
              <a:t>Emisiones</a:t>
            </a:r>
            <a:r>
              <a:rPr lang="en-GB" sz="1000" dirty="0" smtClean="0"/>
              <a:t> de CO2 </a:t>
            </a:r>
            <a:r>
              <a:rPr lang="en-GB" sz="1000" dirty="0"/>
              <a:t>emissions</a:t>
            </a:r>
          </a:p>
          <a:p>
            <a:pPr marL="171450" indent="-171450">
              <a:buFontTx/>
              <a:buChar char="-"/>
            </a:pPr>
            <a:r>
              <a:rPr lang="en-GB" sz="1000" dirty="0"/>
              <a:t>LCA of building technology</a:t>
            </a:r>
          </a:p>
          <a:p>
            <a:pPr marL="171450" indent="-171450">
              <a:buFontTx/>
              <a:buChar char="-"/>
            </a:pPr>
            <a:endParaRPr lang="de-DE" sz="1000" dirty="0"/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xmlns="" id="{A3681B14-7A05-4049-985D-8C7D39B97927}"/>
              </a:ext>
            </a:extLst>
          </p:cNvPr>
          <p:cNvSpPr txBox="1"/>
          <p:nvPr/>
        </p:nvSpPr>
        <p:spPr>
          <a:xfrm>
            <a:off x="5242246" y="5578784"/>
            <a:ext cx="16066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s-ES" sz="1000" dirty="0" smtClean="0"/>
              <a:t>Efectos </a:t>
            </a:r>
            <a:r>
              <a:rPr lang="es-ES" sz="1000" dirty="0"/>
              <a:t>de la productividad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Bienestar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Efectos sobre la salud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Monetización de los efectos del clima interior</a:t>
            </a:r>
            <a:endParaRPr lang="en-GB" sz="1000" dirty="0"/>
          </a:p>
          <a:p>
            <a:pPr marL="171450" indent="-171450">
              <a:buFontTx/>
              <a:buChar char="-"/>
            </a:pPr>
            <a:endParaRPr lang="en-GB" sz="1000" dirty="0"/>
          </a:p>
          <a:p>
            <a:pPr marL="171450" indent="-171450">
              <a:buFontTx/>
              <a:buChar char="-"/>
            </a:pPr>
            <a:endParaRPr lang="en-GB" sz="1000" dirty="0"/>
          </a:p>
        </p:txBody>
      </p:sp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xmlns="" id="{7783A325-F4E4-4F96-9F30-0071393F7808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>
            <a:off x="2313990" y="3742615"/>
            <a:ext cx="667138" cy="197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Gerader Verbinder 99">
            <a:extLst>
              <a:ext uri="{FF2B5EF4-FFF2-40B4-BE49-F238E27FC236}">
                <a16:creationId xmlns:a16="http://schemas.microsoft.com/office/drawing/2014/main" xmlns="" id="{80CC2E72-3EAA-489C-AE90-ACA412DE6DCB}"/>
              </a:ext>
            </a:extLst>
          </p:cNvPr>
          <p:cNvCxnSpPr>
            <a:cxnSpLocks/>
            <a:stCxn id="5" idx="3"/>
            <a:endCxn id="10" idx="1"/>
          </p:cNvCxnSpPr>
          <p:nvPr/>
        </p:nvCxnSpPr>
        <p:spPr>
          <a:xfrm flipV="1">
            <a:off x="4400936" y="2551133"/>
            <a:ext cx="841311" cy="12112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Gerader Verbinder 102">
            <a:extLst>
              <a:ext uri="{FF2B5EF4-FFF2-40B4-BE49-F238E27FC236}">
                <a16:creationId xmlns:a16="http://schemas.microsoft.com/office/drawing/2014/main" xmlns="" id="{79EA186E-6B90-469B-9D1B-45AADA339ED0}"/>
              </a:ext>
            </a:extLst>
          </p:cNvPr>
          <p:cNvCxnSpPr>
            <a:cxnSpLocks/>
            <a:stCxn id="5" idx="3"/>
            <a:endCxn id="90" idx="1"/>
          </p:cNvCxnSpPr>
          <p:nvPr/>
        </p:nvCxnSpPr>
        <p:spPr>
          <a:xfrm>
            <a:off x="4400936" y="3762372"/>
            <a:ext cx="841311" cy="11311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Rechteck 106">
            <a:extLst>
              <a:ext uri="{FF2B5EF4-FFF2-40B4-BE49-F238E27FC236}">
                <a16:creationId xmlns:a16="http://schemas.microsoft.com/office/drawing/2014/main" xmlns="" id="{4ADD00C1-337E-4D2B-BA67-E7B2CF050905}"/>
              </a:ext>
            </a:extLst>
          </p:cNvPr>
          <p:cNvSpPr/>
          <p:nvPr/>
        </p:nvSpPr>
        <p:spPr>
          <a:xfrm>
            <a:off x="7503366" y="3118760"/>
            <a:ext cx="1419808" cy="12477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</a:rPr>
              <a:t>Evaluación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socioeconómica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xmlns="" id="{3F289A10-EA12-4FD9-8C3D-D435F6686778}"/>
              </a:ext>
            </a:extLst>
          </p:cNvPr>
          <p:cNvSpPr/>
          <p:nvPr/>
        </p:nvSpPr>
        <p:spPr>
          <a:xfrm>
            <a:off x="9443744" y="3119797"/>
            <a:ext cx="1419808" cy="12477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Evaluación del lado de la oferta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xmlns="" id="{C4E2D613-57B7-4A53-84A8-21649879CC38}"/>
              </a:ext>
            </a:extLst>
          </p:cNvPr>
          <p:cNvSpPr txBox="1"/>
          <p:nvPr/>
        </p:nvSpPr>
        <p:spPr>
          <a:xfrm>
            <a:off x="7409962" y="4422055"/>
            <a:ext cx="160661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s-ES" sz="1000" dirty="0" smtClean="0"/>
              <a:t>Cuantificación </a:t>
            </a:r>
            <a:r>
              <a:rPr lang="es-ES" sz="1000" dirty="0"/>
              <a:t>y monetización de beneficios más amplios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El enfoque de la red bayesiana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Basado en el conocimiento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Clasificaciones y factores</a:t>
            </a:r>
            <a:endParaRPr lang="en-GB" sz="1000" dirty="0"/>
          </a:p>
          <a:p>
            <a:pPr marL="171450" indent="-171450">
              <a:buFontTx/>
              <a:buChar char="-"/>
            </a:pPr>
            <a:endParaRPr lang="en-GB" sz="1000" dirty="0" smtClean="0"/>
          </a:p>
          <a:p>
            <a:pPr marL="171450" indent="-171450">
              <a:buFontTx/>
              <a:buChar char="-"/>
            </a:pPr>
            <a:endParaRPr lang="en-GB" sz="1000" dirty="0"/>
          </a:p>
          <a:p>
            <a:pPr marL="171450" indent="-171450">
              <a:buFontTx/>
              <a:buChar char="-"/>
            </a:pPr>
            <a:endParaRPr lang="en-GB" sz="1000" dirty="0"/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xmlns="" id="{77F78D7D-AFBD-4538-9F45-74B6ABA9A7C7}"/>
              </a:ext>
            </a:extLst>
          </p:cNvPr>
          <p:cNvSpPr txBox="1"/>
          <p:nvPr/>
        </p:nvSpPr>
        <p:spPr>
          <a:xfrm>
            <a:off x="9437524" y="4405984"/>
            <a:ext cx="16066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s-ES" sz="1000" dirty="0" smtClean="0"/>
              <a:t>Modelo </a:t>
            </a:r>
            <a:r>
              <a:rPr lang="es-ES" sz="1000" dirty="0"/>
              <a:t>simplificado del lado de la oferta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Contraparte</a:t>
            </a:r>
          </a:p>
          <a:p>
            <a:pPr marL="171450" indent="-171450">
              <a:buFontTx/>
              <a:buChar char="-"/>
            </a:pPr>
            <a:r>
              <a:rPr lang="es-ES" sz="1000" dirty="0"/>
              <a:t>Eficiencia energética </a:t>
            </a:r>
            <a:r>
              <a:rPr lang="es-ES" sz="1000" dirty="0" smtClean="0"/>
              <a:t>frente </a:t>
            </a:r>
            <a:r>
              <a:rPr lang="es-ES" sz="1000" dirty="0"/>
              <a:t>a la oferta</a:t>
            </a:r>
            <a:endParaRPr lang="en-GB" sz="1000" dirty="0" smtClean="0"/>
          </a:p>
          <a:p>
            <a:pPr marL="171450" indent="-171450">
              <a:buFontTx/>
              <a:buChar char="-"/>
            </a:pPr>
            <a:endParaRPr lang="en-GB" sz="1000" dirty="0"/>
          </a:p>
          <a:p>
            <a:pPr marL="171450" indent="-171450">
              <a:buFontTx/>
              <a:buChar char="-"/>
            </a:pPr>
            <a:endParaRPr lang="en-GB" sz="1000" dirty="0"/>
          </a:p>
        </p:txBody>
      </p:sp>
      <p:cxnSp>
        <p:nvCxnSpPr>
          <p:cNvPr id="119" name="Gerader Verbinder 118">
            <a:extLst>
              <a:ext uri="{FF2B5EF4-FFF2-40B4-BE49-F238E27FC236}">
                <a16:creationId xmlns:a16="http://schemas.microsoft.com/office/drawing/2014/main" xmlns="" id="{16F944F2-9B27-4AEF-AAA4-BE1A09947817}"/>
              </a:ext>
            </a:extLst>
          </p:cNvPr>
          <p:cNvCxnSpPr>
            <a:cxnSpLocks/>
            <a:stCxn id="5" idx="3"/>
            <a:endCxn id="107" idx="1"/>
          </p:cNvCxnSpPr>
          <p:nvPr/>
        </p:nvCxnSpPr>
        <p:spPr>
          <a:xfrm flipV="1">
            <a:off x="4400936" y="3742615"/>
            <a:ext cx="3102430" cy="197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Gerader Verbinder 121">
            <a:extLst>
              <a:ext uri="{FF2B5EF4-FFF2-40B4-BE49-F238E27FC236}">
                <a16:creationId xmlns:a16="http://schemas.microsoft.com/office/drawing/2014/main" xmlns="" id="{3AEF7533-0286-4A24-9B20-561BE58F837F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3691032" y="1833762"/>
            <a:ext cx="1086240" cy="12849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Gerader Verbinder 123">
            <a:extLst>
              <a:ext uri="{FF2B5EF4-FFF2-40B4-BE49-F238E27FC236}">
                <a16:creationId xmlns:a16="http://schemas.microsoft.com/office/drawing/2014/main" xmlns="" id="{37E16619-267D-4244-A4AB-0B4AEEBFAD23}"/>
              </a:ext>
            </a:extLst>
          </p:cNvPr>
          <p:cNvCxnSpPr>
            <a:cxnSpLocks/>
          </p:cNvCxnSpPr>
          <p:nvPr/>
        </p:nvCxnSpPr>
        <p:spPr>
          <a:xfrm>
            <a:off x="4777272" y="1833760"/>
            <a:ext cx="5376376" cy="10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Gerader Verbinder 127">
            <a:extLst>
              <a:ext uri="{FF2B5EF4-FFF2-40B4-BE49-F238E27FC236}">
                <a16:creationId xmlns:a16="http://schemas.microsoft.com/office/drawing/2014/main" xmlns="" id="{C4F89F5D-F43D-425B-AB33-43EF9F6337AF}"/>
              </a:ext>
            </a:extLst>
          </p:cNvPr>
          <p:cNvCxnSpPr>
            <a:cxnSpLocks/>
            <a:endCxn id="109" idx="0"/>
          </p:cNvCxnSpPr>
          <p:nvPr/>
        </p:nvCxnSpPr>
        <p:spPr>
          <a:xfrm>
            <a:off x="10145873" y="1834796"/>
            <a:ext cx="7775" cy="12850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Gerader Verbinder 130">
            <a:extLst>
              <a:ext uri="{FF2B5EF4-FFF2-40B4-BE49-F238E27FC236}">
                <a16:creationId xmlns:a16="http://schemas.microsoft.com/office/drawing/2014/main" xmlns="" id="{162388AD-1FA6-4D11-8717-1EDA7C727715}"/>
              </a:ext>
            </a:extLst>
          </p:cNvPr>
          <p:cNvCxnSpPr>
            <a:cxnSpLocks/>
            <a:stCxn id="107" idx="3"/>
            <a:endCxn id="109" idx="1"/>
          </p:cNvCxnSpPr>
          <p:nvPr/>
        </p:nvCxnSpPr>
        <p:spPr>
          <a:xfrm>
            <a:off x="8923174" y="3742615"/>
            <a:ext cx="520570" cy="10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Gerader Verbinder 136">
            <a:extLst>
              <a:ext uri="{FF2B5EF4-FFF2-40B4-BE49-F238E27FC236}">
                <a16:creationId xmlns:a16="http://schemas.microsoft.com/office/drawing/2014/main" xmlns="" id="{F41F8032-C60C-4634-86AD-6CCCBE22BFC3}"/>
              </a:ext>
            </a:extLst>
          </p:cNvPr>
          <p:cNvCxnSpPr>
            <a:cxnSpLocks/>
            <a:stCxn id="10" idx="3"/>
            <a:endCxn id="107" idx="1"/>
          </p:cNvCxnSpPr>
          <p:nvPr/>
        </p:nvCxnSpPr>
        <p:spPr>
          <a:xfrm>
            <a:off x="6662055" y="2551133"/>
            <a:ext cx="841311" cy="11914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Gerader Verbinder 139">
            <a:extLst>
              <a:ext uri="{FF2B5EF4-FFF2-40B4-BE49-F238E27FC236}">
                <a16:creationId xmlns:a16="http://schemas.microsoft.com/office/drawing/2014/main" xmlns="" id="{D7C1A770-165C-4622-8687-E7B4DBD1B7C5}"/>
              </a:ext>
            </a:extLst>
          </p:cNvPr>
          <p:cNvCxnSpPr>
            <a:cxnSpLocks/>
            <a:stCxn id="90" idx="3"/>
            <a:endCxn id="107" idx="1"/>
          </p:cNvCxnSpPr>
          <p:nvPr/>
        </p:nvCxnSpPr>
        <p:spPr>
          <a:xfrm flipV="1">
            <a:off x="6662055" y="3742615"/>
            <a:ext cx="841311" cy="11508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564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16666" r="22698" b="11799"/>
          <a:stretch/>
        </p:blipFill>
        <p:spPr bwMode="auto">
          <a:xfrm>
            <a:off x="589281" y="624127"/>
            <a:ext cx="9013372" cy="549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Proceso alternativo"/>
          <p:cNvSpPr/>
          <p:nvPr/>
        </p:nvSpPr>
        <p:spPr>
          <a:xfrm>
            <a:off x="4188822" y="4101737"/>
            <a:ext cx="750390" cy="39188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AAE</a:t>
            </a:r>
            <a:endParaRPr lang="es-ES" dirty="0"/>
          </a:p>
        </p:txBody>
      </p:sp>
      <p:sp>
        <p:nvSpPr>
          <p:cNvPr id="11" name="10 Proceso alternativo"/>
          <p:cNvSpPr/>
          <p:nvPr/>
        </p:nvSpPr>
        <p:spPr>
          <a:xfrm>
            <a:off x="6069882" y="5612690"/>
            <a:ext cx="1111795" cy="474617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AAE &amp; COAMA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026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3AD624A9-D1A9-4C1D-8EEE-65CCD7AB9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855" y="1543479"/>
            <a:ext cx="10515600" cy="4351338"/>
          </a:xfrm>
        </p:spPr>
        <p:txBody>
          <a:bodyPr/>
          <a:lstStyle/>
          <a:p>
            <a:r>
              <a:rPr lang="es-ES" sz="2000" dirty="0" smtClean="0"/>
              <a:t>Diferentes </a:t>
            </a:r>
            <a:r>
              <a:rPr lang="es-ES" sz="2000" dirty="0"/>
              <a:t>escenarios de desarrollo</a:t>
            </a:r>
          </a:p>
          <a:p>
            <a:r>
              <a:rPr lang="es-ES" sz="2000" dirty="0"/>
              <a:t>Resultados compilados (costo/beneficio general)</a:t>
            </a:r>
          </a:p>
          <a:p>
            <a:r>
              <a:rPr lang="es-ES" sz="2000" dirty="0"/>
              <a:t>Dirigido a grupos de usuarios y</a:t>
            </a:r>
          </a:p>
          <a:p>
            <a:r>
              <a:rPr lang="es-ES" sz="2000" dirty="0" smtClean="0"/>
              <a:t>Interesados (</a:t>
            </a:r>
            <a:r>
              <a:rPr lang="es-ES" sz="2000" dirty="0" err="1" smtClean="0"/>
              <a:t>stakeholders</a:t>
            </a:r>
            <a:r>
              <a:rPr lang="es-ES" sz="2000" dirty="0"/>
              <a:t>)</a:t>
            </a:r>
          </a:p>
          <a:p>
            <a:r>
              <a:rPr lang="es-ES" sz="2000" dirty="0"/>
              <a:t>Visualización en GIS</a:t>
            </a:r>
          </a:p>
          <a:p>
            <a:r>
              <a:rPr lang="es-ES" sz="2000" dirty="0"/>
              <a:t>Modo experto para el procesamiento posterior</a:t>
            </a:r>
            <a:endParaRPr lang="de-DE" sz="2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B0F2C09E-ADA8-4F7C-A03A-2E20C49BF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489" y="3877974"/>
            <a:ext cx="2130225" cy="114972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Metodologías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>
                <a:solidFill>
                  <a:srgbClr val="00B050"/>
                </a:solidFill>
              </a:rPr>
              <a:t>Presentando datos</a:t>
            </a:r>
            <a:endParaRPr lang="de-DE" dirty="0">
              <a:solidFill>
                <a:srgbClr val="00B05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FD12BE9-66A7-4044-82B1-23316109B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47" y="717550"/>
            <a:ext cx="8225906" cy="61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60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xmlns="" id="{A9D70F83-FC55-4A01-95CD-91B48297F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Mucho solapamiento</a:t>
            </a:r>
          </a:p>
          <a:p>
            <a:r>
              <a:rPr lang="es-ES" dirty="0"/>
              <a:t>Las sinergias entre las fuerzas, el tiempo y el conocimiento</a:t>
            </a:r>
          </a:p>
          <a:p>
            <a:r>
              <a:rPr lang="es-ES" dirty="0"/>
              <a:t>Difusión y comunicación</a:t>
            </a:r>
          </a:p>
          <a:p>
            <a:r>
              <a:rPr lang="es-ES" dirty="0"/>
              <a:t>Enlaces e información de otros proyectos en nuestra web y medios sociales</a:t>
            </a:r>
          </a:p>
          <a:p>
            <a:r>
              <a:rPr lang="es-ES" dirty="0"/>
              <a:t>Mejorar los modelos científicos, crear grupos de trabajo</a:t>
            </a:r>
            <a:endParaRPr lang="en-GB" dirty="0"/>
          </a:p>
          <a:p>
            <a:r>
              <a:rPr lang="en-GB" dirty="0" smtClean="0">
                <a:solidFill>
                  <a:srgbClr val="00AF56"/>
                </a:solidFill>
              </a:rPr>
              <a:t>Webinar </a:t>
            </a:r>
            <a:r>
              <a:rPr lang="en-GB" dirty="0" err="1" smtClean="0">
                <a:solidFill>
                  <a:srgbClr val="00AF56"/>
                </a:solidFill>
              </a:rPr>
              <a:t>EERAdata</a:t>
            </a:r>
            <a:r>
              <a:rPr lang="en-GB" dirty="0" smtClean="0">
                <a:solidFill>
                  <a:srgbClr val="00AF56"/>
                </a:solidFill>
              </a:rPr>
              <a:t> </a:t>
            </a:r>
            <a:r>
              <a:rPr lang="en-GB" dirty="0" smtClean="0"/>
              <a:t> el </a:t>
            </a:r>
            <a:r>
              <a:rPr lang="en-GB" dirty="0" err="1" smtClean="0"/>
              <a:t>día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B050"/>
                </a:solidFill>
              </a:rPr>
              <a:t>28.10.2020</a:t>
            </a:r>
          </a:p>
          <a:p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EERAdata</a:t>
            </a:r>
            <a:br>
              <a:rPr lang="de-DE" dirty="0"/>
            </a:br>
            <a:r>
              <a:rPr lang="de-DE" dirty="0" smtClean="0">
                <a:solidFill>
                  <a:srgbClr val="00B050"/>
                </a:solidFill>
              </a:rPr>
              <a:t>Colaboración</a:t>
            </a:r>
            <a:endParaRPr lang="de-D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31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38200" y="1428848"/>
            <a:ext cx="10515600" cy="1325563"/>
          </a:xfrm>
        </p:spPr>
        <p:txBody>
          <a:bodyPr/>
          <a:lstStyle/>
          <a:p>
            <a:r>
              <a:rPr lang="es-ES" dirty="0" smtClean="0"/>
              <a:t>Gracias por su atención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4413488" y="3244334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joaquin.villar@juntadeandalucia.es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768302" y="3523022"/>
            <a:ext cx="4028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luis.rodriguez.garcia@juntadeandalucia.es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336485" y="3775583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idi@coamalaga.es</a:t>
            </a:r>
          </a:p>
        </p:txBody>
      </p:sp>
    </p:spTree>
    <p:extLst>
      <p:ext uri="{BB962C8B-B14F-4D97-AF65-F5344CB8AC3E}">
        <p14:creationId xmlns:p14="http://schemas.microsoft.com/office/powerpoint/2010/main" val="2955574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"/>
          <p:cNvSpPr/>
          <p:nvPr/>
        </p:nvSpPr>
        <p:spPr>
          <a:xfrm>
            <a:off x="431371" y="5521416"/>
            <a:ext cx="3552395" cy="74070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s-ES" dirty="0"/>
          </a:p>
        </p:txBody>
      </p:sp>
      <p:sp>
        <p:nvSpPr>
          <p:cNvPr id="8" name="7 Título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z="3600" dirty="0"/>
              <a:t>Red de Energía de la Administración de la Junta de </a:t>
            </a:r>
            <a:r>
              <a:rPr lang="es-ES" sz="3600" b="1" dirty="0" smtClean="0">
                <a:solidFill>
                  <a:srgbClr val="70AD47"/>
                </a:solidFill>
              </a:rPr>
              <a:t>Andalucía</a:t>
            </a:r>
            <a:endParaRPr lang="es-ES" sz="3600" dirty="0"/>
          </a:p>
        </p:txBody>
      </p:sp>
      <p:sp>
        <p:nvSpPr>
          <p:cNvPr id="20" name="Rectangle 102"/>
          <p:cNvSpPr>
            <a:spLocks noChangeArrowheads="1"/>
          </p:cNvSpPr>
          <p:nvPr/>
        </p:nvSpPr>
        <p:spPr bwMode="auto">
          <a:xfrm>
            <a:off x="143339" y="1145788"/>
            <a:ext cx="1190532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990575" lvl="1" indent="-380990" algn="just" eaLnBrk="1" hangingPunct="1">
              <a:buClr>
                <a:srgbClr val="70AD47"/>
              </a:buClr>
              <a:buFont typeface="Wingdings" pitchFamily="2" charset="2"/>
              <a:buChar char="ü"/>
            </a:pPr>
            <a:r>
              <a:rPr lang="es-ES" altLang="es-ES_tradnl" b="1" dirty="0">
                <a:solidFill>
                  <a:srgbClr val="70AD47"/>
                </a:solidFill>
                <a:latin typeface="+mn-lt"/>
              </a:rPr>
              <a:t>REDEJA se crea por Acuerdo de 26 de junio de 2007 del Consejo de Gobierno.</a:t>
            </a:r>
          </a:p>
          <a:p>
            <a:pPr marL="990575" lvl="1" indent="-380990" algn="just" eaLnBrk="1" hangingPunct="1">
              <a:buClr>
                <a:srgbClr val="70AD47"/>
              </a:buClr>
              <a:buFont typeface="Wingdings" pitchFamily="2" charset="2"/>
              <a:buChar char="ü"/>
            </a:pPr>
            <a:r>
              <a:rPr lang="es-ES" altLang="es-ES_tradnl" sz="2100" dirty="0">
                <a:latin typeface="+mn-lt"/>
              </a:rPr>
              <a:t>Se modifica en Acuerdo de 21 de julio de 2009 y en Acuerdo de 27 de diciembre de 2013</a:t>
            </a:r>
            <a:r>
              <a:rPr lang="es-ES" altLang="es-ES_tradnl" dirty="0">
                <a:latin typeface="+mn-lt"/>
              </a:rPr>
              <a:t>.</a:t>
            </a:r>
            <a:endParaRPr lang="es-ES" altLang="es-ES_tradnl" sz="2100" dirty="0">
              <a:latin typeface="+mn-lt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-117739" y="1939542"/>
            <a:ext cx="4101504" cy="4402431"/>
            <a:chOff x="-88304" y="1829560"/>
            <a:chExt cx="3076128" cy="330182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6790" y="1829560"/>
              <a:ext cx="2405941" cy="2614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4 Marcador de texto"/>
            <p:cNvSpPr txBox="1">
              <a:spLocks/>
            </p:cNvSpPr>
            <p:nvPr/>
          </p:nvSpPr>
          <p:spPr>
            <a:xfrm>
              <a:off x="-88304" y="4456075"/>
              <a:ext cx="3076128" cy="67530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rgbClr val="86AB1D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2100" dirty="0">
                  <a:solidFill>
                    <a:schemeClr val="tx1"/>
                  </a:solidFill>
                </a:rPr>
                <a:t>La </a:t>
              </a:r>
              <a:r>
                <a:rPr lang="es-ES" sz="2100" b="1" dirty="0">
                  <a:solidFill>
                    <a:srgbClr val="70AD47"/>
                  </a:solidFill>
                </a:rPr>
                <a:t>Agencia Andaluza de la Energía gestiona REDEJA</a:t>
              </a:r>
            </a:p>
          </p:txBody>
        </p:sp>
      </p:grpSp>
      <p:sp>
        <p:nvSpPr>
          <p:cNvPr id="28" name="Rectangle 102"/>
          <p:cNvSpPr>
            <a:spLocks noChangeArrowheads="1"/>
          </p:cNvSpPr>
          <p:nvPr/>
        </p:nvSpPr>
        <p:spPr bwMode="auto">
          <a:xfrm>
            <a:off x="3695733" y="2406409"/>
            <a:ext cx="8064896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990575" lvl="1" indent="-380990" algn="just" eaLnBrk="1" hangingPunct="1">
              <a:buClr>
                <a:srgbClr val="70AD47"/>
              </a:buClr>
              <a:buFont typeface="Wingdings" pitchFamily="2" charset="2"/>
              <a:buChar char="ü"/>
            </a:pPr>
            <a:r>
              <a:rPr lang="es-ES" b="1" dirty="0">
                <a:solidFill>
                  <a:srgbClr val="70AD47"/>
                </a:solidFill>
                <a:latin typeface="+mn-lt"/>
              </a:rPr>
              <a:t>Instrumento  pionero  en  España </a:t>
            </a:r>
            <a:r>
              <a:rPr lang="es-ES" dirty="0">
                <a:latin typeface="+mn-lt"/>
              </a:rPr>
              <a:t>para  impulsar, dentro de la </a:t>
            </a:r>
            <a:r>
              <a:rPr lang="es-ES" b="1" dirty="0">
                <a:solidFill>
                  <a:srgbClr val="70AD47"/>
                </a:solidFill>
                <a:latin typeface="+mn-lt"/>
              </a:rPr>
              <a:t>administración andaluza, </a:t>
            </a:r>
            <a:r>
              <a:rPr lang="es-ES" dirty="0">
                <a:latin typeface="+mn-lt"/>
              </a:rPr>
              <a:t>los principios de sostenibilidad energética. </a:t>
            </a:r>
            <a:endParaRPr lang="es-ES_tradnl" dirty="0">
              <a:latin typeface="+mn-lt"/>
            </a:endParaRPr>
          </a:p>
        </p:txBody>
      </p:sp>
      <p:sp>
        <p:nvSpPr>
          <p:cNvPr id="30" name="Rectangle 102"/>
          <p:cNvSpPr>
            <a:spLocks noChangeArrowheads="1"/>
          </p:cNvSpPr>
          <p:nvPr/>
        </p:nvSpPr>
        <p:spPr bwMode="auto">
          <a:xfrm>
            <a:off x="3695733" y="3709846"/>
            <a:ext cx="8064896" cy="4985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990575" lvl="1" indent="-380990" algn="just" eaLnBrk="1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70AD47"/>
              </a:buClr>
              <a:buFont typeface="Wingdings" pitchFamily="2" charset="2"/>
              <a:buChar char="ü"/>
            </a:pPr>
            <a:r>
              <a:rPr lang="es-ES" b="1" dirty="0">
                <a:solidFill>
                  <a:srgbClr val="70AD47"/>
                </a:solidFill>
                <a:latin typeface="+mn-lt"/>
              </a:rPr>
              <a:t>Aprovechando el elevado potencial de ahorro energético y económico </a:t>
            </a:r>
            <a:r>
              <a:rPr lang="es-ES" dirty="0">
                <a:latin typeface="+mn-lt"/>
              </a:rPr>
              <a:t>en los edificios e instalaciones de la Junta de Andalucía.</a:t>
            </a:r>
            <a:endParaRPr lang="es-ES_tradnl" dirty="0">
              <a:latin typeface="+mn-lt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695734" y="4806197"/>
            <a:ext cx="8256917" cy="11203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990575" lvl="1" indent="-380990"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70AD47"/>
              </a:buClr>
              <a:buFont typeface="Wingdings" pitchFamily="2" charset="2"/>
              <a:buChar char="ü"/>
              <a:tabLst>
                <a:tab pos="241294" algn="l"/>
              </a:tabLst>
            </a:pPr>
            <a:r>
              <a:rPr lang="es-ES_tradnl" altLang="es-ES" b="1" dirty="0">
                <a:solidFill>
                  <a:srgbClr val="70AD47"/>
                </a:solidFill>
              </a:rPr>
              <a:t>Objetivo general </a:t>
            </a:r>
            <a:r>
              <a:rPr lang="es-ES_tradnl" altLang="es-ES" dirty="0"/>
              <a:t>de mejorar la eficiencia energética e impulsar la incorporación de las energías renovables y la diversificación energética, así como reducir el coste energético, en los centros de consumo adscritos a la Red.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4175786" y="2186953"/>
            <a:ext cx="7872875" cy="1107996"/>
          </a:xfrm>
          <a:prstGeom prst="round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s-ES" dirty="0"/>
          </a:p>
        </p:txBody>
      </p:sp>
      <p:sp>
        <p:nvSpPr>
          <p:cNvPr id="34" name="33 Rectángulo redondeado"/>
          <p:cNvSpPr/>
          <p:nvPr/>
        </p:nvSpPr>
        <p:spPr>
          <a:xfrm>
            <a:off x="4175786" y="3468557"/>
            <a:ext cx="7872875" cy="1107996"/>
          </a:xfrm>
          <a:prstGeom prst="round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s-ES" dirty="0"/>
          </a:p>
        </p:txBody>
      </p:sp>
      <p:sp>
        <p:nvSpPr>
          <p:cNvPr id="35" name="34 Rectángulo redondeado"/>
          <p:cNvSpPr/>
          <p:nvPr/>
        </p:nvSpPr>
        <p:spPr>
          <a:xfrm>
            <a:off x="4175786" y="4790371"/>
            <a:ext cx="7872875" cy="1183709"/>
          </a:xfrm>
          <a:prstGeom prst="roundRect">
            <a:avLst/>
          </a:prstGeom>
          <a:noFill/>
          <a:ln w="25400"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135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" r="12077" b="19350"/>
          <a:stretch/>
        </p:blipFill>
        <p:spPr>
          <a:xfrm>
            <a:off x="4431323" y="1107831"/>
            <a:ext cx="3217986" cy="575016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7961185" y="1932673"/>
            <a:ext cx="40491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Promoción de </a:t>
            </a:r>
            <a:r>
              <a:rPr lang="es-ES" b="1" dirty="0">
                <a:solidFill>
                  <a:srgbClr val="007E7B"/>
                </a:solidFill>
              </a:rPr>
              <a:t>concursos públicos</a:t>
            </a:r>
            <a:r>
              <a:rPr lang="es-ES" sz="1600" dirty="0"/>
              <a:t> para la centralización de los suministros energéticos, mediante el análisis y propuesta de los distintos modelos </a:t>
            </a:r>
            <a:r>
              <a:rPr lang="es-ES" sz="1600" dirty="0" smtClean="0"/>
              <a:t>existentes.</a:t>
            </a:r>
            <a:endParaRPr lang="es-ES" sz="1600" b="1" dirty="0">
              <a:solidFill>
                <a:srgbClr val="00B050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031524" y="3897095"/>
            <a:ext cx="376775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Mantener la </a:t>
            </a:r>
            <a:r>
              <a:rPr lang="es-ES" b="1" dirty="0">
                <a:solidFill>
                  <a:srgbClr val="007E7B"/>
                </a:solidFill>
              </a:rPr>
              <a:t>interlocución con las compañías energéticas </a:t>
            </a:r>
            <a:r>
              <a:rPr lang="es-ES" sz="1600" dirty="0"/>
              <a:t>en representación de las entidades adheridas a la Red.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398572" y="2018227"/>
            <a:ext cx="363863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Realización de </a:t>
            </a:r>
            <a:r>
              <a:rPr lang="es-ES" b="1" dirty="0">
                <a:solidFill>
                  <a:srgbClr val="007E7B"/>
                </a:solidFill>
              </a:rPr>
              <a:t>estudios energéticos </a:t>
            </a:r>
            <a:r>
              <a:rPr lang="es-ES" sz="1600" dirty="0"/>
              <a:t>que permitan evaluar la viabilidad de las medidas de ahorro energético y uso de energías renovables a implementar en los centros de consumo de las entidades adheridas a la Red.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780427" y="4625805"/>
            <a:ext cx="28749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7E7B"/>
                </a:solidFill>
              </a:rPr>
              <a:t>Asesoramiento y formación </a:t>
            </a:r>
            <a:r>
              <a:rPr lang="es-ES" sz="1600" dirty="0"/>
              <a:t>en la implementación de la normativa energética vigente en cada momento.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8031524" y="5852426"/>
            <a:ext cx="35743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7E7B"/>
                </a:solidFill>
              </a:rPr>
              <a:t>Elevar a la Comisión </a:t>
            </a:r>
            <a:r>
              <a:rPr lang="es-ES" sz="1600" dirty="0"/>
              <a:t>de Seguimiento todas las cuestiones relativas a la gestión de la Red. </a:t>
            </a:r>
          </a:p>
        </p:txBody>
      </p:sp>
      <p:sp>
        <p:nvSpPr>
          <p:cNvPr id="11" name="1 CuadroTexto"/>
          <p:cNvSpPr txBox="1"/>
          <p:nvPr/>
        </p:nvSpPr>
        <p:spPr>
          <a:xfrm>
            <a:off x="4431324" y="1471008"/>
            <a:ext cx="3217986" cy="1015663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7E7B"/>
                </a:solidFill>
              </a:rPr>
              <a:t>La Agencia Andaluza de la Energía </a:t>
            </a:r>
            <a:r>
              <a:rPr lang="es-ES" sz="2000" dirty="0">
                <a:solidFill>
                  <a:srgbClr val="007E7B"/>
                </a:solidFill>
              </a:rPr>
              <a:t>gestiona la Red desde su creación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4567336" y="6143050"/>
            <a:ext cx="2967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 U N C I O N E S</a:t>
            </a:r>
            <a:endParaRPr lang="es-ES_tradnl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2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90" y="3886689"/>
            <a:ext cx="720000" cy="72000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569" y="5165180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90" y="1270381"/>
            <a:ext cx="720000" cy="720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569" y="1212673"/>
            <a:ext cx="720000" cy="720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569" y="3205918"/>
            <a:ext cx="720000" cy="720000"/>
          </a:xfrm>
          <a:prstGeom prst="rect">
            <a:avLst/>
          </a:prstGeom>
        </p:spPr>
      </p:pic>
      <p:sp>
        <p:nvSpPr>
          <p:cNvPr id="19" name="36 Título"/>
          <p:cNvSpPr txBox="1">
            <a:spLocks/>
          </p:cNvSpPr>
          <p:nvPr/>
        </p:nvSpPr>
        <p:spPr>
          <a:xfrm>
            <a:off x="609600" y="2782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s-ES_tradnl" sz="35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¿Cómo está organizada la Red de Energía?</a:t>
            </a:r>
            <a:endParaRPr lang="es-ES" sz="3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97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Principio de Eficiencia </a:t>
            </a:r>
            <a:r>
              <a:rPr lang="de-DE" dirty="0" smtClean="0">
                <a:solidFill>
                  <a:srgbClr val="00B050"/>
                </a:solidFill>
              </a:rPr>
              <a:t>Energética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194090C7-F96A-42A7-AEFC-EC1CDC145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024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s-ES" sz="2400" dirty="0" smtClean="0"/>
              <a:t>La </a:t>
            </a:r>
            <a:r>
              <a:rPr lang="es-ES" sz="2400" dirty="0"/>
              <a:t>eficiencia energética es una fuente de energía por derecho propio</a:t>
            </a:r>
            <a:endParaRPr lang="en-GB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s-ES" sz="2400" dirty="0" smtClean="0"/>
              <a:t>La AIE llamó </a:t>
            </a:r>
            <a:r>
              <a:rPr lang="es-ES" sz="2400" dirty="0"/>
              <a:t>a la eficiencia energética el "primer combustible" en 2013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 </a:t>
            </a:r>
            <a:endParaRPr lang="en-GB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s-ES" sz="2400" dirty="0" smtClean="0"/>
              <a:t>Se demostró que el ahorro de energía gracias a las medidas de eficiencia superó la producción de todos los demás combustibles en 11 países de la AIE entre 1974 y 2010</a:t>
            </a:r>
            <a:endParaRPr lang="de-DE" sz="2400" dirty="0"/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xmlns="" id="{22CDB565-E4F9-4937-AB70-84BD9C4CB984}"/>
              </a:ext>
            </a:extLst>
          </p:cNvPr>
          <p:cNvSpPr txBox="1">
            <a:spLocks/>
          </p:cNvSpPr>
          <p:nvPr/>
        </p:nvSpPr>
        <p:spPr>
          <a:xfrm>
            <a:off x="1019432" y="5012314"/>
            <a:ext cx="10515600" cy="9949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i="1" dirty="0" smtClean="0"/>
              <a:t>… </a:t>
            </a:r>
            <a:r>
              <a:rPr lang="es-ES" sz="1800" i="1" dirty="0" smtClean="0"/>
              <a:t>es necesario reunir pruebas sobre los beneficios de la EE en términos ecológicos y socioeconómicos, así como sobre sus interacciones con el contexto político más amplio y el mercado de la energía</a:t>
            </a:r>
            <a:endParaRPr lang="de-DE" sz="1800" i="1" dirty="0">
              <a:solidFill>
                <a:srgbClr val="00AF56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277232" y="5660101"/>
            <a:ext cx="4582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chemeClr val="accent1"/>
                </a:solidFill>
              </a:rPr>
              <a:t>European</a:t>
            </a:r>
            <a:r>
              <a:rPr lang="es-ES" dirty="0">
                <a:solidFill>
                  <a:schemeClr val="accent1"/>
                </a:solidFill>
              </a:rPr>
              <a:t> </a:t>
            </a:r>
            <a:r>
              <a:rPr lang="es-ES" dirty="0" err="1">
                <a:solidFill>
                  <a:schemeClr val="accent1"/>
                </a:solidFill>
              </a:rPr>
              <a:t>Commission’s</a:t>
            </a:r>
            <a:r>
              <a:rPr lang="es-ES" dirty="0">
                <a:solidFill>
                  <a:schemeClr val="accent1"/>
                </a:solidFill>
              </a:rPr>
              <a:t> </a:t>
            </a:r>
            <a:r>
              <a:rPr lang="es-ES" dirty="0" err="1">
                <a:solidFill>
                  <a:schemeClr val="accent1"/>
                </a:solidFill>
                <a:hlinkClick r:id="rId2"/>
              </a:rPr>
              <a:t>Energy</a:t>
            </a:r>
            <a:r>
              <a:rPr lang="es-ES" dirty="0">
                <a:solidFill>
                  <a:schemeClr val="accent1"/>
                </a:solidFill>
                <a:hlinkClick r:id="rId2"/>
              </a:rPr>
              <a:t> </a:t>
            </a:r>
            <a:r>
              <a:rPr lang="es-ES" dirty="0" err="1">
                <a:solidFill>
                  <a:schemeClr val="accent1"/>
                </a:solidFill>
                <a:hlinkClick r:id="rId2"/>
              </a:rPr>
              <a:t>Union</a:t>
            </a:r>
            <a:r>
              <a:rPr lang="es-ES" dirty="0">
                <a:solidFill>
                  <a:schemeClr val="accent1"/>
                </a:solidFill>
                <a:hlinkClick r:id="rId2"/>
              </a:rPr>
              <a:t> </a:t>
            </a:r>
            <a:r>
              <a:rPr lang="es-ES" dirty="0" err="1">
                <a:solidFill>
                  <a:schemeClr val="accent1"/>
                </a:solidFill>
                <a:hlinkClick r:id="rId2"/>
              </a:rPr>
              <a:t>Strategy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15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EERAdata</a:t>
            </a:r>
            <a:br>
              <a:rPr lang="de-DE" dirty="0"/>
            </a:br>
            <a:r>
              <a:rPr lang="de-DE" dirty="0" smtClean="0">
                <a:solidFill>
                  <a:srgbClr val="00B050"/>
                </a:solidFill>
              </a:rPr>
              <a:t>en pocas palabras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312C01BB-5638-46B1-8202-0B355CD94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8612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s-ES" sz="2000" dirty="0" smtClean="0"/>
              <a:t>Recopilación </a:t>
            </a:r>
            <a:r>
              <a:rPr lang="es-ES" sz="2000" dirty="0"/>
              <a:t>de </a:t>
            </a:r>
            <a:r>
              <a:rPr lang="es-ES" sz="2000" dirty="0" smtClean="0"/>
              <a:t>datos de las regiones participantes de edificios existentes </a:t>
            </a:r>
            <a:r>
              <a:rPr lang="es-ES" sz="2000" dirty="0"/>
              <a:t>de diferentes fuentes, (fusionando los datos) hasta el análisis y la evaluación de estos datos por criterios ecológicos, económicos y ambientales. 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s-ES" sz="2000" dirty="0" smtClean="0"/>
              <a:t>Desarrollamos </a:t>
            </a:r>
            <a:r>
              <a:rPr lang="es-ES" sz="2000" dirty="0"/>
              <a:t>una herramienta que facilita el proceso de orientación de las actividades de renovación sostenible para los gestores de la cartera, los planificadores urbanos y las partes interesadas </a:t>
            </a:r>
            <a:r>
              <a:rPr lang="es-ES" sz="2000" dirty="0" smtClean="0"/>
              <a:t>relacionadas.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s-ES" sz="2000" dirty="0" smtClean="0"/>
              <a:t>Esto da lugar a </a:t>
            </a:r>
            <a:r>
              <a:rPr lang="es-ES" sz="2000" dirty="0"/>
              <a:t>estrategias de renovación a largo plazo, centradas en la eficiencia energética, los beneficios socioeconómicos y la calidad ecológica de los edificios </a:t>
            </a:r>
            <a:r>
              <a:rPr lang="es-ES" sz="2000" dirty="0" smtClean="0"/>
              <a:t>existentes.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7777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EERAdata </a:t>
            </a:r>
            <a:br>
              <a:rPr lang="de-DE" dirty="0"/>
            </a:br>
            <a:r>
              <a:rPr lang="de-DE" dirty="0" smtClean="0">
                <a:solidFill>
                  <a:srgbClr val="00B050"/>
                </a:solidFill>
              </a:rPr>
              <a:t>Consorcio</a:t>
            </a:r>
            <a:endParaRPr lang="de-DE" dirty="0">
              <a:solidFill>
                <a:srgbClr val="00B05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ADB9937F-2B61-4149-BE42-2A31764C0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089" y="2283280"/>
            <a:ext cx="8782439" cy="278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18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EERAdata</a:t>
            </a:r>
            <a:br>
              <a:rPr lang="de-DE" dirty="0"/>
            </a:br>
            <a:r>
              <a:rPr lang="de-DE" dirty="0" smtClean="0">
                <a:solidFill>
                  <a:srgbClr val="00B050"/>
                </a:solidFill>
              </a:rPr>
              <a:t>Implementación</a:t>
            </a:r>
            <a:endParaRPr lang="de-DE" dirty="0">
              <a:solidFill>
                <a:srgbClr val="00B050"/>
              </a:solidFill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56"/>
          <a:stretch/>
        </p:blipFill>
        <p:spPr>
          <a:xfrm>
            <a:off x="3700253" y="1690688"/>
            <a:ext cx="4537230" cy="4368277"/>
          </a:xfrm>
        </p:spPr>
      </p:pic>
      <p:sp>
        <p:nvSpPr>
          <p:cNvPr id="8" name="Rechteck 7"/>
          <p:cNvSpPr/>
          <p:nvPr/>
        </p:nvSpPr>
        <p:spPr>
          <a:xfrm>
            <a:off x="838200" y="2028167"/>
            <a:ext cx="24975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3 Clusters </a:t>
            </a:r>
            <a:r>
              <a:rPr lang="en-GB" dirty="0" smtClean="0"/>
              <a:t>para la </a:t>
            </a:r>
            <a:r>
              <a:rPr lang="en-GB" dirty="0" err="1" smtClean="0"/>
              <a:t>implementación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Red </a:t>
            </a:r>
            <a:r>
              <a:rPr lang="en-GB" dirty="0" err="1" smtClean="0"/>
              <a:t>sólida</a:t>
            </a:r>
            <a:r>
              <a:rPr lang="en-GB" dirty="0" smtClean="0"/>
              <a:t> de </a:t>
            </a:r>
            <a:r>
              <a:rPr lang="en-GB" dirty="0" err="1" smtClean="0"/>
              <a:t>interesados</a:t>
            </a:r>
            <a:r>
              <a:rPr lang="en-GB" dirty="0" smtClean="0"/>
              <a:t> (stakeholders)</a:t>
            </a:r>
          </a:p>
          <a:p>
            <a:endParaRPr lang="en-GB" dirty="0"/>
          </a:p>
          <a:p>
            <a:r>
              <a:rPr lang="en-GB" dirty="0" err="1" smtClean="0"/>
              <a:t>Colaboración</a:t>
            </a:r>
            <a:r>
              <a:rPr lang="en-GB" dirty="0" smtClean="0"/>
              <a:t> </a:t>
            </a:r>
            <a:r>
              <a:rPr lang="en-GB" dirty="0" err="1" smtClean="0"/>
              <a:t>fuera</a:t>
            </a:r>
            <a:r>
              <a:rPr lang="en-GB" dirty="0" smtClean="0"/>
              <a:t> del </a:t>
            </a:r>
            <a:r>
              <a:rPr lang="en-GB" dirty="0" err="1" smtClean="0"/>
              <a:t>consorcio</a:t>
            </a:r>
            <a:endParaRPr lang="en-GB" dirty="0"/>
          </a:p>
          <a:p>
            <a:endParaRPr lang="en-GB" dirty="0"/>
          </a:p>
          <a:p>
            <a:r>
              <a:rPr lang="en-GB" dirty="0" err="1" smtClean="0"/>
              <a:t>Talleres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Simbiosis</a:t>
            </a:r>
            <a:r>
              <a:rPr lang="en-GB" dirty="0"/>
              <a:t> con </a:t>
            </a:r>
            <a:r>
              <a:rPr lang="en-GB" dirty="0" err="1"/>
              <a:t>otros</a:t>
            </a:r>
            <a:r>
              <a:rPr lang="en-GB" dirty="0"/>
              <a:t> </a:t>
            </a:r>
            <a:r>
              <a:rPr lang="en-GB" dirty="0" err="1"/>
              <a:t>proyectos</a:t>
            </a:r>
            <a:endParaRPr lang="en-GB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6A1A949A-C85A-472C-9AA6-74DD9F95D756}"/>
              </a:ext>
            </a:extLst>
          </p:cNvPr>
          <p:cNvSpPr txBox="1"/>
          <p:nvPr/>
        </p:nvSpPr>
        <p:spPr>
          <a:xfrm>
            <a:off x="8251030" y="1705001"/>
            <a:ext cx="3948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smtClean="0"/>
              <a:t>Los </a:t>
            </a:r>
            <a:r>
              <a:rPr lang="es-ES" b="1" dirty="0" smtClean="0"/>
              <a:t>municipios/regiones </a:t>
            </a:r>
            <a:r>
              <a:rPr lang="es-ES" b="1" dirty="0"/>
              <a:t>asociados </a:t>
            </a:r>
            <a:r>
              <a:rPr lang="es-ES" dirty="0"/>
              <a:t>participarán en el diseño de la herramienta y probarán su aplicación en los </a:t>
            </a:r>
            <a:r>
              <a:rPr lang="es-ES" b="1" dirty="0"/>
              <a:t>proyectos piloto </a:t>
            </a:r>
            <a:r>
              <a:rPr lang="es-ES" b="1" dirty="0" smtClean="0"/>
              <a:t>regionales.</a:t>
            </a:r>
            <a:endParaRPr lang="en-US" b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CFFCD17D-ACAA-4C8F-B98B-A86F044E3695}"/>
              </a:ext>
            </a:extLst>
          </p:cNvPr>
          <p:cNvSpPr txBox="1"/>
          <p:nvPr/>
        </p:nvSpPr>
        <p:spPr>
          <a:xfrm>
            <a:off x="8237483" y="3214007"/>
            <a:ext cx="35819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smtClean="0"/>
              <a:t>Los </a:t>
            </a:r>
            <a:r>
              <a:rPr lang="es-ES" dirty="0"/>
              <a:t>proyectos piloto formarán parte de un </a:t>
            </a:r>
            <a:r>
              <a:rPr lang="es-ES" b="1" dirty="0"/>
              <a:t>proceso más amplio de participación de los interesados </a:t>
            </a:r>
            <a:r>
              <a:rPr lang="es-ES" dirty="0"/>
              <a:t>encaminado a garantizar la utilidad de los diferentes instrumentos, su aplicabilidad en distintos contextos geográficos y económicos, y su adopción más allá de la duración del proyecto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99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194090C7-F96A-42A7-AEFC-EC1CDC145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642" y="1377539"/>
            <a:ext cx="10748158" cy="422761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s-ES" sz="2400" dirty="0" smtClean="0"/>
              <a:t>El Colegio Oficial de Arquitectos de Málaga (COA Málaga), es una organización profesional integrada por los arquitectos de la provincia de Málaga.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400" dirty="0" smtClean="0"/>
              <a:t>Fue creada por Decreto 100/2001 de 10 de abril del Ministerio de Justicia y Administraciones Públicas de la Junta de Andalucía como Sociedad Anónima de Derecho Público.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400" dirty="0" smtClean="0"/>
              <a:t> Tiene personalidad jurídica propia y plena capacidad para actuar para el cumplimiento de su misión.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ES" sz="2400" dirty="0" smtClean="0"/>
              <a:t> Funciona como enlace necesario entre tres grupos de partes interesadas: profesionales de la arquitectura, administración, usuarios finales. 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 </a:t>
            </a:r>
            <a:endParaRPr lang="en-GB" sz="2400" dirty="0" smtClean="0"/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xmlns="" id="{22CDB565-E4F9-4937-AB70-84BD9C4CB984}"/>
              </a:ext>
            </a:extLst>
          </p:cNvPr>
          <p:cNvSpPr txBox="1">
            <a:spLocks/>
          </p:cNvSpPr>
          <p:nvPr/>
        </p:nvSpPr>
        <p:spPr>
          <a:xfrm>
            <a:off x="1019432" y="4977478"/>
            <a:ext cx="10515600" cy="9949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sz="1800" i="1" dirty="0">
              <a:solidFill>
                <a:srgbClr val="00AF56"/>
              </a:solidFill>
            </a:endParaRPr>
          </a:p>
        </p:txBody>
      </p:sp>
      <p:pic>
        <p:nvPicPr>
          <p:cNvPr id="14338" name="Picture 2" descr="Colegio Oficial de Arquitectos de Málag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432" y="234569"/>
            <a:ext cx="5001358" cy="761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973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EERAdata</a:t>
            </a:r>
            <a:br>
              <a:rPr lang="de-DE" dirty="0"/>
            </a:br>
            <a:r>
              <a:rPr lang="de-DE" dirty="0" smtClean="0">
                <a:solidFill>
                  <a:srgbClr val="00AF56"/>
                </a:solidFill>
              </a:rPr>
              <a:t>Metodología</a:t>
            </a:r>
            <a:endParaRPr lang="de-DE" dirty="0">
              <a:solidFill>
                <a:srgbClr val="00AF56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3408300F-8429-4D8F-A45D-DE0ABF643882}"/>
              </a:ext>
            </a:extLst>
          </p:cNvPr>
          <p:cNvSpPr/>
          <p:nvPr/>
        </p:nvSpPr>
        <p:spPr>
          <a:xfrm>
            <a:off x="881743" y="3004773"/>
            <a:ext cx="101081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 smtClean="0"/>
              <a:t>EERAdata</a:t>
            </a:r>
            <a:r>
              <a:rPr lang="es-ES" sz="2400" dirty="0" smtClean="0"/>
              <a:t> </a:t>
            </a:r>
            <a:r>
              <a:rPr lang="es-ES" sz="2400" dirty="0"/>
              <a:t>pone en práctica el principio de la eficiencia energética en primer lugar mediante la evaluación y cuantificación de las variables, indicadores y repercusiones técnicas, económicas, socioeconómicas y ambientales </a:t>
            </a:r>
            <a:r>
              <a:rPr lang="es-ES" sz="2400" dirty="0" smtClean="0"/>
              <a:t>en </a:t>
            </a:r>
            <a:r>
              <a:rPr lang="es-ES" sz="2400" dirty="0"/>
              <a:t>todos los sectores y mercados pertinentes.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23780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960</Words>
  <Application>Microsoft Office PowerPoint</Application>
  <PresentationFormat>Personalizado</PresentationFormat>
  <Paragraphs>131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19" baseType="lpstr">
      <vt:lpstr>Office Theme</vt:lpstr>
      <vt:lpstr>Custom Design</vt:lpstr>
      <vt:lpstr>Presentación de PowerPoint</vt:lpstr>
      <vt:lpstr>Red de Energía de la Administración de la Junta de Andalucía</vt:lpstr>
      <vt:lpstr>Presentación de PowerPoint</vt:lpstr>
      <vt:lpstr>Principio de Eficiencia Energética</vt:lpstr>
      <vt:lpstr>EERAdata en pocas palabras</vt:lpstr>
      <vt:lpstr>EERAdata  Consorcio</vt:lpstr>
      <vt:lpstr>EERAdata Implementación</vt:lpstr>
      <vt:lpstr>Presentación de PowerPoint</vt:lpstr>
      <vt:lpstr>EERAdata Metodología</vt:lpstr>
      <vt:lpstr>EERAdata en pocas palabras Metodología</vt:lpstr>
      <vt:lpstr>EERAdata DST Integración</vt:lpstr>
      <vt:lpstr>EERAdata DST Recopilación de datos</vt:lpstr>
      <vt:lpstr>Metodologías Módulos de cálculo</vt:lpstr>
      <vt:lpstr>Presentación de PowerPoint</vt:lpstr>
      <vt:lpstr>Metodologías Presentando datos</vt:lpstr>
      <vt:lpstr>EERAdata Colaboración</vt:lpstr>
      <vt:lpstr>Gracias por su atención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QP</dc:creator>
  <cp:lastModifiedBy>AAE</cp:lastModifiedBy>
  <cp:revision>161</cp:revision>
  <dcterms:created xsi:type="dcterms:W3CDTF">2019-06-26T11:32:51Z</dcterms:created>
  <dcterms:modified xsi:type="dcterms:W3CDTF">2020-09-16T15:34:20Z</dcterms:modified>
</cp:coreProperties>
</file>