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</p:sldMasterIdLst>
  <p:notesMasterIdLst>
    <p:notesMasterId r:id="rId22"/>
  </p:notesMasterIdLst>
  <p:handoutMasterIdLst>
    <p:handoutMasterId r:id="rId23"/>
  </p:handoutMasterIdLst>
  <p:sldIdLst>
    <p:sldId id="257" r:id="rId5"/>
    <p:sldId id="340" r:id="rId6"/>
    <p:sldId id="323" r:id="rId7"/>
    <p:sldId id="362" r:id="rId8"/>
    <p:sldId id="345" r:id="rId9"/>
    <p:sldId id="344" r:id="rId10"/>
    <p:sldId id="346" r:id="rId11"/>
    <p:sldId id="347" r:id="rId12"/>
    <p:sldId id="349" r:id="rId13"/>
    <p:sldId id="348" r:id="rId14"/>
    <p:sldId id="354" r:id="rId15"/>
    <p:sldId id="355" r:id="rId16"/>
    <p:sldId id="350" r:id="rId17"/>
    <p:sldId id="351" r:id="rId18"/>
    <p:sldId id="352" r:id="rId19"/>
    <p:sldId id="356" r:id="rId20"/>
    <p:sldId id="361" r:id="rId21"/>
  </p:sldIdLst>
  <p:sldSz cx="9144000" cy="6858000" type="screen4x3"/>
  <p:notesSz cx="6669088" cy="9926638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fina Lopez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F1D68"/>
    <a:srgbClr val="FFCC00"/>
    <a:srgbClr val="1F497D"/>
    <a:srgbClr val="159961"/>
    <a:srgbClr val="FBC633"/>
    <a:srgbClr val="CCCC00"/>
    <a:srgbClr val="FFFFFF"/>
    <a:srgbClr val="59B2E2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109" d="100"/>
          <a:sy n="109" d="100"/>
        </p:scale>
        <p:origin x="142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CFE56-E072-434E-9A00-06DC367FBCBE}" type="datetimeFigureOut">
              <a:rPr lang="es-ES" smtClean="0"/>
              <a:t>17/09/2020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3D1A-EC28-4AE8-AF56-63A153F189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84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4513F41C-81DA-4D07-9A39-082EA1CC3E9E}" type="datetimeFigureOut">
              <a:rPr lang="fr-FR" altLang="es-ES"/>
              <a:pPr/>
              <a:t>17/09/2020</a:t>
            </a:fld>
            <a:endParaRPr lang="fr-FR" altLang="es-ES"/>
          </a:p>
        </p:txBody>
      </p:sp>
      <p:sp>
        <p:nvSpPr>
          <p:cNvPr id="4" name="Espace réservé de l'image des diapositives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s-ES" smtClean="0"/>
              <a:t>Modifiez les styles du texte du masque</a:t>
            </a:r>
          </a:p>
          <a:p>
            <a:pPr lvl="1"/>
            <a:r>
              <a:rPr lang="fr-FR" altLang="es-ES" smtClean="0"/>
              <a:t>Deuxième niveau</a:t>
            </a:r>
          </a:p>
          <a:p>
            <a:pPr lvl="2"/>
            <a:r>
              <a:rPr lang="fr-FR" altLang="es-ES" smtClean="0"/>
              <a:t>Troisième niveau</a:t>
            </a:r>
          </a:p>
          <a:p>
            <a:pPr lvl="3"/>
            <a:r>
              <a:rPr lang="fr-FR" altLang="es-ES" smtClean="0"/>
              <a:t>Quatrième niveau</a:t>
            </a:r>
          </a:p>
          <a:p>
            <a:pPr lvl="4"/>
            <a:r>
              <a:rPr lang="fr-FR" altLang="es-ES" smtClean="0"/>
              <a:t>Cinquième niveau</a:t>
            </a:r>
          </a:p>
        </p:txBody>
      </p:sp>
      <p:sp>
        <p:nvSpPr>
          <p:cNvPr id="6" name="Espace réservé du pied de page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86AD8307-B902-4DDF-B78A-8CAE7E8EBED0}" type="slidenum">
              <a:rPr lang="fr-FR" altLang="es-ES"/>
              <a:pPr/>
              <a:t>‹Nº›</a:t>
            </a:fld>
            <a:endParaRPr lang="fr-FR" altLang="es-ES"/>
          </a:p>
        </p:txBody>
      </p:sp>
    </p:spTree>
    <p:extLst>
      <p:ext uri="{BB962C8B-B14F-4D97-AF65-F5344CB8AC3E}">
        <p14:creationId xmlns:p14="http://schemas.microsoft.com/office/powerpoint/2010/main" val="4118017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953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27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en-GB" noProof="0" dirty="0" err="1"/>
              <a:t>Modifiez</a:t>
            </a:r>
            <a:r>
              <a:rPr lang="en-GB" noProof="0" dirty="0"/>
              <a:t>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en-GB" noProof="0" dirty="0" err="1"/>
              <a:t>Modifiez</a:t>
            </a:r>
            <a:r>
              <a:rPr lang="en-GB" noProof="0" dirty="0"/>
              <a:t>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53924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4203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3">
            <a:extLst/>
          </p:cNvPr>
          <p:cNvSpPr txBox="1">
            <a:spLocks noChangeArrowheads="1"/>
          </p:cNvSpPr>
          <p:nvPr userDrawn="1"/>
        </p:nvSpPr>
        <p:spPr bwMode="auto">
          <a:xfrm>
            <a:off x="539750" y="1341438"/>
            <a:ext cx="8135938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GB" sz="1800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 rtlCol="0">
            <a:normAutofit/>
          </a:bodyPr>
          <a:lstStyle/>
          <a:p>
            <a:pPr lvl="0"/>
            <a:endParaRPr lang="en-GB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857605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10913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Light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8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Yellow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9342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Blue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64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Dark Green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17101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08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4100" y="115888"/>
            <a:ext cx="417195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933578" y="4941168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 baseline="0">
                <a:solidFill>
                  <a:schemeClr val="tx1"/>
                </a:solidFill>
                <a:latin typeface="+mn-lt"/>
                <a:ea typeface="Open Sans" charset="0"/>
                <a:cs typeface="Open Sans" charset="0"/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933578" y="5373240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 baseline="0">
                <a:solidFill>
                  <a:schemeClr val="tx1"/>
                </a:solidFill>
                <a:latin typeface="+mn-lt"/>
                <a:ea typeface="Open Sans" charset="0"/>
                <a:cs typeface="Open Sans" charset="0"/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933578" y="5805288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+mn-lt"/>
                <a:ea typeface="Open Sans" charset="0"/>
                <a:cs typeface="Open Sans" charset="0"/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s-ES" noProof="0"/>
              <a:t>Haga clic para modificar el estilo de texto del patrón</a:t>
            </a:r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 baseline="0">
                <a:solidFill>
                  <a:schemeClr val="tx2"/>
                </a:solidFill>
                <a:latin typeface="+mn-lt"/>
                <a:ea typeface="Open Sans" charset="0"/>
                <a:cs typeface="Open Sans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  <a:latin typeface="+mn-lt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s-ES" noProof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49899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805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199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/>
          </p:cNvPr>
          <p:cNvSpPr/>
          <p:nvPr userDrawn="1"/>
        </p:nvSpPr>
        <p:spPr>
          <a:xfrm>
            <a:off x="0" y="1557338"/>
            <a:ext cx="9144000" cy="5256212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GB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5" name="Titre 1">
            <a:extLst/>
          </p:cNvPr>
          <p:cNvSpPr txBox="1">
            <a:spLocks/>
          </p:cNvSpPr>
          <p:nvPr userDrawn="1"/>
        </p:nvSpPr>
        <p:spPr>
          <a:xfrm>
            <a:off x="457200" y="431800"/>
            <a:ext cx="8229600" cy="6477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rPr>
              <a:t>Click to edit title style</a:t>
            </a:r>
            <a:endParaRPr lang="fr-FR" sz="4000" dirty="0">
              <a:solidFill>
                <a:schemeClr val="tx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" name="Espace réservé du texte 2">
            <a:extLst/>
          </p:cNvPr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9EE4330E-F78B-4318-852E-2BA9E941E62C}" type="slidenum">
              <a:rPr lang="en-GB" altLang="es-ES" sz="900">
                <a:latin typeface="Open Sans" charset="0"/>
              </a:rPr>
              <a:pPr algn="r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‹Nº›</a:t>
            </a:fld>
            <a:endParaRPr lang="en-GB" altLang="es-ES" sz="900">
              <a:latin typeface="Open Sans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fr-FR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208098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OCK pag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/>
          </p:cNvPr>
          <p:cNvSpPr/>
          <p:nvPr userDrawn="1"/>
        </p:nvSpPr>
        <p:spPr>
          <a:xfrm>
            <a:off x="0" y="1557338"/>
            <a:ext cx="9144000" cy="5256212"/>
          </a:xfrm>
          <a:prstGeom prst="rect">
            <a:avLst/>
          </a:prstGeom>
          <a:solidFill>
            <a:srgbClr val="1CB8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GB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" name="Titre 1">
            <a:extLst/>
          </p:cNvPr>
          <p:cNvSpPr txBox="1">
            <a:spLocks/>
          </p:cNvSpPr>
          <p:nvPr userDrawn="1"/>
        </p:nvSpPr>
        <p:spPr>
          <a:xfrm>
            <a:off x="457200" y="431800"/>
            <a:ext cx="8229600" cy="6477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rPr>
              <a:t>Click to edit title style</a:t>
            </a:r>
            <a:endParaRPr lang="fr-FR" sz="4000" dirty="0">
              <a:solidFill>
                <a:schemeClr val="tx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" name="Espace réservé du texte 2">
            <a:extLst/>
          </p:cNvPr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598EAE80-2792-4DC1-B7BE-5A9F648EF793}" type="slidenum">
              <a:rPr lang="en-GB" altLang="es-ES" sz="900">
                <a:latin typeface="Open Sans" charset="0"/>
              </a:rPr>
              <a:pPr algn="r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‹Nº›</a:t>
            </a:fld>
            <a:endParaRPr lang="en-GB" altLang="es-ES" sz="900">
              <a:latin typeface="Open Sans" charset="0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955738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Light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/>
          </p:cNvPr>
          <p:cNvSpPr/>
          <p:nvPr userDrawn="1"/>
        </p:nvSpPr>
        <p:spPr>
          <a:xfrm>
            <a:off x="0" y="1557338"/>
            <a:ext cx="9144000" cy="52562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GB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" name="Titre 1">
            <a:extLst/>
          </p:cNvPr>
          <p:cNvSpPr txBox="1">
            <a:spLocks/>
          </p:cNvSpPr>
          <p:nvPr userDrawn="1"/>
        </p:nvSpPr>
        <p:spPr>
          <a:xfrm>
            <a:off x="457200" y="431800"/>
            <a:ext cx="8229600" cy="6477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rPr>
              <a:t>Click to edit title style</a:t>
            </a:r>
            <a:endParaRPr lang="fr-FR" sz="4000" dirty="0">
              <a:solidFill>
                <a:schemeClr val="tx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" name="Espace réservé du texte 2">
            <a:extLst/>
          </p:cNvPr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905C8D5A-E7A8-4B9C-A643-74623CE5E088}" type="slidenum">
              <a:rPr lang="en-GB" altLang="es-ES" sz="900">
                <a:latin typeface="Open Sans" charset="0"/>
              </a:rPr>
              <a:pPr algn="r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‹Nº›</a:t>
            </a:fld>
            <a:endParaRPr lang="en-GB" altLang="es-ES" sz="900">
              <a:latin typeface="Open Sans" charset="0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402741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CK page Dark grr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/>
          </p:cNvPr>
          <p:cNvSpPr/>
          <p:nvPr userDrawn="1"/>
        </p:nvSpPr>
        <p:spPr>
          <a:xfrm>
            <a:off x="0" y="1557338"/>
            <a:ext cx="9144000" cy="5256212"/>
          </a:xfrm>
          <a:prstGeom prst="rect">
            <a:avLst/>
          </a:prstGeom>
          <a:solidFill>
            <a:srgbClr val="1599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Open Sans" charset="0"/>
                <a:ea typeface="Open Sans" charset="0"/>
                <a:cs typeface="Open Sans" charset="0"/>
              </a:rPr>
              <a:t> </a:t>
            </a:r>
            <a:endParaRPr lang="en-GB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6" name="Titre 1">
            <a:extLst/>
          </p:cNvPr>
          <p:cNvSpPr txBox="1">
            <a:spLocks/>
          </p:cNvSpPr>
          <p:nvPr userDrawn="1"/>
        </p:nvSpPr>
        <p:spPr>
          <a:xfrm>
            <a:off x="457200" y="431800"/>
            <a:ext cx="8229600" cy="6477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5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/>
                </a:solidFill>
                <a:latin typeface="Open Sans" charset="0"/>
                <a:ea typeface="Open Sans" charset="0"/>
                <a:cs typeface="Open Sans" charset="0"/>
              </a:rPr>
              <a:t>Click to edit title style</a:t>
            </a:r>
            <a:endParaRPr lang="fr-FR" sz="4000" dirty="0">
              <a:solidFill>
                <a:schemeClr val="tx2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" name="Espace réservé du texte 2">
            <a:extLst/>
          </p:cNvPr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1A3AEE0F-C320-46CE-B5C8-EA6C9ADF8F07}" type="slidenum">
              <a:rPr lang="en-GB" altLang="es-ES" sz="900">
                <a:latin typeface="Open Sans" charset="0"/>
              </a:rPr>
              <a:pPr algn="r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‹Nº›</a:t>
            </a:fld>
            <a:endParaRPr lang="en-GB" altLang="es-ES" sz="900">
              <a:latin typeface="Open Sans" charset="0"/>
            </a:endParaRPr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755575" y="1844824"/>
            <a:ext cx="7776865" cy="86409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2800" b="0" cap="none" baseline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755576" y="2852935"/>
            <a:ext cx="7776864" cy="3024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 marL="2057400" indent="-228600"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77007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>
            <a:extLst/>
          </p:cNvPr>
          <p:cNvSpPr txBox="1">
            <a:spLocks/>
          </p:cNvSpPr>
          <p:nvPr userDrawn="1"/>
        </p:nvSpPr>
        <p:spPr>
          <a:xfrm>
            <a:off x="5724525" y="6165850"/>
            <a:ext cx="2808288" cy="431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GB" sz="1600" i="1" dirty="0">
                <a:ea typeface="Open Sans" charset="0"/>
                <a:cs typeface="Open Sans" charset="0"/>
              </a:rPr>
              <a:t>Projects media</a:t>
            </a:r>
          </a:p>
        </p:txBody>
      </p:sp>
      <p:pic>
        <p:nvPicPr>
          <p:cNvPr id="5" name="Image 16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158"/>
          <a:stretch>
            <a:fillRect/>
          </a:stretch>
        </p:blipFill>
        <p:spPr bwMode="auto">
          <a:xfrm>
            <a:off x="5867400" y="6165850"/>
            <a:ext cx="9366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4100" y="115888"/>
            <a:ext cx="417195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re 1"/>
          <p:cNvSpPr>
            <a:spLocks noGrp="1"/>
          </p:cNvSpPr>
          <p:nvPr>
            <p:ph type="ctrTitle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  <a:latin typeface="+mn-lt"/>
                <a:ea typeface="Open Sans" charset="0"/>
                <a:cs typeface="Open Sans" charset="0"/>
              </a:defRPr>
            </a:lvl1pPr>
          </a:lstStyle>
          <a:p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467544" y="6165304"/>
            <a:ext cx="4104456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i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modificar el estilo de subtítulo del patrón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3930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4100" y="115888"/>
            <a:ext cx="4171950" cy="300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  <a:latin typeface="+mn-lt"/>
                <a:ea typeface="Open Sans" charset="0"/>
                <a:cs typeface="Open Sans" charset="0"/>
              </a:defRPr>
            </a:lvl1pPr>
          </a:lstStyle>
          <a:p>
            <a:r>
              <a:rPr lang="en-GB" noProof="0" dirty="0"/>
              <a:t>Fare </a:t>
            </a:r>
            <a:r>
              <a:rPr lang="en-GB" noProof="0" dirty="0" err="1"/>
              <a:t>clic</a:t>
            </a:r>
            <a:r>
              <a:rPr lang="en-GB" noProof="0" dirty="0"/>
              <a:t> per </a:t>
            </a:r>
            <a:r>
              <a:rPr lang="en-GB" noProof="0" dirty="0" err="1"/>
              <a:t>modificare</a:t>
            </a:r>
            <a:r>
              <a:rPr lang="en-GB" noProof="0" dirty="0"/>
              <a:t> stile</a:t>
            </a:r>
          </a:p>
        </p:txBody>
      </p:sp>
    </p:spTree>
    <p:extLst>
      <p:ext uri="{BB962C8B-B14F-4D97-AF65-F5344CB8AC3E}">
        <p14:creationId xmlns:p14="http://schemas.microsoft.com/office/powerpoint/2010/main" val="154142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  <a:prstGeom prst="rect">
            <a:avLst/>
          </a:prstGeom>
        </p:spPr>
        <p:txBody>
          <a:bodyPr/>
          <a:lstStyle/>
          <a:p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 err="1"/>
              <a:t>Modifiez</a:t>
            </a:r>
            <a:r>
              <a:rPr lang="en-GB" noProof="0" dirty="0"/>
              <a:t>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4560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modificar el estilo de subtítulo del patrón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57638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/>
          </p:cNvPr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2013" cy="3635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/>
          </p:cNvPr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6350"/>
            <a:ext cx="2132013" cy="3635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D2E2919-A449-44A0-9609-B6B5E378BC9C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4390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noProof="0"/>
              <a:t>Haga clic para modificar el estilo de subtítulo del patrón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19813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es-ES" noProof="0"/>
              <a:t>Haga clic para modificar el estilo de título del patrón</a:t>
            </a:r>
            <a:endParaRPr lang="en-GB" noProof="0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en-GB" noProof="0" dirty="0" err="1"/>
              <a:t>Modifiez</a:t>
            </a:r>
            <a:r>
              <a:rPr lang="en-GB" noProof="0" dirty="0"/>
              <a:t>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6871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4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>
            <a:extLst/>
          </p:cNvPr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  <a:solidFill>
                          <a:srgbClr val="FFFFFF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7" name="Image 4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981200" y="1093788"/>
            <a:ext cx="6154738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42" r:id="rId2"/>
    <p:sldLayoutId id="2147484143" r:id="rId3"/>
    <p:sldLayoutId id="2147484144" r:id="rId4"/>
    <p:sldLayoutId id="2147484132" r:id="rId5"/>
    <p:sldLayoutId id="2147484154" r:id="rId6"/>
    <p:sldLayoutId id="2147484155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2400" b="1" kern="1200">
          <a:solidFill>
            <a:schemeClr val="tx2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3684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Edit text styles</a:t>
            </a:r>
          </a:p>
          <a:p>
            <a:pPr lvl="1"/>
            <a:r>
              <a:rPr lang="en-GB" altLang="es-ES" smtClean="0"/>
              <a:t>Second level</a:t>
            </a:r>
          </a:p>
          <a:p>
            <a:pPr lvl="2"/>
            <a:r>
              <a:rPr lang="en-GB" altLang="es-ES" smtClean="0"/>
              <a:t>Third level</a:t>
            </a:r>
          </a:p>
          <a:p>
            <a:pPr lvl="3"/>
            <a:r>
              <a:rPr lang="en-GB" altLang="es-ES" smtClean="0"/>
              <a:t>Fourth level</a:t>
            </a:r>
          </a:p>
        </p:txBody>
      </p:sp>
      <p:graphicFrame>
        <p:nvGraphicFramePr>
          <p:cNvPr id="9" name="Tableau 8">
            <a:extLst/>
          </p:cNvPr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2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s-ES" smtClean="0"/>
              <a:t>Click to edit Master title style</a:t>
            </a:r>
          </a:p>
        </p:txBody>
      </p:sp>
      <p:sp>
        <p:nvSpPr>
          <p:cNvPr id="8" name="Espace réservé du texte 2">
            <a:extLst/>
          </p:cNvPr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BDABA74B-F724-4F14-978C-3713409B5C3E}" type="slidenum">
              <a:rPr lang="en-GB" altLang="es-ES" sz="900">
                <a:cs typeface="Arial" panose="020B0604020202020204" pitchFamily="34" charset="0"/>
              </a:rPr>
              <a:pPr algn="r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‹Nº›</a:t>
            </a:fld>
            <a:endParaRPr lang="en-GB" altLang="es-ES" sz="900">
              <a:cs typeface="Arial" panose="020B0604020202020204" pitchFamily="34" charset="0"/>
            </a:endParaRPr>
          </a:p>
        </p:txBody>
      </p:sp>
      <p:pic>
        <p:nvPicPr>
          <p:cNvPr id="5126" name="Immagine 3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25" y="101600"/>
            <a:ext cx="14398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45" r:id="rId6"/>
    <p:sldLayoutId id="2147484138" r:id="rId7"/>
    <p:sldLayoutId id="2147484146" r:id="rId8"/>
    <p:sldLayoutId id="2147484147" r:id="rId9"/>
    <p:sldLayoutId id="2147484148" r:id="rId10"/>
    <p:sldLayoutId id="2147484149" r:id="rId11"/>
    <p:sldLayoutId id="214748413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n-lt"/>
          <a:ea typeface="MS PGothic" panose="020B0600070205080204" pitchFamily="34" charset="-128"/>
          <a:cs typeface="Open Sans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Open Sans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Open Sans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Open Sans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Open Sans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Open Sans"/>
          <a:cs typeface="Open Sans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Open Sans"/>
          <a:cs typeface="Open Sans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Open Sans"/>
          <a:cs typeface="Open Sans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Open Sans"/>
          <a:cs typeface="Open San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 kern="1200">
          <a:solidFill>
            <a:schemeClr val="tx2"/>
          </a:solidFill>
          <a:latin typeface="+mn-lt"/>
          <a:ea typeface="MS PGothic" panose="020B0600070205080204" pitchFamily="34" charset="-128"/>
          <a:cs typeface="Open San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Open Sans" charset="0"/>
          <a:cs typeface="Open Sans" charset="0"/>
        </a:defRPr>
      </a:lvl2pPr>
      <a:lvl3pPr marL="914400" algn="l" rtl="0" eaLnBrk="0" fontAlgn="base" hangingPunct="0">
        <a:spcBef>
          <a:spcPct val="20000"/>
        </a:spcBef>
        <a:spcAft>
          <a:spcPct val="0"/>
        </a:spcAft>
        <a:defRPr sz="2400" kern="1200">
          <a:solidFill>
            <a:schemeClr val="tx1"/>
          </a:solidFill>
          <a:latin typeface="+mn-lt"/>
          <a:ea typeface="Open Sans" charset="0"/>
          <a:cs typeface="Open Sans" charset="0"/>
        </a:defRPr>
      </a:lvl3pPr>
      <a:lvl4pPr marL="1371600" algn="l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595959"/>
          </a:solidFill>
          <a:latin typeface="+mn-lt"/>
          <a:ea typeface="Open Sans" charset="0"/>
          <a:cs typeface="Open Sans" charset="0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defRPr sz="2000" kern="1200">
          <a:solidFill>
            <a:schemeClr val="tx1"/>
          </a:solidFill>
          <a:latin typeface="+mn-lt"/>
          <a:ea typeface="Open Sans"/>
          <a:cs typeface="Open San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 smtClean="0"/>
              <a:t>Click to edit title style</a:t>
            </a:r>
            <a:endParaRPr lang="en-GB" altLang="es-ES" smtClean="0"/>
          </a:p>
        </p:txBody>
      </p:sp>
      <p:sp>
        <p:nvSpPr>
          <p:cNvPr id="7" name="Espace réservé du texte 2">
            <a:extLst/>
          </p:cNvPr>
          <p:cNvSpPr txBox="1">
            <a:spLocks/>
          </p:cNvSpPr>
          <p:nvPr userDrawn="1"/>
        </p:nvSpPr>
        <p:spPr>
          <a:xfrm>
            <a:off x="7235825" y="6529388"/>
            <a:ext cx="1800225" cy="28416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fld id="{51714655-E7C7-4D4D-8605-686A59F58DD5}" type="slidenum">
              <a:rPr lang="en-GB" altLang="es-ES" sz="900">
                <a:cs typeface="Arial" panose="020B0604020202020204" pitchFamily="34" charset="0"/>
              </a:rPr>
              <a:pPr algn="r"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t>‹Nº›</a:t>
            </a:fld>
            <a:endParaRPr lang="en-GB" altLang="es-ES" sz="900">
              <a:cs typeface="Arial" panose="020B0604020202020204" pitchFamily="34" charset="0"/>
            </a:endParaRPr>
          </a:p>
        </p:txBody>
      </p:sp>
      <p:graphicFrame>
        <p:nvGraphicFramePr>
          <p:cNvPr id="8" name="Tableau 7">
            <a:extLst/>
          </p:cNvPr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>
            <a:extLst/>
          </p:cNvPr>
          <p:cNvGraphicFramePr>
            <a:graphicFrameLocks noGrp="1"/>
          </p:cNvGraphicFramePr>
          <p:nvPr userDrawn="1"/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CB8C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5996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291" name="Immagine 3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1425" y="101600"/>
            <a:ext cx="1439863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6 Imagen" descr="E:\usuarios\iguerrero\Desktop\logo_16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609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Título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685799" y="5220205"/>
            <a:ext cx="7772400" cy="64807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ES" altLang="es-ES" sz="4000" dirty="0" smtClean="0">
                <a:solidFill>
                  <a:srgbClr val="1F497D"/>
                </a:solidFill>
                <a:ea typeface="MS PGothic" panose="020B0600070205080204" pitchFamily="34" charset="-128"/>
              </a:rPr>
              <a:t>Plataforma Digital</a:t>
            </a:r>
            <a:endParaRPr lang="es-ES" altLang="es-ES" sz="4000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0" y="3645024"/>
            <a:ext cx="9143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800" b="1" dirty="0" smtClean="0">
                <a:solidFill>
                  <a:srgbClr val="CCCC00"/>
                </a:solidFill>
              </a:rPr>
              <a:t>Observatorio Regional</a:t>
            </a:r>
          </a:p>
          <a:p>
            <a:pPr algn="ctr"/>
            <a:r>
              <a:rPr lang="es-ES" sz="4800" b="1" dirty="0" smtClean="0">
                <a:solidFill>
                  <a:srgbClr val="CCCC00"/>
                </a:solidFill>
              </a:rPr>
              <a:t>de la Energía</a:t>
            </a:r>
            <a:endParaRPr lang="es-ES" sz="4800" b="1" dirty="0">
              <a:solidFill>
                <a:srgbClr val="CC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USUARIOS</a:t>
            </a:r>
          </a:p>
          <a:p>
            <a:r>
              <a:rPr lang="es-ES" altLang="es-ES" sz="2000" dirty="0" smtClean="0"/>
              <a:t>RELACIÓN CON LA PLATAFORMA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La Plataforma tendrá funcionalidades tanto para usuarios registrados como para visitantes.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Usuarios registrados: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/>
              <a:t>Acceso y filtrado de la lista de edificios – consulta de </a:t>
            </a:r>
            <a:r>
              <a:rPr lang="es-ES" altLang="es-ES" sz="2200" dirty="0" smtClean="0"/>
              <a:t>edificios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Alta de edificios propios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Creación de un informe automático de edificios similares: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Comparación de comportamiento energético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Relación de medidas de mejora – coste y beneficios aplicados al edificio propio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2179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>
                <a:solidFill>
                  <a:schemeClr val="tx1"/>
                </a:solidFill>
              </a:rPr>
              <a:t>USUARIOS</a:t>
            </a:r>
          </a:p>
          <a:p>
            <a:r>
              <a:rPr lang="es-ES" altLang="es-ES" sz="2000" dirty="0" smtClean="0">
                <a:solidFill>
                  <a:schemeClr val="tx1"/>
                </a:solidFill>
              </a:rPr>
              <a:t>Invitado: filtrado del listado de edificios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51720" y="1268760"/>
            <a:ext cx="4985055" cy="53375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242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>
                <a:solidFill>
                  <a:schemeClr val="tx1"/>
                </a:solidFill>
              </a:rPr>
              <a:t>USUARIOS</a:t>
            </a:r>
          </a:p>
          <a:p>
            <a:r>
              <a:rPr lang="es-ES" altLang="es-ES" sz="2000" dirty="0" smtClean="0">
                <a:solidFill>
                  <a:schemeClr val="tx1"/>
                </a:solidFill>
              </a:rPr>
              <a:t>Invitado: Comparativa de edificios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90781" y="1268759"/>
            <a:ext cx="3762438" cy="53518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0832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>
                <a:solidFill>
                  <a:schemeClr val="tx1"/>
                </a:solidFill>
              </a:rPr>
              <a:t>USUARIOS</a:t>
            </a:r>
          </a:p>
          <a:p>
            <a:r>
              <a:rPr lang="es-ES" altLang="es-ES" sz="2000" dirty="0" smtClean="0">
                <a:solidFill>
                  <a:schemeClr val="tx1"/>
                </a:solidFill>
              </a:rPr>
              <a:t>Usuario registrado: </a:t>
            </a:r>
            <a:r>
              <a:rPr lang="es-ES" altLang="es-ES" sz="2000" dirty="0" err="1" smtClean="0">
                <a:solidFill>
                  <a:schemeClr val="tx1"/>
                </a:solidFill>
              </a:rPr>
              <a:t>Login</a:t>
            </a:r>
            <a:endParaRPr lang="es-ES" altLang="es-ES" sz="2000" dirty="0" smtClean="0">
              <a:solidFill>
                <a:schemeClr val="tx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8904" y="1829122"/>
            <a:ext cx="4226193" cy="31997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780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>
                <a:solidFill>
                  <a:schemeClr val="tx1"/>
                </a:solidFill>
              </a:rPr>
              <a:t>USUARIOS</a:t>
            </a:r>
          </a:p>
          <a:p>
            <a:r>
              <a:rPr lang="es-ES" altLang="es-ES" sz="2000" dirty="0" smtClean="0">
                <a:solidFill>
                  <a:schemeClr val="tx1"/>
                </a:solidFill>
              </a:rPr>
              <a:t>Usuario registrado: Alta de un edificio propio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1329" y="1340768"/>
            <a:ext cx="4221342" cy="5255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67019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>
                <a:solidFill>
                  <a:schemeClr val="tx1"/>
                </a:solidFill>
              </a:rPr>
              <a:t>USUARIOS</a:t>
            </a:r>
          </a:p>
          <a:p>
            <a:r>
              <a:rPr lang="es-ES" altLang="es-ES" sz="2000" dirty="0" smtClean="0">
                <a:solidFill>
                  <a:schemeClr val="tx1"/>
                </a:solidFill>
              </a:rPr>
              <a:t>Usuario registrado: Informe completo del edificio propio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7544" y="1412776"/>
            <a:ext cx="3888432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88024" y="1412776"/>
            <a:ext cx="3888432" cy="51845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2400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La Plataforma arranca con información extraída de informes de eficiencia energética.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Un conjunto documental altamente estandarizado.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Conjuga datos descriptivos, analíticos y de resultado.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Integra opciones de mejora de la eficiencia, valoradas en cuanto a coste y beneficios.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>
                <a:solidFill>
                  <a:schemeClr val="tx1"/>
                </a:solidFill>
              </a:rPr>
              <a:t>FUENTES DE INFORMACIÓN</a:t>
            </a:r>
          </a:p>
          <a:p>
            <a:endParaRPr lang="es-ES" altLang="es-E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7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6 Imagen" descr="E:\usuarios\iguerrero\Desktop\logo_160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1609725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Título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900113" y="3717032"/>
            <a:ext cx="7772400" cy="64807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s-ES" altLang="es-ES" sz="4000" b="1" dirty="0" smtClean="0">
                <a:solidFill>
                  <a:srgbClr val="1F497D"/>
                </a:solidFill>
                <a:ea typeface="MS PGothic" panose="020B0600070205080204" pitchFamily="34" charset="-128"/>
              </a:rPr>
              <a:t>GRACIAS</a:t>
            </a:r>
            <a:endParaRPr lang="es-ES" altLang="es-ES" sz="4000" b="1" dirty="0">
              <a:solidFill>
                <a:srgbClr val="1F497D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4699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2 Marcador de contenido"/>
          <p:cNvSpPr txBox="1">
            <a:spLocks/>
          </p:cNvSpPr>
          <p:nvPr/>
        </p:nvSpPr>
        <p:spPr bwMode="auto">
          <a:xfrm>
            <a:off x="2051720" y="1484784"/>
            <a:ext cx="6840760" cy="5688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Open Sans" charset="0"/>
                <a:cs typeface="Open Sans" charset="0"/>
              </a:defRPr>
            </a:lvl2pPr>
            <a:lvl3pPr marL="914400" algn="l" rtl="0" eaLnBrk="0" fontAlgn="base" hangingPunct="0">
              <a:spcBef>
                <a:spcPct val="2000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+mn-lt"/>
                <a:ea typeface="Open Sans" charset="0"/>
                <a:cs typeface="Open Sans" charset="0"/>
              </a:defRPr>
            </a:lvl3pPr>
            <a:lvl4pPr marL="1371600" algn="l" rtl="0" eaLnBrk="0" fontAlgn="base" hangingPunct="0">
              <a:spcBef>
                <a:spcPct val="20000"/>
              </a:spcBef>
              <a:spcAft>
                <a:spcPct val="0"/>
              </a:spcAft>
              <a:defRPr sz="2000" kern="1200">
                <a:solidFill>
                  <a:srgbClr val="595959"/>
                </a:solidFill>
                <a:latin typeface="+mn-lt"/>
                <a:ea typeface="Open Sans" charset="0"/>
                <a:cs typeface="Open Sans" charset="0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anose="02070309020205020404" pitchFamily="49" charset="0"/>
              <a:defRPr sz="2000" kern="1200">
                <a:solidFill>
                  <a:schemeClr val="tx1"/>
                </a:solidFill>
                <a:latin typeface="+mn-lt"/>
                <a:ea typeface="Open Sans"/>
                <a:cs typeface="Open San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Aft>
                <a:spcPts val="1200"/>
              </a:spcAft>
              <a:buClr>
                <a:srgbClr val="0048AA"/>
              </a:buClr>
              <a:buFont typeface="Wingdings" charset="2"/>
              <a:buChar char="ü"/>
              <a:defRPr/>
            </a:pPr>
            <a:r>
              <a:rPr lang="es-ES" sz="8800" dirty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Mejorar la recogida y el tratamiento de datos </a:t>
            </a:r>
            <a:r>
              <a:rPr lang="es-ES" sz="8800" dirty="0" smtClean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energéticos a </a:t>
            </a:r>
            <a:r>
              <a:rPr lang="es-ES" sz="8800" dirty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nivel </a:t>
            </a:r>
            <a:r>
              <a:rPr lang="es-ES" sz="8800" dirty="0" smtClean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local.</a:t>
            </a:r>
            <a:endParaRPr lang="es-ES" sz="8800" dirty="0">
              <a:solidFill>
                <a:srgbClr val="0048AA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0000"/>
              </a:lnSpc>
              <a:spcAft>
                <a:spcPts val="1200"/>
              </a:spcAft>
              <a:buClr>
                <a:srgbClr val="0048AA"/>
              </a:buClr>
              <a:buFont typeface="Wingdings" charset="2"/>
              <a:buChar char="ü"/>
              <a:defRPr/>
            </a:pPr>
            <a:r>
              <a:rPr lang="es-ES" sz="8800" dirty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Incrementar las capacidades de los técnicos municipales como gestores energéticos para que puedan utilizar la herramienta o plataforma web </a:t>
            </a:r>
            <a:r>
              <a:rPr lang="es-ES" sz="8800" dirty="0" smtClean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desarrollada, y tener la capacidad de utilizar las funciones de análisis y evaluación de datos de la plataforma mediante benchmarking.</a:t>
            </a:r>
            <a:endParaRPr lang="es-ES" sz="8800" dirty="0">
              <a:solidFill>
                <a:srgbClr val="0048AA"/>
              </a:solidFill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20000"/>
              </a:lnSpc>
              <a:spcAft>
                <a:spcPts val="1200"/>
              </a:spcAft>
              <a:buClr>
                <a:srgbClr val="0048AA"/>
              </a:buClr>
              <a:buFont typeface="Wingdings" charset="2"/>
              <a:buChar char="ü"/>
              <a:defRPr/>
            </a:pPr>
            <a:r>
              <a:rPr lang="es-ES" sz="8800" dirty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Difundir los resultados mediante la demostración de una amplia gama de </a:t>
            </a:r>
            <a:r>
              <a:rPr lang="es-ES" sz="8800" dirty="0" smtClean="0">
                <a:solidFill>
                  <a:srgbClr val="0048AA"/>
                </a:solidFill>
                <a:ea typeface="Verdana" pitchFamily="34" charset="0"/>
                <a:cs typeface="Verdana" pitchFamily="34" charset="0"/>
              </a:rPr>
              <a:t>oportunidades de un vistazo, mediante el desarrollo de directrices.</a:t>
            </a:r>
            <a:endParaRPr lang="es-ES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-646046" y="3030422"/>
            <a:ext cx="3454396" cy="1659263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 bwMode="auto">
          <a:xfrm>
            <a:off x="179512" y="260648"/>
            <a:ext cx="8229600" cy="83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2400" dirty="0" smtClean="0"/>
              <a:t>OBJETIVOS ESPECÍFICOS DEL OBSERVATORIO</a:t>
            </a:r>
          </a:p>
        </p:txBody>
      </p:sp>
    </p:spTree>
    <p:extLst>
      <p:ext uri="{BB962C8B-B14F-4D97-AF65-F5344CB8AC3E}">
        <p14:creationId xmlns:p14="http://schemas.microsoft.com/office/powerpoint/2010/main" val="28842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1772816"/>
            <a:ext cx="820891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REUNIONES BILATERALES (Julio 2020)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b="1" dirty="0" smtClean="0">
              <a:latin typeface="+mj-lt"/>
              <a:ea typeface="+mj-ea"/>
              <a:cs typeface="+mj-cs"/>
            </a:endParaRP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ENDESA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AGENCIA PROVINCIAL DE LA ENERGÍA DE CÁDIZ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AGENCIA LOCAL DE LA ENERGÍA DE SEVILLA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IECA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DG INDUSTRIA , ENERGÍA Y MINAS (CHIE-JA)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PASOS PREVIOS</a:t>
            </a:r>
          </a:p>
          <a:p>
            <a:endParaRPr lang="es-ES" altLang="es-ES" sz="2000" dirty="0" smtClean="0"/>
          </a:p>
        </p:txBody>
      </p:sp>
    </p:spTree>
    <p:extLst>
      <p:ext uri="{BB962C8B-B14F-4D97-AF65-F5344CB8AC3E}">
        <p14:creationId xmlns:p14="http://schemas.microsoft.com/office/powerpoint/2010/main" val="175197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altLang="es-ES" sz="2000" b="1" dirty="0" smtClean="0">
                <a:latin typeface="+mj-lt"/>
                <a:ea typeface="+mj-ea"/>
                <a:cs typeface="+mj-cs"/>
              </a:rPr>
              <a:t>Repositorio de información energética de edificios de propiedad municipal, posibilitando su explotación.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s-ES" altLang="es-ES" sz="2000" b="1" dirty="0"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altLang="es-ES" sz="2000" b="1" dirty="0" smtClean="0">
                <a:latin typeface="+mj-lt"/>
                <a:ea typeface="+mj-ea"/>
                <a:cs typeface="+mj-cs"/>
              </a:rPr>
              <a:t>Comparar el comportamiento energético de grupos de edificios.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s-ES" altLang="es-ES" sz="2000" b="1" dirty="0"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altLang="es-ES" sz="2000" b="1" dirty="0" smtClean="0">
                <a:latin typeface="+mj-lt"/>
                <a:ea typeface="+mj-ea"/>
                <a:cs typeface="+mj-cs"/>
              </a:rPr>
              <a:t>Dar detalles de las características de edificios individuales.</a:t>
            </a: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endParaRPr lang="es-ES" altLang="es-ES" sz="2000" b="1" dirty="0">
              <a:latin typeface="+mj-lt"/>
              <a:ea typeface="+mj-ea"/>
              <a:cs typeface="+mj-cs"/>
            </a:endParaRPr>
          </a:p>
          <a:p>
            <a:pPr marL="457200" indent="-457200" algn="just">
              <a:spcBef>
                <a:spcPts val="30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s-ES" altLang="es-ES" sz="2000" b="1" dirty="0" smtClean="0">
                <a:latin typeface="+mj-lt"/>
                <a:ea typeface="+mj-ea"/>
                <a:cs typeface="+mj-cs"/>
              </a:rPr>
              <a:t>Sugerir mejoras energéticas y aportar un dimensionamiento preliminar de costes y beneficios potenciales</a:t>
            </a:r>
            <a:r>
              <a:rPr lang="es-ES" altLang="es-ES" sz="2200" dirty="0" smtClean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FUNCIONALIDADES</a:t>
            </a:r>
          </a:p>
          <a:p>
            <a:r>
              <a:rPr lang="es-ES" altLang="es-ES" sz="2000" dirty="0" smtClean="0"/>
              <a:t>¿QUÉ POSIBILITARÁ LA PLATAFORMA?</a:t>
            </a:r>
          </a:p>
        </p:txBody>
      </p:sp>
    </p:spTree>
    <p:extLst>
      <p:ext uri="{BB962C8B-B14F-4D97-AF65-F5344CB8AC3E}">
        <p14:creationId xmlns:p14="http://schemas.microsoft.com/office/powerpoint/2010/main" val="320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FUNCIONALIDADES</a:t>
            </a:r>
          </a:p>
          <a:p>
            <a:r>
              <a:rPr lang="es-ES" altLang="es-ES" sz="2000" dirty="0" smtClean="0"/>
              <a:t>¿QUÉ POSIBILITARÁ LA PLATAFORMA?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1. Repositorio de información energética de edificios de propiedad municipal, posibilitando su explotación.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Generar un modelo de datos para el almacenamiento de información relevante a la eficiencia energética en edificios.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Explotar esta base de datos en línea con las necesidades prácticas de los potenciales usuarios/as.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Relacionar la aportación de información con la explotación de la misma, ya a nivel de usuario/a.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08140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2. Comparar </a:t>
            </a:r>
            <a:r>
              <a:rPr lang="es-ES" altLang="es-ES" sz="2200" b="1" dirty="0">
                <a:latin typeface="+mj-lt"/>
                <a:ea typeface="+mj-ea"/>
                <a:cs typeface="+mj-cs"/>
              </a:rPr>
              <a:t>el comportamiento energético de grupos de </a:t>
            </a: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edificios.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Introducción de un mecanismo automático de benchmarking, así como de su posible exploración mediante criterios.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3951503"/>
            <a:ext cx="3838295" cy="2804539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FUNCIONALIDADES</a:t>
            </a:r>
          </a:p>
          <a:p>
            <a:r>
              <a:rPr lang="es-ES" altLang="es-ES" sz="2000" dirty="0" smtClean="0"/>
              <a:t>¿QUÉ POSIBILITARÁ LA PLATAFORMA?</a:t>
            </a:r>
          </a:p>
        </p:txBody>
      </p:sp>
    </p:spTree>
    <p:extLst>
      <p:ext uri="{BB962C8B-B14F-4D97-AF65-F5344CB8AC3E}">
        <p14:creationId xmlns:p14="http://schemas.microsoft.com/office/powerpoint/2010/main" val="231770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3. Dar </a:t>
            </a:r>
            <a:r>
              <a:rPr lang="es-ES" altLang="es-ES" sz="2200" b="1" dirty="0">
                <a:latin typeface="+mj-lt"/>
                <a:ea typeface="+mj-ea"/>
                <a:cs typeface="+mj-cs"/>
              </a:rPr>
              <a:t>detalles de las características de edificios individuales.</a:t>
            </a:r>
            <a:endParaRPr lang="es-ES" altLang="es-ES" sz="2200" b="1" dirty="0" smtClean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Poner a disposición de los usuarios información concreta de los edificios que forman la base de datos.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Permitir la búsqueda de edificios por criterio de la base de datos.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FUNCIONALIDADES</a:t>
            </a:r>
          </a:p>
          <a:p>
            <a:r>
              <a:rPr lang="es-ES" altLang="es-ES" sz="2000" dirty="0" smtClean="0"/>
              <a:t>¿QUÉ POSIBILITARÁ LA PLATAFORMA?</a:t>
            </a:r>
          </a:p>
        </p:txBody>
      </p:sp>
    </p:spTree>
    <p:extLst>
      <p:ext uri="{BB962C8B-B14F-4D97-AF65-F5344CB8AC3E}">
        <p14:creationId xmlns:p14="http://schemas.microsoft.com/office/powerpoint/2010/main" val="385864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1556792"/>
            <a:ext cx="8208912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4. Sugerir </a:t>
            </a:r>
            <a:r>
              <a:rPr lang="es-ES" altLang="es-ES" sz="2200" b="1" dirty="0">
                <a:latin typeface="+mj-lt"/>
                <a:ea typeface="+mj-ea"/>
                <a:cs typeface="+mj-cs"/>
              </a:rPr>
              <a:t>mejoras energéticas y aportar un dimensionamiento preliminar de costes y beneficios potenciales.</a:t>
            </a:r>
            <a:endParaRPr lang="es-ES" altLang="es-ES" sz="2200" b="1" dirty="0" smtClean="0">
              <a:latin typeface="+mj-lt"/>
              <a:ea typeface="+mj-ea"/>
              <a:cs typeface="+mj-cs"/>
            </a:endParaRP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Ayudar a gestores/as </a:t>
            </a:r>
            <a:r>
              <a:rPr lang="es-ES" altLang="es-ES" sz="2200" dirty="0">
                <a:latin typeface="+mj-lt"/>
                <a:ea typeface="+mj-ea"/>
                <a:cs typeface="+mj-cs"/>
              </a:rPr>
              <a:t>y administraciones </a:t>
            </a:r>
            <a:r>
              <a:rPr lang="es-ES" altLang="es-ES" sz="2200" dirty="0" smtClean="0">
                <a:latin typeface="+mj-lt"/>
                <a:ea typeface="+mj-ea"/>
                <a:cs typeface="+mj-cs"/>
              </a:rPr>
              <a:t>en la toma de decisiones, sugiriendo medidas de mejora.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Dimensionar los costes y resultados potenciales en base a un conjunto de datos crecedero.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02024" y="4221088"/>
            <a:ext cx="4139952" cy="235314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FUNCIONALIDADES</a:t>
            </a:r>
          </a:p>
          <a:p>
            <a:r>
              <a:rPr lang="es-ES" altLang="es-ES" sz="2000" dirty="0" smtClean="0"/>
              <a:t>¿QUÉ POSIBILITARÁ LA PLATAFORMA?</a:t>
            </a:r>
          </a:p>
        </p:txBody>
      </p:sp>
    </p:spTree>
    <p:extLst>
      <p:ext uri="{BB962C8B-B14F-4D97-AF65-F5344CB8AC3E}">
        <p14:creationId xmlns:p14="http://schemas.microsoft.com/office/powerpoint/2010/main" val="229531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431800"/>
            <a:ext cx="82296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MS PGothic" panose="020B0600070205080204" pitchFamily="34" charset="-128"/>
                <a:cs typeface="Open Sans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MS PGothic" panose="020B0600070205080204" pitchFamily="34" charset="-128"/>
                <a:cs typeface="Open San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Arial" pitchFamily="34" charset="0"/>
                <a:ea typeface="Open Sans"/>
                <a:cs typeface="Open Sans"/>
              </a:defRPr>
            </a:lvl9pPr>
          </a:lstStyle>
          <a:p>
            <a:r>
              <a:rPr lang="es-ES" altLang="es-ES" sz="3600" dirty="0" smtClean="0"/>
              <a:t>USUARIOS</a:t>
            </a:r>
          </a:p>
          <a:p>
            <a:r>
              <a:rPr lang="es-ES" altLang="es-ES" sz="2000" dirty="0" smtClean="0"/>
              <a:t>RELACIÓN CON LA PLATAFORMA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D8CB7D1-2AE1-4B14-8419-22BED7160F3C}"/>
              </a:ext>
            </a:extLst>
          </p:cNvPr>
          <p:cNvSpPr/>
          <p:nvPr/>
        </p:nvSpPr>
        <p:spPr>
          <a:xfrm>
            <a:off x="467544" y="2204278"/>
            <a:ext cx="8208912" cy="367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b="1" dirty="0" smtClean="0">
                <a:latin typeface="+mj-lt"/>
                <a:ea typeface="+mj-ea"/>
                <a:cs typeface="+mj-cs"/>
              </a:rPr>
              <a:t>La Plataforma tendrá funcionalidades tanto para usuarios registrados como para visitantes.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>
              <a:latin typeface="+mj-lt"/>
              <a:ea typeface="+mj-ea"/>
              <a:cs typeface="+mj-cs"/>
            </a:endParaRP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Visitantes: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Acceso y filtrado de la lista de edificios – consulta de edificios</a:t>
            </a:r>
          </a:p>
          <a:p>
            <a:pPr marL="342900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Seleccionar y comparar grupos de edificios: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Comparación del comportamiento energético</a:t>
            </a:r>
          </a:p>
          <a:p>
            <a:pPr marL="800100" lvl="1" indent="-342900" algn="just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s-ES" altLang="es-ES" sz="2200" dirty="0" smtClean="0">
                <a:latin typeface="+mj-lt"/>
                <a:ea typeface="+mj-ea"/>
                <a:cs typeface="+mj-cs"/>
              </a:rPr>
              <a:t>Lista de medidas de mejora – coste y beneficios</a:t>
            </a:r>
          </a:p>
          <a:p>
            <a:pPr algn="just">
              <a:spcBef>
                <a:spcPts val="300"/>
              </a:spcBef>
              <a:spcAft>
                <a:spcPts val="300"/>
              </a:spcAft>
              <a:defRPr/>
            </a:pPr>
            <a:endParaRPr lang="es-ES" altLang="es-ES" sz="2200" dirty="0" smtClean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5619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WCARBON_project" id="{1BC36875-429B-4B20-B679-9FFA8E178BA3}" vid="{C162A203-9350-40FD-8B2C-DD5A8B27B2E7}"/>
    </a:ext>
  </a:extLst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WCARBON_project" id="{1BC36875-429B-4B20-B679-9FFA8E178BA3}" vid="{24AF4820-F449-4725-B0EA-E09BCD56EF8F}"/>
    </a:ext>
  </a:extLst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WCARBON_project" id="{1BC36875-429B-4B20-B679-9FFA8E178BA3}" vid="{DDBD4519-E47D-4274-B89E-D7B06CD5E408}"/>
    </a:ext>
  </a:extLst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WCARBON_project" id="{1BC36875-429B-4B20-B679-9FFA8E178BA3}" vid="{88885CF5-7D26-40F7-A7B8-4E4B6963A81D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LOWCARBON_project</Template>
  <TotalTime>3538</TotalTime>
  <Words>583</Words>
  <Application>Microsoft Office PowerPoint</Application>
  <PresentationFormat>Presentación en pantalla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17</vt:i4>
      </vt:variant>
    </vt:vector>
  </HeadingPairs>
  <TitlesOfParts>
    <vt:vector size="29" baseType="lpstr">
      <vt:lpstr>ＭＳ Ｐゴシック</vt:lpstr>
      <vt:lpstr>ＭＳ Ｐゴシック</vt:lpstr>
      <vt:lpstr>Arial</vt:lpstr>
      <vt:lpstr>Calibri</vt:lpstr>
      <vt:lpstr>Courier New</vt:lpstr>
      <vt:lpstr>Open Sans</vt:lpstr>
      <vt:lpstr>Verdana</vt:lpstr>
      <vt:lpstr>Wingdings</vt:lpstr>
      <vt:lpstr>BASIC</vt:lpstr>
      <vt:lpstr>CONTENT page</vt:lpstr>
      <vt:lpstr>IMAGE</vt:lpstr>
      <vt:lpstr>BLOCK page </vt:lpstr>
      <vt:lpstr>Plataforma Digital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 Guerrieri</dc:creator>
  <cp:lastModifiedBy>Propietario</cp:lastModifiedBy>
  <cp:revision>222</cp:revision>
  <cp:lastPrinted>2020-09-16T13:25:42Z</cp:lastPrinted>
  <dcterms:created xsi:type="dcterms:W3CDTF">2016-12-29T09:53:36Z</dcterms:created>
  <dcterms:modified xsi:type="dcterms:W3CDTF">2020-09-17T16:06:13Z</dcterms:modified>
</cp:coreProperties>
</file>