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52" r:id="rId2"/>
    <p:sldMasterId id="2147483864" r:id="rId3"/>
    <p:sldMasterId id="2147483866" r:id="rId4"/>
  </p:sldMasterIdLst>
  <p:notesMasterIdLst>
    <p:notesMasterId r:id="rId38"/>
  </p:notesMasterIdLst>
  <p:sldIdLst>
    <p:sldId id="300" r:id="rId5"/>
    <p:sldId id="301" r:id="rId6"/>
    <p:sldId id="303" r:id="rId7"/>
    <p:sldId id="268" r:id="rId8"/>
    <p:sldId id="278" r:id="rId9"/>
    <p:sldId id="28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75" r:id="rId18"/>
    <p:sldId id="280" r:id="rId19"/>
    <p:sldId id="282" r:id="rId20"/>
    <p:sldId id="279" r:id="rId21"/>
    <p:sldId id="286" r:id="rId22"/>
    <p:sldId id="285" r:id="rId23"/>
    <p:sldId id="287" r:id="rId24"/>
    <p:sldId id="284" r:id="rId25"/>
    <p:sldId id="289" r:id="rId26"/>
    <p:sldId id="299" r:id="rId27"/>
    <p:sldId id="292" r:id="rId28"/>
    <p:sldId id="293" r:id="rId29"/>
    <p:sldId id="290" r:id="rId30"/>
    <p:sldId id="295" r:id="rId31"/>
    <p:sldId id="296" r:id="rId32"/>
    <p:sldId id="297" r:id="rId33"/>
    <p:sldId id="294" r:id="rId34"/>
    <p:sldId id="283" r:id="rId35"/>
    <p:sldId id="298" r:id="rId36"/>
    <p:sldId id="276" r:id="rId3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pitchFamily="1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pitchFamily="1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pitchFamily="1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pitchFamily="1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50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es-E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es-E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B006BD41-9EE0-044C-A95E-9FB3ABF025E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058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4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16972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13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69740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14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80291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15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00503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16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64373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17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57773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18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72975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19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134201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20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663532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21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9171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22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47506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5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894899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23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883883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24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702110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25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96862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26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351474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27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678886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28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37998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29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650208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30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230792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31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347018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32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6645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6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972490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33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8081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7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45219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8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6707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9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1128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10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68335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11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200520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8D7D65-A36C-134D-885A-53412C2D1A93}" type="slidenum">
              <a:rPr lang="es-ES"/>
              <a:pPr/>
              <a:t>12</a:t>
            </a:fld>
            <a:endParaRPr lang="es-E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86215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6223C-5B4F-E44A-A273-7426CDAB71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B4BBD2-351B-354F-AD76-723746E5C7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84988" y="623888"/>
            <a:ext cx="1646237" cy="539273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43100" y="623888"/>
            <a:ext cx="4789488" cy="539273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2F2FA8-708B-7D4F-A9B6-BB74B50CC5E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4E1403-C16A-B141-87D0-5114421654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2FB9A0-7674-EB4B-9610-FB4CC5C79C0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555437-F2C3-1146-8381-F5C899EFB6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A51ACB-A40A-B64F-AEB3-D0B4A869D7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A978A1-DCF6-A74A-9C2F-06A9B98CD4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D5C4AD-6680-0640-B703-834D348BAF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47DDBE-7872-204E-B32C-E9380C9A12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34282F-14F2-E74A-A5F7-049113C598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F795D9-68A6-8C4D-91DE-263EF6A2AA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E85DA1-3A95-974E-865F-08DC4F0069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E2FCB5-A929-974D-9694-47726B9564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249238"/>
            <a:ext cx="2055812" cy="58785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49238"/>
            <a:ext cx="6018213" cy="587851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E26B85-07E2-5040-947E-8980A389AF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80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17D0-7A5D-9041-9B57-6B66189C82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EDE98-CA6E-F74F-A758-95347096E32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56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11F84-3CCF-C24E-AED5-6E613C9ECF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43100" y="2133600"/>
            <a:ext cx="3217863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13363" y="2133600"/>
            <a:ext cx="3217862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A4FFCC-5725-CD41-9F0F-CF3FC9535CD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E75F76-65A3-C04E-9B89-DF4AC79500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C6655A-B53F-244F-BE04-6D07D946BE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8B7EA-2E1A-3843-87FA-50B603C378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723426-2D3A-D746-98E9-162A6EE76B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9758C-2570-F547-AD89-9F0ACA26C0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NUL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17488"/>
            <a:ext cx="1979613" cy="6637337"/>
            <a:chOff x="0" y="137"/>
            <a:chExt cx="1247" cy="4181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1615"/>
              <a:ext cx="44" cy="394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56" y="1981"/>
              <a:ext cx="283" cy="1463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353" y="3424"/>
              <a:ext cx="267" cy="89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20" y="4090"/>
              <a:ext cx="75" cy="229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44" y="2009"/>
              <a:ext cx="360" cy="2097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10" y="137"/>
              <a:ext cx="46" cy="1844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34" y="1847"/>
              <a:ext cx="34" cy="311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337" y="3444"/>
              <a:ext cx="83" cy="646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9" y="874"/>
              <a:ext cx="909" cy="25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404" y="4106"/>
              <a:ext cx="71" cy="212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337" y="3369"/>
              <a:ext cx="16" cy="14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372" y="3926"/>
              <a:ext cx="104" cy="392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20638" y="0"/>
            <a:ext cx="1951037" cy="6851650"/>
            <a:chOff x="13" y="0"/>
            <a:chExt cx="1229" cy="4316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3" y="0"/>
              <a:ext cx="258" cy="2773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286" y="2719"/>
              <a:ext cx="221" cy="996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524" y="3693"/>
              <a:ext cx="225" cy="624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271" y="2749"/>
              <a:ext cx="288" cy="1408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243" y="812"/>
              <a:ext cx="91" cy="1907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579" y="4140"/>
              <a:ext cx="70" cy="177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261" y="2588"/>
              <a:ext cx="43" cy="322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507" y="1982"/>
              <a:ext cx="736" cy="1711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559" y="4158"/>
              <a:ext cx="63" cy="159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507" y="3715"/>
              <a:ext cx="72" cy="425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507" y="3637"/>
              <a:ext cx="20" cy="144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524" y="3983"/>
              <a:ext cx="110" cy="334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6537" cy="127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88125" cy="388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/>
          </p:nvPr>
        </p:nvSpPr>
        <p:spPr bwMode="auto">
          <a:xfrm>
            <a:off x="7772400" y="6135688"/>
            <a:ext cx="7635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rgbClr val="898989"/>
                </a:solidFill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r>
              <a:rPr lang="es-ES"/>
              <a:t>24/04/18</a:t>
            </a: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943100" y="6088063"/>
            <a:ext cx="5716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511175" y="768350"/>
            <a:ext cx="582613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EFFFF"/>
                </a:solidFill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fld id="{52A8DE72-4EBB-4D42-A15F-8E24A2DF717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9238"/>
            <a:ext cx="8226425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15AA213D-70A1-784B-A73B-5EFFED354E3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262626"/>
          </a:solidFill>
          <a:latin typeface="Century Gothic" pitchFamily="34" charset="0"/>
          <a:ea typeface="Arial Unicode MS" pitchFamily="1" charset="0"/>
          <a:cs typeface="Arial Unicode MS" pitchFamily="1" charset="0"/>
        </a:defRPr>
      </a:lvl9pPr>
    </p:titleStyle>
    <p:bodyStyle>
      <a:lvl1pPr marL="342900" indent="-3429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fld id="{696317D0-7A5D-9041-9B57-6B66189C82E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13/04/2020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fld id="{681EDE98-CA6E-F74F-A758-95347096E32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fld id="{696317D0-7A5D-9041-9B57-6B66189C82EE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13/04/2020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fld id="{681EDE98-CA6E-F74F-A758-95347096E32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2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.gomeznavarro@elpuertodesantamaria.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48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5989D4E-B88E-E548-AED4-B088CB8B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286000" y="762000"/>
            <a:ext cx="6705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3500" b="1">
                <a:solidFill>
                  <a:srgbClr val="000090"/>
                </a:solidFill>
              </a:rPr>
              <a:t>Alumbrado Público</a:t>
            </a:r>
            <a:endParaRPr lang="es-ES_tradnl" sz="3500">
              <a:solidFill>
                <a:srgbClr val="F79646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286000" y="1284288"/>
            <a:ext cx="6705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1600" b="1" dirty="0" smtClean="0">
                <a:solidFill>
                  <a:srgbClr val="595959"/>
                </a:solidFill>
              </a:rPr>
              <a:t>INICIAL</a:t>
            </a:r>
            <a:endParaRPr lang="es-ES_tradnl" sz="1600" dirty="0">
              <a:solidFill>
                <a:srgbClr val="595959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5656" y="2564904"/>
            <a:ext cx="6705600" cy="147002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eaLnBrk="1" hangingPunct="1"/>
            <a:r>
              <a:rPr lang="es-ES_tradnl" sz="2000" kern="0" dirty="0" smtClean="0">
                <a:latin typeface="Arial" charset="0"/>
              </a:rPr>
              <a:t>El alumbrado público de </a:t>
            </a: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>El Puerto de Santa María</a:t>
            </a:r>
            <a:r>
              <a:rPr lang="es-ES_tradnl" sz="2000" kern="0" dirty="0" smtClean="0">
                <a:latin typeface="Arial" charset="0"/>
              </a:rPr>
              <a:t> está compuesto por un total de </a:t>
            </a:r>
            <a:r>
              <a:rPr lang="es-ES_tradnl" sz="2700" b="1" kern="0" dirty="0" smtClean="0">
                <a:solidFill>
                  <a:srgbClr val="F79646"/>
                </a:solidFill>
                <a:latin typeface="Arial" charset="0"/>
              </a:rPr>
              <a:t>12.529 puntos de luz </a:t>
            </a:r>
            <a:r>
              <a:rPr lang="es-ES_tradnl" sz="2000" kern="0" dirty="0" smtClean="0">
                <a:latin typeface="Arial" charset="0"/>
              </a:rPr>
              <a:t>que consumen un total de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85800" y="39338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>
                <a:latin typeface="Calibri" pitchFamily="-96" charset="0"/>
              </a:rPr>
              <a:t>9.667.269,15 </a:t>
            </a:r>
            <a:endParaRPr lang="es-ES_tradnl" sz="7300" b="1">
              <a:latin typeface="Calibri" pitchFamily="-96" charset="0"/>
            </a:endParaRPr>
          </a:p>
        </p:txBody>
      </p:sp>
      <p:sp>
        <p:nvSpPr>
          <p:cNvPr id="9" name="Rectángulo 30"/>
          <p:cNvSpPr>
            <a:spLocks noChangeArrowheads="1"/>
          </p:cNvSpPr>
          <p:nvPr/>
        </p:nvSpPr>
        <p:spPr bwMode="auto">
          <a:xfrm>
            <a:off x="4038600" y="4673600"/>
            <a:ext cx="326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>
                <a:latin typeface="Calibri" pitchFamily="-96" charset="0"/>
              </a:rPr>
              <a:t>kWh anuales</a:t>
            </a:r>
          </a:p>
        </p:txBody>
      </p:sp>
      <p:pic>
        <p:nvPicPr>
          <p:cNvPr id="10" name="Imagen 31" descr="oldlam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8" y="914400"/>
            <a:ext cx="149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838200" y="40862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-96" charset="0"/>
              </a:rPr>
              <a:t>9.667.269,15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12" name="Rectángulo 30"/>
          <p:cNvSpPr>
            <a:spLocks noChangeArrowheads="1"/>
          </p:cNvSpPr>
          <p:nvPr/>
        </p:nvSpPr>
        <p:spPr bwMode="auto">
          <a:xfrm>
            <a:off x="3995936" y="5013176"/>
            <a:ext cx="353097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700" dirty="0" err="1">
                <a:solidFill>
                  <a:schemeClr val="tx1"/>
                </a:solidFill>
                <a:latin typeface="Calibri" pitchFamily="-96" charset="0"/>
              </a:rPr>
              <a:t>kWh</a:t>
            </a:r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 </a:t>
            </a:r>
            <a:r>
              <a:rPr lang="es-ES_tradnl" sz="2700" dirty="0" smtClean="0">
                <a:solidFill>
                  <a:schemeClr val="tx1"/>
                </a:solidFill>
                <a:latin typeface="Calibri" pitchFamily="-96" charset="0"/>
              </a:rPr>
              <a:t>anuales</a:t>
            </a:r>
            <a:endParaRPr lang="es-ES_tradnl" sz="2700" dirty="0">
              <a:solidFill>
                <a:schemeClr val="tx1"/>
              </a:solidFill>
              <a:latin typeface="Calibri" pitchFamily="-96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7712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87624" y="1484784"/>
            <a:ext cx="2133600" cy="289560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eaLnBrk="1" hangingPunct="1"/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>Reducción de potencia</a:t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>Incorporación tecnología LED</a:t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>Tecnología más eficiente</a:t>
            </a:r>
            <a:endParaRPr lang="es-ES_tradnl" sz="2000" kern="0" dirty="0" smtClean="0">
              <a:solidFill>
                <a:srgbClr val="F79646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352800" y="22098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rgbClr val="000090"/>
                </a:solidFill>
              </a:rPr>
              <a:t>Gestión predictiva</a:t>
            </a:r>
          </a:p>
          <a:p>
            <a:pPr algn="ctr"/>
            <a:r>
              <a:rPr lang="es-ES_tradnl" sz="2000" b="1">
                <a:solidFill>
                  <a:srgbClr val="000090"/>
                </a:solidFill>
              </a:rPr>
              <a:t>del movimiento</a:t>
            </a:r>
            <a:endParaRPr lang="es-ES_tradnl" sz="2000">
              <a:solidFill>
                <a:srgbClr val="F79646"/>
              </a:solidFill>
            </a:endParaRPr>
          </a:p>
        </p:txBody>
      </p:sp>
      <p:pic>
        <p:nvPicPr>
          <p:cNvPr id="7" name="Imagen 17" descr="farol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00608" y="-18122"/>
            <a:ext cx="63309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6516216" y="2132856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 dirty="0">
                <a:solidFill>
                  <a:srgbClr val="000090"/>
                </a:solidFill>
              </a:rPr>
              <a:t>Optimización nivel lumínico</a:t>
            </a:r>
            <a:br>
              <a:rPr lang="es-ES_tradnl" sz="2000" b="1" dirty="0">
                <a:solidFill>
                  <a:srgbClr val="000090"/>
                </a:solidFill>
              </a:rPr>
            </a:br>
            <a:endParaRPr lang="es-ES_tradnl" sz="2000" b="1" dirty="0">
              <a:solidFill>
                <a:srgbClr val="000090"/>
              </a:solidFill>
            </a:endParaRPr>
          </a:p>
          <a:p>
            <a:pPr algn="ctr"/>
            <a:endParaRPr lang="es-ES_tradnl" sz="2000" b="1" dirty="0">
              <a:solidFill>
                <a:srgbClr val="000090"/>
              </a:solidFill>
            </a:endParaRPr>
          </a:p>
          <a:p>
            <a:pPr algn="ctr"/>
            <a:r>
              <a:rPr lang="es-ES_tradnl" sz="2000" b="1" dirty="0">
                <a:solidFill>
                  <a:srgbClr val="000090"/>
                </a:solidFill>
              </a:rPr>
              <a:t/>
            </a:r>
            <a:br>
              <a:rPr lang="es-ES_tradnl" sz="2000" b="1" dirty="0">
                <a:solidFill>
                  <a:srgbClr val="000090"/>
                </a:solidFill>
              </a:rPr>
            </a:br>
            <a:r>
              <a:rPr lang="es-ES_tradnl" sz="2000" b="1" dirty="0">
                <a:solidFill>
                  <a:srgbClr val="000090"/>
                </a:solidFill>
              </a:rPr>
              <a:t>Temporalización</a:t>
            </a:r>
            <a:br>
              <a:rPr lang="es-ES_tradnl" sz="2000" b="1" dirty="0">
                <a:solidFill>
                  <a:srgbClr val="000090"/>
                </a:solidFill>
              </a:rPr>
            </a:br>
            <a:endParaRPr lang="es-ES_tradnl" sz="2000" b="1" dirty="0">
              <a:solidFill>
                <a:srgbClr val="000090"/>
              </a:solidFill>
            </a:endParaRPr>
          </a:p>
          <a:p>
            <a:pPr algn="ctr"/>
            <a:endParaRPr lang="es-ES_tradnl" sz="2000" b="1" dirty="0">
              <a:solidFill>
                <a:srgbClr val="000090"/>
              </a:solidFill>
            </a:endParaRPr>
          </a:p>
          <a:p>
            <a:pPr algn="ctr"/>
            <a:endParaRPr lang="es-ES_tradnl" sz="2000" b="1" dirty="0">
              <a:solidFill>
                <a:srgbClr val="000090"/>
              </a:solidFill>
            </a:endParaRPr>
          </a:p>
          <a:p>
            <a:pPr algn="ctr"/>
            <a:r>
              <a:rPr lang="es-ES_tradnl" sz="2000" b="1" dirty="0">
                <a:solidFill>
                  <a:srgbClr val="000090"/>
                </a:solidFill>
              </a:rPr>
              <a:t/>
            </a:r>
            <a:br>
              <a:rPr lang="es-ES_tradnl" sz="2000" b="1" dirty="0">
                <a:solidFill>
                  <a:srgbClr val="000090"/>
                </a:solidFill>
              </a:rPr>
            </a:br>
            <a:r>
              <a:rPr lang="es-ES_tradnl" sz="2000" b="1" dirty="0">
                <a:solidFill>
                  <a:srgbClr val="000090"/>
                </a:solidFill>
              </a:rPr>
              <a:t>Telecontrol</a:t>
            </a:r>
            <a:endParaRPr lang="es-ES_tradnl" sz="2000" dirty="0">
              <a:solidFill>
                <a:srgbClr val="F79646"/>
              </a:solidFill>
            </a:endParaRPr>
          </a:p>
        </p:txBody>
      </p:sp>
      <p:pic>
        <p:nvPicPr>
          <p:cNvPr id="9" name="Imagen 18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819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19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20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21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22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17008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3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314096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24" descr="bulb-roun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465313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2286000" y="762000"/>
            <a:ext cx="6705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3500" b="1">
                <a:solidFill>
                  <a:srgbClr val="000090"/>
                </a:solidFill>
              </a:rPr>
              <a:t>Alumbrado Público</a:t>
            </a:r>
            <a:endParaRPr lang="es-ES_tradnl" sz="3500">
              <a:solidFill>
                <a:srgbClr val="F79646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2286000" y="1284288"/>
            <a:ext cx="6705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1600" b="1">
                <a:solidFill>
                  <a:srgbClr val="595959"/>
                </a:solidFill>
              </a:rPr>
              <a:t>MEDIDAS PLANTEADAS</a:t>
            </a:r>
            <a:endParaRPr lang="es-ES_tradnl" sz="1600">
              <a:solidFill>
                <a:srgbClr val="595959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96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685800" y="18764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7300" b="1">
                <a:solidFill>
                  <a:schemeClr val="tx1"/>
                </a:solidFill>
                <a:latin typeface="Calibri" pitchFamily="-96" charset="0"/>
              </a:rPr>
              <a:t>6.618.254.67</a:t>
            </a:r>
          </a:p>
        </p:txBody>
      </p:sp>
      <p:sp>
        <p:nvSpPr>
          <p:cNvPr id="6" name="Rectángulo 12"/>
          <p:cNvSpPr>
            <a:spLocks noChangeArrowheads="1"/>
          </p:cNvSpPr>
          <p:nvPr/>
        </p:nvSpPr>
        <p:spPr bwMode="auto">
          <a:xfrm>
            <a:off x="3810000" y="2616200"/>
            <a:ext cx="326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Ahorro anual </a:t>
            </a:r>
            <a:r>
              <a:rPr lang="es-ES_tradnl" sz="2700" dirty="0" err="1">
                <a:solidFill>
                  <a:schemeClr val="tx1"/>
                </a:solidFill>
                <a:latin typeface="Calibri" pitchFamily="-96" charset="0"/>
              </a:rPr>
              <a:t>kWh</a:t>
            </a:r>
            <a:endParaRPr lang="es-ES_tradnl" sz="2700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85800" y="37052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7300" b="1">
                <a:solidFill>
                  <a:schemeClr val="tx1"/>
                </a:solidFill>
                <a:latin typeface="Calibri" pitchFamily="-96" charset="0"/>
              </a:rPr>
              <a:t>2.640.683,61</a:t>
            </a:r>
          </a:p>
        </p:txBody>
      </p:sp>
      <p:sp>
        <p:nvSpPr>
          <p:cNvPr id="8" name="Rectángulo 14"/>
          <p:cNvSpPr>
            <a:spLocks noChangeArrowheads="1"/>
          </p:cNvSpPr>
          <p:nvPr/>
        </p:nvSpPr>
        <p:spPr bwMode="auto">
          <a:xfrm>
            <a:off x="2667000" y="4445000"/>
            <a:ext cx="4406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>
                <a:solidFill>
                  <a:schemeClr val="tx1"/>
                </a:solidFill>
                <a:latin typeface="Calibri" pitchFamily="-96" charset="0"/>
              </a:rPr>
              <a:t>Reducción Anual CO</a:t>
            </a:r>
            <a:r>
              <a:rPr lang="es-ES_tradnl" sz="2700" baseline="30000">
                <a:solidFill>
                  <a:schemeClr val="tx1"/>
                </a:solidFill>
                <a:latin typeface="Calibri" pitchFamily="-96" charset="0"/>
              </a:rPr>
              <a:t>2</a:t>
            </a:r>
            <a:r>
              <a:rPr lang="es-ES_tradnl" sz="2700">
                <a:solidFill>
                  <a:schemeClr val="tx1"/>
                </a:solidFill>
                <a:latin typeface="Calibri" pitchFamily="-96" charset="0"/>
              </a:rPr>
              <a:t> en Kg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286000" y="762000"/>
            <a:ext cx="6705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3500" b="1" dirty="0">
                <a:solidFill>
                  <a:srgbClr val="000072"/>
                </a:solidFill>
              </a:rPr>
              <a:t>Alumbrado Público</a:t>
            </a:r>
            <a:endParaRPr lang="es-ES_tradnl" sz="3500" dirty="0">
              <a:solidFill>
                <a:srgbClr val="000072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2286000" y="1284288"/>
            <a:ext cx="6705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1600" b="1">
                <a:solidFill>
                  <a:schemeClr val="tx1"/>
                </a:solidFill>
              </a:rPr>
              <a:t>AHORRO PREVISTO</a:t>
            </a:r>
            <a:endParaRPr lang="es-ES_tradnl" sz="1600">
              <a:solidFill>
                <a:schemeClr val="tx1"/>
              </a:solidFill>
            </a:endParaRPr>
          </a:p>
        </p:txBody>
      </p:sp>
      <p:pic>
        <p:nvPicPr>
          <p:cNvPr id="11" name="Imagen 17" descr="farol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4400" y="228600"/>
            <a:ext cx="63309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2700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2286000" y="762000"/>
            <a:ext cx="6705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2700" b="1">
                <a:solidFill>
                  <a:srgbClr val="000090"/>
                </a:solidFill>
              </a:rPr>
              <a:t>Eficiencia energética en equipamientos</a:t>
            </a:r>
            <a:endParaRPr lang="es-ES_tradnl" sz="2700">
              <a:solidFill>
                <a:srgbClr val="F79646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286000" y="1284288"/>
            <a:ext cx="6705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1600" b="1">
                <a:solidFill>
                  <a:srgbClr val="595959"/>
                </a:solidFill>
              </a:rPr>
              <a:t>SITUACIÓN ACTUAL</a:t>
            </a:r>
            <a:endParaRPr lang="es-ES_tradnl" sz="1600">
              <a:solidFill>
                <a:srgbClr val="595959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4600" y="2584450"/>
            <a:ext cx="6324600" cy="147002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eaLnBrk="1" hangingPunct="1"/>
            <a:r>
              <a:rPr lang="es-ES_tradnl" sz="2000" kern="0" dirty="0" smtClean="0">
                <a:latin typeface="Arial" charset="0"/>
              </a:rPr>
              <a:t>El Ayuntamiento de </a:t>
            </a:r>
            <a:r>
              <a:rPr lang="es-ES_tradnl" sz="2000" b="1" kern="0" dirty="0" smtClean="0">
                <a:solidFill>
                  <a:srgbClr val="000090"/>
                </a:solidFill>
                <a:latin typeface="Arial" charset="0"/>
              </a:rPr>
              <a:t>El Puerto de Santa </a:t>
            </a:r>
            <a:r>
              <a:rPr lang="es-ES_tradnl" sz="2000" b="1" kern="0" dirty="0" err="1" smtClean="0">
                <a:solidFill>
                  <a:srgbClr val="000090"/>
                </a:solidFill>
                <a:latin typeface="Arial" charset="0"/>
              </a:rPr>
              <a:t>María</a:t>
            </a:r>
            <a:r>
              <a:rPr lang="es-ES_tradnl" sz="2000" kern="0" dirty="0" err="1" smtClean="0">
                <a:latin typeface="Arial" charset="0"/>
              </a:rPr>
              <a:t>cuenta</a:t>
            </a:r>
            <a:r>
              <a:rPr lang="es-ES_tradnl" sz="2000" kern="0" dirty="0" smtClean="0">
                <a:latin typeface="Arial" charset="0"/>
              </a:rPr>
              <a:t> con </a:t>
            </a:r>
            <a:r>
              <a:rPr lang="es-ES_tradnl" sz="2700" b="1" kern="0" dirty="0" smtClean="0">
                <a:solidFill>
                  <a:srgbClr val="F79646"/>
                </a:solidFill>
                <a:latin typeface="Arial" charset="0"/>
              </a:rPr>
              <a:t>26 edificios </a:t>
            </a:r>
            <a:r>
              <a:rPr lang="es-ES_tradnl" sz="2000" kern="0" dirty="0" smtClean="0">
                <a:latin typeface="Arial" charset="0"/>
              </a:rPr>
              <a:t>que en la consumen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676400" y="39338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2.083.181,18 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6" name="Rectángulo 30"/>
          <p:cNvSpPr>
            <a:spLocks noChangeArrowheads="1"/>
          </p:cNvSpPr>
          <p:nvPr/>
        </p:nvSpPr>
        <p:spPr bwMode="auto">
          <a:xfrm>
            <a:off x="5029200" y="4673600"/>
            <a:ext cx="326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 err="1">
                <a:solidFill>
                  <a:schemeClr val="tx1"/>
                </a:solidFill>
                <a:latin typeface="Calibri" pitchFamily="-96" charset="0"/>
              </a:rPr>
              <a:t>kWh</a:t>
            </a:r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 anuales</a:t>
            </a:r>
          </a:p>
        </p:txBody>
      </p:sp>
      <p:pic>
        <p:nvPicPr>
          <p:cNvPr id="7" name="Imagen 7" descr="bgre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32656"/>
            <a:ext cx="2289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3131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043608" y="1916832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929.316,53</a:t>
            </a:r>
            <a:r>
              <a:rPr lang="en-US" sz="8000" dirty="0">
                <a:solidFill>
                  <a:schemeClr val="tx1"/>
                </a:solidFill>
                <a:latin typeface="Calibri" pitchFamily="-96" charset="0"/>
              </a:rPr>
              <a:t> 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6" name="Rectángulo 12"/>
          <p:cNvSpPr>
            <a:spLocks noChangeArrowheads="1"/>
          </p:cNvSpPr>
          <p:nvPr/>
        </p:nvSpPr>
        <p:spPr bwMode="auto">
          <a:xfrm>
            <a:off x="3995936" y="2636912"/>
            <a:ext cx="326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Ahorro anual </a:t>
            </a:r>
            <a:r>
              <a:rPr lang="es-ES_tradnl" sz="2700" dirty="0" err="1">
                <a:solidFill>
                  <a:schemeClr val="tx1"/>
                </a:solidFill>
                <a:latin typeface="Calibri" pitchFamily="-96" charset="0"/>
              </a:rPr>
              <a:t>kWh</a:t>
            </a:r>
            <a:endParaRPr lang="es-ES_tradnl" sz="2700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043608" y="3717032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367.211,72</a:t>
            </a:r>
            <a:r>
              <a:rPr lang="en-US" sz="8000" dirty="0">
                <a:solidFill>
                  <a:schemeClr val="tx1"/>
                </a:solidFill>
                <a:latin typeface="Calibri" pitchFamily="-96" charset="0"/>
              </a:rPr>
              <a:t> 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8" name="Rectángulo 14"/>
          <p:cNvSpPr>
            <a:spLocks noChangeArrowheads="1"/>
          </p:cNvSpPr>
          <p:nvPr/>
        </p:nvSpPr>
        <p:spPr bwMode="auto">
          <a:xfrm>
            <a:off x="2915816" y="4437112"/>
            <a:ext cx="4406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Reducción Anual CO</a:t>
            </a:r>
            <a:r>
              <a:rPr lang="es-ES_tradnl" sz="2700" baseline="30000" dirty="0">
                <a:solidFill>
                  <a:schemeClr val="tx1"/>
                </a:solidFill>
                <a:latin typeface="Calibri" pitchFamily="-96" charset="0"/>
              </a:rPr>
              <a:t>2</a:t>
            </a:r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 en Kg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286000" y="1284288"/>
            <a:ext cx="6705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1600" b="1">
                <a:solidFill>
                  <a:srgbClr val="595959"/>
                </a:solidFill>
              </a:rPr>
              <a:t>AHORRO PREVISTO</a:t>
            </a:r>
            <a:endParaRPr lang="es-ES_tradnl" sz="1600">
              <a:solidFill>
                <a:srgbClr val="595959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2209800" y="762000"/>
            <a:ext cx="67818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2700" b="1">
                <a:solidFill>
                  <a:srgbClr val="000090"/>
                </a:solidFill>
              </a:rPr>
              <a:t>Eficiencia energética en equipamientos</a:t>
            </a:r>
            <a:endParaRPr lang="es-ES_tradnl" sz="2700">
              <a:solidFill>
                <a:srgbClr val="F79646"/>
              </a:solidFill>
            </a:endParaRPr>
          </a:p>
        </p:txBody>
      </p:sp>
      <p:pic>
        <p:nvPicPr>
          <p:cNvPr id="11" name="Imagen 10" descr="bl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04664"/>
            <a:ext cx="2289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0230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85800" y="31718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7.547.571,20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3" name="Rectángulo 12"/>
          <p:cNvSpPr>
            <a:spLocks noChangeArrowheads="1"/>
          </p:cNvSpPr>
          <p:nvPr/>
        </p:nvSpPr>
        <p:spPr bwMode="auto">
          <a:xfrm>
            <a:off x="4038600" y="3911600"/>
            <a:ext cx="326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Ahorro anual </a:t>
            </a:r>
            <a:r>
              <a:rPr lang="es-ES_tradnl" sz="2700" dirty="0" err="1">
                <a:solidFill>
                  <a:schemeClr val="tx1"/>
                </a:solidFill>
                <a:latin typeface="Calibri" pitchFamily="-96" charset="0"/>
              </a:rPr>
              <a:t>kWh</a:t>
            </a:r>
            <a:endParaRPr lang="es-ES_tradnl" sz="2700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85800" y="46196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3.007.895,34</a:t>
            </a:r>
            <a:endParaRPr lang="es-ES_tradnl" sz="73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5" name="Rectángulo 14"/>
          <p:cNvSpPr>
            <a:spLocks noChangeArrowheads="1"/>
          </p:cNvSpPr>
          <p:nvPr/>
        </p:nvSpPr>
        <p:spPr bwMode="auto">
          <a:xfrm>
            <a:off x="2895600" y="5359400"/>
            <a:ext cx="4406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Reducción Anual CO</a:t>
            </a:r>
            <a:r>
              <a:rPr lang="es-ES_tradnl" sz="2700" baseline="30000" dirty="0">
                <a:solidFill>
                  <a:schemeClr val="tx1"/>
                </a:solidFill>
                <a:latin typeface="Calibri" pitchFamily="-96" charset="0"/>
              </a:rPr>
              <a:t>2</a:t>
            </a:r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 en Kg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762000"/>
            <a:ext cx="8991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700" b="1">
                <a:solidFill>
                  <a:srgbClr val="000090"/>
                </a:solidFill>
              </a:rPr>
              <a:t>AHORRO PREVISTO DE LAS ACTUACIONES</a:t>
            </a:r>
            <a:endParaRPr lang="es-ES_tradnl" sz="2700">
              <a:solidFill>
                <a:srgbClr val="F79646"/>
              </a:solidFill>
            </a:endParaRPr>
          </a:p>
        </p:txBody>
      </p:sp>
      <p:pic>
        <p:nvPicPr>
          <p:cNvPr id="7" name="Imagen 17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574800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9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74800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23"/>
          <p:cNvSpPr>
            <a:spLocks noChangeArrowheads="1"/>
          </p:cNvSpPr>
          <p:nvPr/>
        </p:nvSpPr>
        <p:spPr bwMode="auto">
          <a:xfrm>
            <a:off x="4191000" y="1527175"/>
            <a:ext cx="67627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700" b="1">
                <a:solidFill>
                  <a:schemeClr val="tx2"/>
                </a:solidFill>
                <a:latin typeface="Calibri" pitchFamily="-96" charset="0"/>
              </a:rPr>
              <a:t>+</a:t>
            </a:r>
            <a:endParaRPr lang="es-ES_tradnl" sz="7700">
              <a:solidFill>
                <a:schemeClr val="tx2"/>
              </a:solidFill>
              <a:latin typeface="Calibri" pitchFamily="-9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3727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581400" y="327660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500" b="1" dirty="0">
                <a:solidFill>
                  <a:schemeClr val="tx1"/>
                </a:solidFill>
                <a:latin typeface="Calibri" pitchFamily="-96" charset="0"/>
              </a:rPr>
              <a:t>5.437.586,00</a:t>
            </a:r>
            <a:r>
              <a:rPr lang="en-US" sz="2800" b="1" dirty="0">
                <a:solidFill>
                  <a:schemeClr val="tx1"/>
                </a:solidFill>
                <a:latin typeface="Calibri" pitchFamily="-96" charset="0"/>
              </a:rPr>
              <a:t>€</a:t>
            </a:r>
            <a:endParaRPr lang="es-ES_tradnl" sz="28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3" name="Rectángulo 12"/>
          <p:cNvSpPr>
            <a:spLocks noChangeArrowheads="1"/>
          </p:cNvSpPr>
          <p:nvPr/>
        </p:nvSpPr>
        <p:spPr bwMode="auto">
          <a:xfrm>
            <a:off x="3581400" y="3835400"/>
            <a:ext cx="3721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En Alumbrado Público</a:t>
            </a:r>
          </a:p>
        </p:txBody>
      </p:sp>
      <p:sp>
        <p:nvSpPr>
          <p:cNvPr id="4" name="Rectángulo 14"/>
          <p:cNvSpPr>
            <a:spLocks noChangeArrowheads="1"/>
          </p:cNvSpPr>
          <p:nvPr/>
        </p:nvSpPr>
        <p:spPr bwMode="auto">
          <a:xfrm>
            <a:off x="3581400" y="5207000"/>
            <a:ext cx="3721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700" dirty="0">
                <a:solidFill>
                  <a:schemeClr val="tx1"/>
                </a:solidFill>
                <a:latin typeface="Calibri" pitchFamily="-96" charset="0"/>
              </a:rPr>
              <a:t>EE.EE en equipamientos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762000"/>
            <a:ext cx="8991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700" b="1">
                <a:solidFill>
                  <a:srgbClr val="000090"/>
                </a:solidFill>
              </a:rPr>
              <a:t>PRESUPUESTO ESTIMADO</a:t>
            </a:r>
            <a:endParaRPr lang="es-ES_tradnl" sz="2700">
              <a:solidFill>
                <a:srgbClr val="F79646"/>
              </a:solidFill>
            </a:endParaRPr>
          </a:p>
        </p:txBody>
      </p:sp>
      <p:pic>
        <p:nvPicPr>
          <p:cNvPr id="6" name="Imagen 17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360738"/>
            <a:ext cx="16764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9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732338"/>
            <a:ext cx="16764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838200" y="1828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-96" charset="0"/>
              </a:rPr>
              <a:t>6.194.471,00</a:t>
            </a:r>
            <a:r>
              <a:rPr lang="en-US" sz="4700" b="1" dirty="0">
                <a:solidFill>
                  <a:schemeClr val="tx1"/>
                </a:solidFill>
                <a:latin typeface="Calibri" pitchFamily="-96" charset="0"/>
              </a:rPr>
              <a:t>€</a:t>
            </a:r>
            <a:endParaRPr lang="es-ES_tradnl" sz="47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581400" y="46482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500" b="1" dirty="0">
                <a:solidFill>
                  <a:schemeClr val="tx1"/>
                </a:solidFill>
                <a:latin typeface="Calibri" pitchFamily="-96" charset="0"/>
              </a:rPr>
              <a:t>756.885,00</a:t>
            </a:r>
            <a:r>
              <a:rPr lang="en-US" sz="2800" b="1" dirty="0">
                <a:solidFill>
                  <a:schemeClr val="tx1"/>
                </a:solidFill>
                <a:latin typeface="Calibri" pitchFamily="-96" charset="0"/>
              </a:rPr>
              <a:t>€</a:t>
            </a:r>
            <a:endParaRPr lang="es-ES_tradnl" sz="28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1691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2286000" y="762000"/>
            <a:ext cx="6705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ES_tradnl" sz="3500" b="1" dirty="0" smtClean="0">
                <a:solidFill>
                  <a:srgbClr val="000090"/>
                </a:solidFill>
              </a:rPr>
              <a:t>AHORROS ANUALES</a:t>
            </a:r>
            <a:endParaRPr lang="es-ES_tradnl" sz="3500" dirty="0">
              <a:solidFill>
                <a:srgbClr val="F79646"/>
              </a:solidFill>
            </a:endParaRPr>
          </a:p>
        </p:txBody>
      </p:sp>
      <p:pic>
        <p:nvPicPr>
          <p:cNvPr id="3" name="15 Imagen" descr="Cálculo ahorro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7" y="1988840"/>
            <a:ext cx="8678456" cy="34018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7045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76672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Sala de Emergencias Policía Local (I)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3568" y="1961705"/>
            <a:ext cx="700405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Centro de Mando y Control.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Sala de Emergencias.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Cámaras en Vía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ública.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Localización GPS.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Grabación Comunicaciones.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8602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2783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548680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Sala de Emergencias Policía Local (II)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1961705"/>
            <a:ext cx="700405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Seguridad.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Emergencias.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Transporte, Tráfico y Movilidad.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Estacionamiento.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Turismo.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Medio Ambiente.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988840"/>
            <a:ext cx="3462090" cy="3463821"/>
          </a:xfrm>
          <a:prstGeom prst="rect">
            <a:avLst/>
          </a:prstGeom>
          <a:effectLst>
            <a:outerShdw blurRad="50800" dist="50800" dir="5400000" sx="99000" sy="99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073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D5D79F7-0E8F-BB48-B6E5-D0C4F3DA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447643" y="2780644"/>
            <a:ext cx="404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2000" b="1" dirty="0">
                <a:solidFill>
                  <a:prstClr val="black"/>
                </a:solidFill>
                <a:latin typeface="Calibri"/>
              </a:rPr>
              <a:t>Gobernanza Multinivel &amp; Territorios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2000" b="1" dirty="0">
                <a:solidFill>
                  <a:prstClr val="black"/>
                </a:solidFill>
                <a:latin typeface="Calibri"/>
              </a:rPr>
              <a:t>Inteligentes - Territorios </a:t>
            </a:r>
            <a:r>
              <a:rPr lang="es-ES" sz="2000" b="1" dirty="0" err="1">
                <a:solidFill>
                  <a:prstClr val="black"/>
                </a:solidFill>
                <a:latin typeface="Calibri"/>
              </a:rPr>
              <a:t>Resilientes</a:t>
            </a:r>
            <a:r>
              <a:rPr lang="es-ES" sz="2000" b="1" dirty="0">
                <a:solidFill>
                  <a:prstClr val="black"/>
                </a:solidFill>
                <a:latin typeface="Calibri"/>
              </a:rPr>
              <a:t>: la experiencia de Andalucía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47643" y="4269231"/>
            <a:ext cx="4185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dirty="0" smtClean="0">
                <a:solidFill>
                  <a:prstClr val="black"/>
                </a:solidFill>
                <a:latin typeface="Calibri"/>
              </a:rPr>
              <a:t>Manuel Gómez Navarro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dirty="0" smtClean="0">
                <a:solidFill>
                  <a:prstClr val="black"/>
                </a:solidFill>
                <a:latin typeface="Calibri"/>
              </a:rPr>
              <a:t>Ayuntamiento de El Puerto de Santa María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_tradnl" altLang="es-ES" sz="1400" b="1" dirty="0">
                <a:solidFill>
                  <a:srgbClr val="1F497D"/>
                </a:solidFill>
                <a:latin typeface="Calibri"/>
                <a:hlinkClick r:id="rId3"/>
              </a:rPr>
              <a:t>manuel.gomeznavarro@elpuertodesantamaria.es</a:t>
            </a:r>
            <a:endParaRPr lang="es-ES_tradnl" altLang="es-ES" sz="1400" b="1" dirty="0">
              <a:solidFill>
                <a:srgbClr val="1F497D"/>
              </a:solidFill>
              <a:latin typeface="Calibri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_tradnl" altLang="es-ES" sz="1400" b="1" dirty="0">
                <a:solidFill>
                  <a:srgbClr val="1F497D"/>
                </a:solidFill>
                <a:latin typeface="Calibri"/>
              </a:rPr>
              <a:t>www.elpuertodesantamaria.es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8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404664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Plataforma Digital Turismo y WIFI Público (I)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584" y="2060849"/>
            <a:ext cx="6427986" cy="3528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Plataforma Digital Móvil.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Noticias </a:t>
            </a:r>
            <a:r>
              <a:rPr lang="es-ES" sz="2400" b="1" dirty="0" err="1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Push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Geolocalización.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Información Dinámica.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Generación de Informes. 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WIFI Público.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2348880"/>
            <a:ext cx="41052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6785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404664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Plataforma </a:t>
            </a:r>
            <a:r>
              <a:rPr lang="es-ES" sz="2800" b="1" dirty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Digital Turismo y WIFI Público (</a:t>
            </a: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II)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1961705"/>
            <a:ext cx="700405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Cultura y Ocio.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Comercio y Negocios.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Transporte, Tráfico.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Turismo.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Accesibilidad.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283968" y="2996952"/>
            <a:ext cx="4392488" cy="1728192"/>
            <a:chOff x="1568" y="2886"/>
            <a:chExt cx="2367" cy="86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19" y="3165"/>
              <a:ext cx="301" cy="2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568" y="2886"/>
              <a:ext cx="890" cy="867"/>
              <a:chOff x="1568" y="2886"/>
              <a:chExt cx="890" cy="867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83" y="2886"/>
                <a:ext cx="85" cy="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00" y="2989"/>
                <a:ext cx="143" cy="1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91" y="2934"/>
                <a:ext cx="177" cy="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72" y="3503"/>
                <a:ext cx="85" cy="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343" y="3124"/>
                <a:ext cx="85" cy="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590" y="3080"/>
                <a:ext cx="177" cy="1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773" y="3586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903" y="3516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709" y="3321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801" y="3143"/>
                <a:ext cx="166" cy="1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100" y="2908"/>
                <a:ext cx="116" cy="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3" name="Picture 1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101" y="3477"/>
                <a:ext cx="193" cy="1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606" y="3410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5" name="Picture 1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675" y="3500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568" y="3253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990" y="2886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8" name="Picture 2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6" y="3271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29" name="Picture 2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99" y="3393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" name="Picture 22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939" y="3598"/>
                <a:ext cx="166" cy="1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1" name="Picture 2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992" y="3142"/>
                <a:ext cx="193" cy="1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2" name="Picture 2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135" y="3330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3" name="Picture 2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856" y="3343"/>
                <a:ext cx="116" cy="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4" name="Picture 2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44" y="3028"/>
                <a:ext cx="116" cy="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5" name="Picture 2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972" y="3387"/>
                <a:ext cx="116" cy="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6" name="Picture 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38" y="3214"/>
                <a:ext cx="85" cy="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7" name="Picture 2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781" y="3448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8" name="Picture 3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77" y="3046"/>
                <a:ext cx="103" cy="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12" y="2984"/>
              <a:ext cx="724" cy="6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96" y="3201"/>
              <a:ext cx="178" cy="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3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04" y="3224"/>
              <a:ext cx="164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3073" y="3324"/>
              <a:ext cx="14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H="1">
              <a:off x="2525" y="3318"/>
              <a:ext cx="14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924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7624" y="1700808"/>
            <a:ext cx="6139954" cy="3312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Tramitación Electrónica de Decretos.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Implantación Firma Electrónica.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Reingeniería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de Procesos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Optimización de Recursos.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76672"/>
            <a:ext cx="59594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Transformación Digital (I)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461" y="2996952"/>
            <a:ext cx="5484071" cy="2437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6631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1600" y="1916832"/>
            <a:ext cx="6716018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Tramitación Electrónica de Facturas.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Control del Estado de las Facturas.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Firma de Operaciones Contables.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Reducción del Tiempo de Tramitación.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Descentralización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Contable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76672"/>
            <a:ext cx="59594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Transformación Digital (II)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132856"/>
            <a:ext cx="3736196" cy="2859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6652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3568" y="1700808"/>
            <a:ext cx="700405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Nueva Sede 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Electrónica.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Pago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On-Line.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Integración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Plataformas MINHAFP.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Firma Biométrica.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Consulta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del Estado de los Expedientes</a:t>
            </a: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Cumplimiento Leyes 39 y 40/2015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476672"/>
            <a:ext cx="59594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Transformación Digital (III)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474" y="2564904"/>
            <a:ext cx="3305809" cy="26446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832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332656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Gestión de Colas de Espera y Cita Previa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584" y="2033464"/>
            <a:ext cx="7560840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Gestión Centralizada de Citas y Visitas.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Disminución de los Tiempos de Espera.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Información Continua a los Ciudadanos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Mejora en la Atención.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Estadísticas e Informes On-Line.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616" y="1700808"/>
            <a:ext cx="3456384" cy="3456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379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88640"/>
            <a:ext cx="595947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Plataforma de Gestión y Reservas de Pistas Deportivas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9592" y="2033464"/>
            <a:ext cx="7560840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Reserva de Pistas Deportivas.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Organización de Ligas/Competiciones.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Pago On-Line.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Accesibilidad.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Gestión/Control de los Ingresos.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8"/>
            <a:ext cx="2388240" cy="32784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1016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35696" y="404664"/>
            <a:ext cx="59594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dirty="0" smtClean="0">
                <a:solidFill>
                  <a:srgbClr val="000072"/>
                </a:solidFill>
                <a:ea typeface="ＭＳ Ｐゴシック" pitchFamily="34" charset="-128"/>
                <a:cs typeface="ＭＳ Ｐゴシック" pitchFamily="34" charset="-128"/>
              </a:rPr>
              <a:t>Videoactas Electrónico</a:t>
            </a:r>
            <a:endParaRPr lang="es-ES" sz="2800" b="1" dirty="0">
              <a:solidFill>
                <a:srgbClr val="000072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584" y="1700808"/>
            <a:ext cx="7560840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Gestión Electrónica Completa del Documento Audiovisual.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Sistema de Megafonía.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Acceso de los Ciudadanos a Acuerdos Plenarios.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Votación Electrónica.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Control de Presencia.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Acceso a Intervenciones.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140968"/>
            <a:ext cx="2210339" cy="2210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964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0"/>
          <p:cNvSpPr txBox="1">
            <a:spLocks/>
          </p:cNvSpPr>
          <p:nvPr/>
        </p:nvSpPr>
        <p:spPr>
          <a:xfrm>
            <a:off x="611560" y="1628800"/>
            <a:ext cx="8229600" cy="408622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_tradnl" altLang="es-ES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Comunicación de incidencias y seguimiento.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Participación ciudadana. CANAL BIDIRECCIONAL.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Multiplataforma: APP, WEB, Telefónica …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Geolocalización.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Integración con plataformas de terceros.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Conocimiento del estado real de la ciudad.</a:t>
            </a:r>
          </a:p>
          <a:p>
            <a:pPr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96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Cuadro de mandos.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defRPr/>
            </a:pPr>
            <a:endParaRPr lang="es-ES" altLang="es-ES" sz="9600" kern="0" dirty="0" smtClean="0">
              <a:solidFill>
                <a:schemeClr val="tx1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lvl="1"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r>
              <a:rPr lang="es-ES" altLang="es-ES" sz="2000" b="1" kern="0" dirty="0" smtClean="0">
                <a:solidFill>
                  <a:srgbClr val="00339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endParaRPr lang="es-ES" altLang="es-ES" sz="2000" b="1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lvl="1" algn="just" eaLnBrk="1" fontAlgn="auto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  <a:defRPr/>
            </a:pPr>
            <a:endParaRPr lang="es-ES" altLang="es-ES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_tradnl" altLang="es-ES" sz="2000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976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0236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6966063" cy="46367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9159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7989"/>
            <a:ext cx="9144000" cy="19781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2650"/>
            <a:ext cx="9144000" cy="16853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56090"/>
            <a:ext cx="9144000" cy="24019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7" y="2119094"/>
            <a:ext cx="3651320" cy="34078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755"/>
            <a:ext cx="9144000" cy="8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12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/>
          <p:cNvSpPr txBox="1">
            <a:spLocks/>
          </p:cNvSpPr>
          <p:nvPr/>
        </p:nvSpPr>
        <p:spPr>
          <a:xfrm>
            <a:off x="1835150" y="414338"/>
            <a:ext cx="6589713" cy="128111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algn="ctr" eaLnBrk="1" hangingPunct="1"/>
            <a:r>
              <a:rPr lang="es-ES_tradnl" altLang="es-ES" sz="3200" b="1" kern="0" dirty="0" smtClean="0">
                <a:solidFill>
                  <a:srgbClr val="00007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rPr>
              <a:t>¿QUIERES SABER MÁS?</a:t>
            </a:r>
          </a:p>
        </p:txBody>
      </p:sp>
      <p:sp>
        <p:nvSpPr>
          <p:cNvPr id="3" name="Marcador de contenido 10"/>
          <p:cNvSpPr txBox="1">
            <a:spLocks/>
          </p:cNvSpPr>
          <p:nvPr/>
        </p:nvSpPr>
        <p:spPr>
          <a:xfrm>
            <a:off x="611188" y="1489075"/>
            <a:ext cx="8229600" cy="408622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Participa y Decide con criterio </a:t>
            </a:r>
          </a:p>
          <a:p>
            <a:pPr lvl="1"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2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Residentes y Visitantes.</a:t>
            </a:r>
          </a:p>
          <a:p>
            <a:pPr lvl="1"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2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Empadronados.</a:t>
            </a:r>
          </a:p>
          <a:p>
            <a:pPr lvl="1"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2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Distrito.</a:t>
            </a:r>
          </a:p>
          <a:p>
            <a:pPr lvl="1"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200" b="1" kern="0" dirty="0" smtClean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Barrio.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1800"/>
              </a:spcAft>
              <a:buClrTx/>
            </a:pPr>
            <a:endParaRPr lang="es-ES" altLang="es-ES" sz="1600" b="1" kern="0" dirty="0" smtClean="0">
              <a:solidFill>
                <a:schemeClr val="tx1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marL="457200" lvl="1" indent="0" algn="just" eaLnBrk="1" hangingPunct="1">
              <a:spcBef>
                <a:spcPct val="0"/>
              </a:spcBef>
              <a:spcAft>
                <a:spcPts val="1800"/>
              </a:spcAft>
              <a:buClrTx/>
              <a:buFont typeface="Wingdings 3" panose="05040102010807070707" pitchFamily="18" charset="2"/>
              <a:buNone/>
            </a:pPr>
            <a:endParaRPr lang="es-ES" altLang="es-ES" sz="2000" b="1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marL="457200" lvl="1" indent="0" algn="just" eaLnBrk="1" hangingPunct="1">
              <a:spcBef>
                <a:spcPct val="0"/>
              </a:spcBef>
              <a:spcAft>
                <a:spcPts val="1800"/>
              </a:spcAft>
              <a:buClrTx/>
              <a:buFont typeface="Wingdings 3" panose="05040102010807070707" pitchFamily="18" charset="2"/>
              <a:buNone/>
            </a:pPr>
            <a:endParaRPr lang="es-ES" altLang="es-ES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sz="2000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Imagen 3" descr="man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538497"/>
            <a:ext cx="6096000" cy="33289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6588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0"/>
          <p:cNvSpPr txBox="1">
            <a:spLocks/>
          </p:cNvSpPr>
          <p:nvPr/>
        </p:nvSpPr>
        <p:spPr>
          <a:xfrm>
            <a:off x="539552" y="1844824"/>
            <a:ext cx="8229600" cy="408622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Explorar y navegar en el presupuesto.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Importes y porcentajes.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Comparativa con años anteriores.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Desglose por aplicaciones presupuestarias.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FontTx/>
              <a:buBlip>
                <a:blip r:embed="rId4"/>
              </a:buBlip>
            </a:pPr>
            <a:r>
              <a:rPr lang="es-ES" altLang="es-ES" sz="2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Descarga de datos.</a:t>
            </a:r>
          </a:p>
          <a:p>
            <a:pPr marL="457200" lvl="1" indent="0" algn="just" eaLnBrk="1" hangingPunct="1">
              <a:spcBef>
                <a:spcPct val="0"/>
              </a:spcBef>
              <a:spcAft>
                <a:spcPts val="1800"/>
              </a:spcAft>
              <a:buClrTx/>
              <a:buFont typeface="Wingdings 3" panose="05040102010807070707" pitchFamily="18" charset="2"/>
              <a:buNone/>
            </a:pPr>
            <a:endParaRPr lang="es-ES" altLang="es-ES" sz="2000" b="1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marL="457200" lvl="1" indent="0" algn="just" eaLnBrk="1" hangingPunct="1">
              <a:spcBef>
                <a:spcPct val="0"/>
              </a:spcBef>
              <a:spcAft>
                <a:spcPts val="1800"/>
              </a:spcAft>
              <a:buClrTx/>
              <a:buFont typeface="Wingdings 3" panose="05040102010807070707" pitchFamily="18" charset="2"/>
              <a:buNone/>
            </a:pPr>
            <a:endParaRPr lang="es-ES" altLang="es-ES" kern="0" dirty="0" smtClean="0">
              <a:solidFill>
                <a:srgbClr val="00339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sz="2000" kern="0" dirty="0" smtClean="0">
              <a:solidFill>
                <a:srgbClr val="0033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76671"/>
            <a:ext cx="4680520" cy="7743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320" y="2492896"/>
            <a:ext cx="2900680" cy="29006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162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24744"/>
            <a:ext cx="6768752" cy="3925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6261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91680" y="2132856"/>
            <a:ext cx="68407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s-ES" altLang="es-ES" sz="24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“Nunca creí que pudiéramos transformar el mundo, pero creo que todos los días se pueden transformar las cosas”</a:t>
            </a:r>
            <a:endParaRPr lang="es-ES" altLang="es-ES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ClrTx/>
            </a:pPr>
            <a:endParaRPr lang="es-ES" altLang="es-ES" i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ClrTx/>
            </a:pPr>
            <a:r>
              <a:rPr lang="es-ES" altLang="es-ES" sz="1600" i="1" dirty="0">
                <a:solidFill>
                  <a:schemeClr val="tx2"/>
                </a:solidFill>
                <a:latin typeface="Arial" panose="020B0604020202020204" pitchFamily="34" charset="0"/>
              </a:rPr>
              <a:t>Françoise </a:t>
            </a:r>
            <a:r>
              <a:rPr lang="es-ES" altLang="es-ES" sz="1600" i="1" dirty="0" err="1">
                <a:solidFill>
                  <a:schemeClr val="tx2"/>
                </a:solidFill>
                <a:latin typeface="Arial" panose="020B0604020202020204" pitchFamily="34" charset="0"/>
              </a:rPr>
              <a:t>Giroud</a:t>
            </a:r>
            <a:endParaRPr lang="es-ES" altLang="es-ES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ClrTx/>
            </a:pPr>
            <a:endParaRPr lang="es-ES" altLang="es-ES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9774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40768"/>
            <a:ext cx="7272808" cy="4122930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1835150" y="414338"/>
            <a:ext cx="6589713" cy="128111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algn="ctr" eaLnBrk="1" hangingPunct="1"/>
            <a:r>
              <a:rPr lang="es-ES_tradnl" altLang="es-ES" sz="3200" b="1" kern="0" dirty="0" smtClean="0">
                <a:solidFill>
                  <a:srgbClr val="000072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rPr>
              <a:t>¿HASTA DÓNDE?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626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04664"/>
            <a:ext cx="5400600" cy="53876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6893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584" y="548680"/>
            <a:ext cx="700405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dirty="0">
              <a:solidFill>
                <a:srgbClr val="003399"/>
              </a:solidFill>
              <a:latin typeface="Century Gothic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Eficiencia </a:t>
            </a: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Energética.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Transformación Digital Servicios.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Turismo.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Movilidad.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Medio Ambiente.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Datos Abiertos.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Reutilización de la Información.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Participación Ciudadana.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Sistema Operativo de Ciudad.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2400" b="1" dirty="0" smtClean="0">
                <a:solidFill>
                  <a:srgbClr val="000000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Toma de Decisiones.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 smtClean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Font typeface="Times New Roman" pitchFamily="16" charset="0"/>
              <a:buBlip>
                <a:blip r:embed="rId4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2400" b="1" dirty="0">
              <a:solidFill>
                <a:srgbClr val="000000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739775" lvl="1" indent="-282575" algn="just" eaLnBrk="1" hangingPunct="1">
              <a:lnSpc>
                <a:spcPct val="80000"/>
              </a:lnSpc>
              <a:spcAft>
                <a:spcPts val="1800"/>
              </a:spcAft>
              <a:buClr>
                <a:srgbClr val="003399"/>
              </a:buClr>
              <a:buFont typeface="Times New Roman" pitchFamily="16" charset="0"/>
              <a:buBlip>
                <a:blip r:embed="rId5"/>
              </a:buBlip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s-ES" sz="500" b="1" dirty="0">
                <a:solidFill>
                  <a:srgbClr val="003399"/>
                </a:solidFill>
                <a:latin typeface="Arial Narrow" pitchFamily="1" charset="0"/>
                <a:ea typeface="ＭＳ Ｐゴシック" pitchFamily="34" charset="-128"/>
                <a:cs typeface="ＭＳ Ｐゴシック" pitchFamily="34" charset="-128"/>
              </a:rPr>
              <a:t>.</a:t>
            </a: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500" b="1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algn="just" eaLnBrk="1" hangingPunct="1">
              <a:lnSpc>
                <a:spcPct val="80000"/>
              </a:lnSpc>
              <a:spcAft>
                <a:spcPts val="1800"/>
              </a:spcAft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s-ES" sz="400" dirty="0">
              <a:solidFill>
                <a:srgbClr val="003399"/>
              </a:solidFill>
              <a:latin typeface="Arial Narrow" pitchFamily="1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060848"/>
            <a:ext cx="2667000" cy="32480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2970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3372375" y="2208312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Calibri" pitchFamily="-96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819675" y="836712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5400" b="1" dirty="0">
                <a:latin typeface="Calibri" pitchFamily="-96" charset="0"/>
              </a:rPr>
              <a:t>MEJORAR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334275" y="2360712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Calibri" pitchFamily="-96" charset="0"/>
              </a:rPr>
              <a:t>LA</a:t>
            </a:r>
          </a:p>
          <a:p>
            <a:pPr algn="ctr"/>
            <a:r>
              <a:rPr lang="es-ES_tradnl" sz="2000" b="1" dirty="0">
                <a:solidFill>
                  <a:schemeClr val="bg1"/>
                </a:solidFill>
                <a:latin typeface="Calibri" pitchFamily="-96" charset="0"/>
              </a:rPr>
              <a:t>SOSTENIBILIDAD</a:t>
            </a:r>
          </a:p>
        </p:txBody>
      </p:sp>
      <p:sp>
        <p:nvSpPr>
          <p:cNvPr id="8" name="Flecha curva 19"/>
          <p:cNvSpPr>
            <a:spLocks noChangeArrowheads="1"/>
          </p:cNvSpPr>
          <p:nvPr/>
        </p:nvSpPr>
        <p:spPr bwMode="auto">
          <a:xfrm rot="5400000">
            <a:off x="6629925" y="817662"/>
            <a:ext cx="876300" cy="1676400"/>
          </a:xfrm>
          <a:custGeom>
            <a:avLst/>
            <a:gdLst>
              <a:gd name="T0" fmla="*/ 657225 w 876300"/>
              <a:gd name="T1" fmla="*/ 0 h 1676400"/>
              <a:gd name="T2" fmla="*/ 657225 w 876300"/>
              <a:gd name="T3" fmla="*/ 438150 h 1676400"/>
              <a:gd name="T4" fmla="*/ 109538 w 876300"/>
              <a:gd name="T5" fmla="*/ 1676400 h 1676400"/>
              <a:gd name="T6" fmla="*/ 876300 w 876300"/>
              <a:gd name="T7" fmla="*/ 219075 h 1676400"/>
              <a:gd name="T8" fmla="*/ 3 60000 65536"/>
              <a:gd name="T9" fmla="*/ 1 60000 65536"/>
              <a:gd name="T10" fmla="*/ 1 60000 65536"/>
              <a:gd name="T11" fmla="*/ 0 60000 65536"/>
              <a:gd name="T12" fmla="*/ 0 w 876300"/>
              <a:gd name="T13" fmla="*/ 0 h 1676400"/>
              <a:gd name="T14" fmla="*/ 876300 w 876300"/>
              <a:gd name="T15" fmla="*/ 1676400 h 167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6300" h="1676400">
                <a:moveTo>
                  <a:pt x="0" y="1676400"/>
                </a:moveTo>
                <a:lnTo>
                  <a:pt x="0" y="492919"/>
                </a:lnTo>
                <a:cubicBezTo>
                  <a:pt x="0" y="281183"/>
                  <a:pt x="171645" y="109538"/>
                  <a:pt x="383380" y="109538"/>
                </a:cubicBezTo>
                <a:lnTo>
                  <a:pt x="657225" y="109538"/>
                </a:lnTo>
                <a:lnTo>
                  <a:pt x="657225" y="0"/>
                </a:lnTo>
                <a:lnTo>
                  <a:pt x="876300" y="219075"/>
                </a:lnTo>
                <a:lnTo>
                  <a:pt x="657225" y="438150"/>
                </a:lnTo>
                <a:lnTo>
                  <a:pt x="657225" y="328613"/>
                </a:lnTo>
                <a:lnTo>
                  <a:pt x="383381" y="328613"/>
                </a:lnTo>
                <a:lnTo>
                  <a:pt x="383380" y="328613"/>
                </a:lnTo>
                <a:cubicBezTo>
                  <a:pt x="292637" y="328613"/>
                  <a:pt x="219075" y="402175"/>
                  <a:pt x="219075" y="492918"/>
                </a:cubicBezTo>
                <a:lnTo>
                  <a:pt x="219075" y="167640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latin typeface="Calibri" pitchFamily="-96" charset="0"/>
            </a:endParaRPr>
          </a:p>
        </p:txBody>
      </p:sp>
      <p:sp>
        <p:nvSpPr>
          <p:cNvPr id="9" name="Flecha curva 20"/>
          <p:cNvSpPr>
            <a:spLocks noChangeArrowheads="1"/>
          </p:cNvSpPr>
          <p:nvPr/>
        </p:nvSpPr>
        <p:spPr bwMode="auto">
          <a:xfrm rot="5400000" flipV="1">
            <a:off x="1943625" y="855762"/>
            <a:ext cx="876300" cy="1600200"/>
          </a:xfrm>
          <a:custGeom>
            <a:avLst/>
            <a:gdLst>
              <a:gd name="T0" fmla="*/ 657225 w 876300"/>
              <a:gd name="T1" fmla="*/ 0 h 1600200"/>
              <a:gd name="T2" fmla="*/ 657225 w 876300"/>
              <a:gd name="T3" fmla="*/ 438150 h 1600200"/>
              <a:gd name="T4" fmla="*/ 109538 w 876300"/>
              <a:gd name="T5" fmla="*/ 1600200 h 1600200"/>
              <a:gd name="T6" fmla="*/ 876300 w 876300"/>
              <a:gd name="T7" fmla="*/ 219075 h 1600200"/>
              <a:gd name="T8" fmla="*/ 3 60000 65536"/>
              <a:gd name="T9" fmla="*/ 1 60000 65536"/>
              <a:gd name="T10" fmla="*/ 1 60000 65536"/>
              <a:gd name="T11" fmla="*/ 0 60000 65536"/>
              <a:gd name="T12" fmla="*/ 0 w 876300"/>
              <a:gd name="T13" fmla="*/ 0 h 1600200"/>
              <a:gd name="T14" fmla="*/ 876300 w 876300"/>
              <a:gd name="T15" fmla="*/ 1600200 h 1600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6300" h="1600200">
                <a:moveTo>
                  <a:pt x="0" y="1600200"/>
                </a:moveTo>
                <a:lnTo>
                  <a:pt x="0" y="492919"/>
                </a:lnTo>
                <a:cubicBezTo>
                  <a:pt x="0" y="281183"/>
                  <a:pt x="171645" y="109538"/>
                  <a:pt x="383380" y="109538"/>
                </a:cubicBezTo>
                <a:lnTo>
                  <a:pt x="657225" y="109538"/>
                </a:lnTo>
                <a:lnTo>
                  <a:pt x="657225" y="0"/>
                </a:lnTo>
                <a:lnTo>
                  <a:pt x="876300" y="219075"/>
                </a:lnTo>
                <a:lnTo>
                  <a:pt x="657225" y="438150"/>
                </a:lnTo>
                <a:lnTo>
                  <a:pt x="657225" y="328613"/>
                </a:lnTo>
                <a:lnTo>
                  <a:pt x="383381" y="328613"/>
                </a:lnTo>
                <a:lnTo>
                  <a:pt x="383380" y="328613"/>
                </a:lnTo>
                <a:cubicBezTo>
                  <a:pt x="292637" y="328613"/>
                  <a:pt x="219075" y="402175"/>
                  <a:pt x="219075" y="492918"/>
                </a:cubicBezTo>
                <a:lnTo>
                  <a:pt x="219075" y="160020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latin typeface="Calibri" pitchFamily="-96" charset="0"/>
            </a:endParaRPr>
          </a:p>
        </p:txBody>
      </p:sp>
      <p:sp>
        <p:nvSpPr>
          <p:cNvPr id="10" name="Flecha abajo 9"/>
          <p:cNvSpPr>
            <a:spLocks noChangeArrowheads="1"/>
          </p:cNvSpPr>
          <p:nvPr/>
        </p:nvSpPr>
        <p:spPr bwMode="auto">
          <a:xfrm>
            <a:off x="4477275" y="1674912"/>
            <a:ext cx="381000" cy="419100"/>
          </a:xfrm>
          <a:prstGeom prst="downArrow">
            <a:avLst>
              <a:gd name="adj1" fmla="val 50000"/>
              <a:gd name="adj2" fmla="val 44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Calibri" pitchFamily="-96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306075" y="2208312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Calibri" pitchFamily="-96" charset="0"/>
            </a:endParaRP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3372375" y="2208312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Calibri" pitchFamily="-96" charset="0"/>
            </a:endParaRPr>
          </a:p>
        </p:txBody>
      </p:sp>
      <p:sp>
        <p:nvSpPr>
          <p:cNvPr id="13" name="Rectángulo redondeado 12"/>
          <p:cNvSpPr>
            <a:spLocks noChangeArrowheads="1"/>
          </p:cNvSpPr>
          <p:nvPr/>
        </p:nvSpPr>
        <p:spPr bwMode="auto">
          <a:xfrm>
            <a:off x="438675" y="2208312"/>
            <a:ext cx="2667000" cy="9144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Calibri" pitchFamily="-96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438675" y="2360712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6" charset="0"/>
              </a:rPr>
              <a:t>LA CALIDAD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6" charset="0"/>
              </a:rPr>
              <a:t>DE VIDA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3334275" y="2360712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6" charset="0"/>
              </a:rPr>
              <a:t>LA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6" charset="0"/>
              </a:rPr>
              <a:t>SOSTENIBILIDAD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6306075" y="2360712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6" charset="0"/>
              </a:rPr>
              <a:t>LA GESTIÓN EFICIENTE DE LOS SERVICIOS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972075" y="989112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5400" b="1" dirty="0" smtClean="0">
                <a:latin typeface="Calibri" pitchFamily="-96" charset="0"/>
              </a:rPr>
              <a:t>MEJORAR</a:t>
            </a:r>
            <a:endParaRPr lang="es-ES_tradnl" sz="5400" b="1" dirty="0">
              <a:latin typeface="Calibri" pitchFamily="-96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813251" y="873696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5400" b="1" dirty="0" smtClean="0">
                <a:solidFill>
                  <a:schemeClr val="tx1"/>
                </a:solidFill>
                <a:latin typeface="Calibri" pitchFamily="-96" charset="0"/>
              </a:rPr>
              <a:t>MEJORAR</a:t>
            </a:r>
            <a:endParaRPr lang="es-ES_tradnl" sz="5400" b="1" dirty="0">
              <a:solidFill>
                <a:schemeClr val="tx1"/>
              </a:solidFill>
              <a:latin typeface="Calibri" pitchFamily="-96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181875" y="3656112"/>
            <a:ext cx="5943600" cy="1098754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usando tecnología de forma intensiv</a:t>
            </a:r>
            <a:r>
              <a:rPr lang="es-ES_tradnl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e inteligente</a:t>
            </a:r>
            <a:endParaRPr sz="3600" b="1" dirty="0"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25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219" y="3249960"/>
            <a:ext cx="2699360" cy="17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9338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4495800"/>
            <a:ext cx="7772400" cy="147002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eaLnBrk="1" hangingPunct="1"/>
            <a:r>
              <a:rPr lang="es-ES_tradnl" sz="4000" b="1" kern="0" smtClean="0">
                <a:solidFill>
                  <a:srgbClr val="9BBB59"/>
                </a:solidFill>
                <a:latin typeface="Arial" charset="0"/>
              </a:rPr>
              <a:t>Reducir las</a:t>
            </a:r>
            <a:r>
              <a:rPr lang="es-ES_tradnl" sz="4000" b="1" kern="0" smtClean="0">
                <a:solidFill>
                  <a:srgbClr val="77933C"/>
                </a:solidFill>
                <a:latin typeface="Arial" charset="0"/>
              </a:rPr>
              <a:t/>
            </a:r>
            <a:br>
              <a:rPr lang="es-ES_tradnl" sz="4000" b="1" kern="0" smtClean="0">
                <a:solidFill>
                  <a:srgbClr val="77933C"/>
                </a:solidFill>
                <a:latin typeface="Arial" charset="0"/>
              </a:rPr>
            </a:br>
            <a:r>
              <a:rPr lang="es-ES_tradnl" sz="4000" b="1" kern="0" smtClean="0">
                <a:solidFill>
                  <a:srgbClr val="595959"/>
                </a:solidFill>
                <a:latin typeface="Arial" charset="0"/>
              </a:rPr>
              <a:t>emisiones de CO2</a:t>
            </a:r>
            <a:endParaRPr lang="es-ES_tradnl" sz="4000" kern="0" smtClean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52400" y="11430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3200" b="1" dirty="0">
                <a:solidFill>
                  <a:srgbClr val="000090"/>
                </a:solidFill>
              </a:rPr>
              <a:t>OBJETIVO DEL</a:t>
            </a:r>
          </a:p>
          <a:p>
            <a:pPr algn="ctr"/>
            <a:r>
              <a:rPr lang="es-ES_tradnl" sz="3200" b="1" dirty="0">
                <a:solidFill>
                  <a:srgbClr val="000090"/>
                </a:solidFill>
              </a:rPr>
              <a:t>PLAN DE EFICIENCIA ENERGÉTICA</a:t>
            </a:r>
            <a:endParaRPr lang="es-ES_tradnl" sz="3200" b="1" dirty="0"/>
          </a:p>
        </p:txBody>
      </p:sp>
      <p:pic>
        <p:nvPicPr>
          <p:cNvPr id="7" name="Imagen 14" descr="co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81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7555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3951288"/>
            <a:ext cx="2133600" cy="1154112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262626"/>
                </a:solidFill>
                <a:latin typeface="Century Gothic" pitchFamily="34" charset="0"/>
                <a:ea typeface="Arial Unicode MS" pitchFamily="1" charset="0"/>
                <a:cs typeface="Arial Unicode MS" pitchFamily="1" charset="0"/>
              </a:defRPr>
            </a:lvl9pPr>
          </a:lstStyle>
          <a:p>
            <a:pPr eaLnBrk="1" hangingPunct="1"/>
            <a:r>
              <a:rPr lang="es-ES_tradnl" sz="2000" b="1" kern="0" smtClean="0">
                <a:solidFill>
                  <a:srgbClr val="000090"/>
                </a:solidFill>
                <a:latin typeface="Arial" charset="0"/>
              </a:rPr>
              <a:t>Alumbrado</a:t>
            </a:r>
            <a:br>
              <a:rPr lang="es-ES_tradnl" sz="2000" b="1" kern="0" smtClean="0">
                <a:solidFill>
                  <a:srgbClr val="000090"/>
                </a:solidFill>
                <a:latin typeface="Arial" charset="0"/>
              </a:rPr>
            </a:br>
            <a:r>
              <a:rPr lang="es-ES_tradnl" sz="2000" b="1" kern="0" smtClean="0">
                <a:solidFill>
                  <a:srgbClr val="000090"/>
                </a:solidFill>
                <a:latin typeface="Arial" charset="0"/>
              </a:rPr>
              <a:t>Público</a:t>
            </a:r>
            <a:endParaRPr lang="es-ES_tradnl" sz="2000" kern="0" smtClean="0">
              <a:solidFill>
                <a:srgbClr val="F79646"/>
              </a:solidFill>
              <a:latin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1143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rgbClr val="000072"/>
                </a:solidFill>
              </a:rPr>
              <a:t>ÁREAS DE ACTUACIÓN</a:t>
            </a:r>
          </a:p>
        </p:txBody>
      </p:sp>
      <p:pic>
        <p:nvPicPr>
          <p:cNvPr id="7" name="Imagen 5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655888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6" descr="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2655888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7" descr="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655888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6267450" y="3951288"/>
            <a:ext cx="2133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rgbClr val="000090"/>
                </a:solidFill>
              </a:rPr>
              <a:t>Energías</a:t>
            </a:r>
          </a:p>
          <a:p>
            <a:pPr algn="ctr"/>
            <a:r>
              <a:rPr lang="es-ES_tradnl" sz="2000" b="1">
                <a:solidFill>
                  <a:srgbClr val="000090"/>
                </a:solidFill>
              </a:rPr>
              <a:t>renovables</a:t>
            </a:r>
            <a:endParaRPr lang="es-ES_tradnl" sz="2000">
              <a:solidFill>
                <a:srgbClr val="F79646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505200" y="3951288"/>
            <a:ext cx="2133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000" b="1">
                <a:solidFill>
                  <a:srgbClr val="000090"/>
                </a:solidFill>
              </a:rPr>
              <a:t>Equipamientos</a:t>
            </a:r>
            <a:endParaRPr lang="es-ES_tradnl" sz="2000">
              <a:solidFill>
                <a:srgbClr val="F7964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BE0E1D0-D302-0C4D-AC73-6D55EB388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877272"/>
            <a:ext cx="913537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0476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entury Gothic"/>
        <a:ea typeface="Arial Unicode MS"/>
        <a:cs typeface="Arial Unicode MS"/>
      </a:majorFont>
      <a:minorFont>
        <a:latin typeface="Century Gothic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entury Gothic"/>
        <a:ea typeface="Arial Unicode MS"/>
        <a:cs typeface="Arial Unicode MS"/>
      </a:majorFont>
      <a:minorFont>
        <a:latin typeface="Century Gothic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670</Words>
  <Application>Microsoft Office PowerPoint</Application>
  <PresentationFormat>Presentación en pantalla (4:3)</PresentationFormat>
  <Paragraphs>297</Paragraphs>
  <Slides>33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Tema de Office</vt:lpstr>
      <vt:lpstr>Tema de Office</vt:lpstr>
      <vt:lpstr>1_Tema de Office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Puerto Global, S.L.U.</dc:title>
  <dc:creator>Pablo Maraver Becerra</dc:creator>
  <cp:lastModifiedBy>Administrador</cp:lastModifiedBy>
  <cp:revision>280</cp:revision>
  <cp:lastPrinted>1601-01-01T00:00:00Z</cp:lastPrinted>
  <dcterms:created xsi:type="dcterms:W3CDTF">2019-11-21T11:53:37Z</dcterms:created>
  <dcterms:modified xsi:type="dcterms:W3CDTF">2020-04-13T12:22:23Z</dcterms:modified>
</cp:coreProperties>
</file>