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304" r:id="rId3"/>
    <p:sldId id="305" r:id="rId4"/>
    <p:sldId id="307" r:id="rId5"/>
    <p:sldId id="274" r:id="rId6"/>
    <p:sldId id="298" r:id="rId7"/>
    <p:sldId id="263" r:id="rId8"/>
    <p:sldId id="310" r:id="rId9"/>
    <p:sldId id="259" r:id="rId10"/>
    <p:sldId id="268" r:id="rId11"/>
    <p:sldId id="261" r:id="rId12"/>
    <p:sldId id="291" r:id="rId13"/>
    <p:sldId id="309" r:id="rId14"/>
    <p:sldId id="308" r:id="rId15"/>
    <p:sldId id="306" r:id="rId16"/>
    <p:sldId id="302" r:id="rId17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19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B1438-E695-48C2-8922-6822460D1185}" type="datetimeFigureOut">
              <a:rPr lang="it-IT" smtClean="0"/>
              <a:pPr/>
              <a:t>24/10/2019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789E9-5F13-458F-AD82-0B2B4FE11701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530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9C35-F604-C746-9E68-4EBA2DC4C1F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583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9C35-F604-C746-9E68-4EBA2DC4C1F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690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ANDARE SUL PRATICO.</a:t>
            </a:r>
            <a:r>
              <a:rPr lang="it-IT" baseline="0" dirty="0" smtClean="0"/>
              <a:t> NON SOLO TEORIA PROCESSO MA ANCHE PRODURRE RISULTATI CONCRETI PROGRAMMA DI AZIONE DEVE DARE RISPOSTA ALMENO A QUESTE 5 DOMANDE</a:t>
            </a:r>
          </a:p>
          <a:p>
            <a:r>
              <a:rPr lang="it-IT" baseline="0" dirty="0" smtClean="0"/>
              <a:t>perché? RENDI ESPLICITI MOTIVAZIONE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9C35-F604-C746-9E68-4EBA2DC4C1F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606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9C35-F604-C746-9E68-4EBA2DC4C1F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569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9C35-F604-C746-9E68-4EBA2DC4C1F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644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DD98-CDCC-46CD-AA1C-EAD310EDAF39}" type="datetimeFigureOut">
              <a:rPr lang="it-IT" smtClean="0"/>
              <a:pPr/>
              <a:t>24/10/2019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F656-1170-428C-A5CE-AAEFD540558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207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DB1B-6F1D-443C-87D8-E6E3FAFE955A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901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6E07-B82B-4F15-A048-6BE73B23FC4E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5145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79AB-A84E-4457-AC67-2D7CC8E21EEA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446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504031" y="302738"/>
            <a:ext cx="9072563" cy="645022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6CEC-AEB1-45B1-B278-6077629278E0}" type="slidenum">
              <a:rPr lang="it-IT" altLang="it-IT"/>
              <a:pPr>
                <a:defRPr/>
              </a:pPr>
              <a:t>‹Nº›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1707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DD98-CDCC-46CD-AA1C-EAD310EDAF39}" type="datetimeFigureOut">
              <a:rPr lang="it-IT" smtClean="0"/>
              <a:pPr/>
              <a:t>24/10/2019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F656-1170-428C-A5CE-AAEFD540558A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272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31.jpeg"/><Relationship Id="rId4" Type="http://schemas.openxmlformats.org/officeDocument/2006/relationships/hyperlink" Target="http://www.google.it/url?sa=i&amp;rct=j&amp;q=&amp;esrc=s&amp;frm=1&amp;source=images&amp;cd=&amp;cad=rja&amp;docid=G_8t-ad3OdyprM&amp;tbnid=4GM1I0Y9Iayz0M:&amp;ved=0CAUQjRw&amp;url=http://www.leagel.com/azienda/mission-vision/&amp;ei=-7Z6UoHLI8_UsgblwoGACQ&amp;bvm=bv.55980276,d.bGE&amp;psig=AFQjCNFzSp9tZLXj_6nqtavY-e69LrPSdg&amp;ust=138386032174584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1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8.jpeg"/><Relationship Id="rId7" Type="http://schemas.openxmlformats.org/officeDocument/2006/relationships/image" Target="../media/image26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673272" y="5796627"/>
            <a:ext cx="7798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Buenas prácticas en la gestión integrada en </a:t>
            </a:r>
            <a:r>
              <a:rPr lang="es-ES" sz="2800" b="1" dirty="0" smtClean="0"/>
              <a:t>Europa</a:t>
            </a:r>
            <a:endParaRPr lang="en-US" sz="2800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36" b="57278"/>
          <a:stretch/>
        </p:blipFill>
        <p:spPr>
          <a:xfrm>
            <a:off x="529" y="1037070"/>
            <a:ext cx="10079567" cy="171142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605" b="15997"/>
          <a:stretch/>
        </p:blipFill>
        <p:spPr>
          <a:xfrm>
            <a:off x="209924" y="129238"/>
            <a:ext cx="3846477" cy="79617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5102783" y="6490419"/>
            <a:ext cx="818400" cy="508973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954497" y="7002321"/>
            <a:ext cx="1080745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92" dirty="0" err="1"/>
              <a:t>Italian</a:t>
            </a:r>
            <a:r>
              <a:rPr lang="it-IT" sz="992" dirty="0"/>
              <a:t> Centre for</a:t>
            </a:r>
          </a:p>
          <a:p>
            <a:r>
              <a:rPr lang="it-IT" sz="992" dirty="0"/>
              <a:t>River </a:t>
            </a:r>
            <a:r>
              <a:rPr lang="it-IT" sz="992" dirty="0" err="1"/>
              <a:t>Restoration</a:t>
            </a:r>
            <a:endParaRPr lang="es-ES" sz="992" dirty="0"/>
          </a:p>
        </p:txBody>
      </p:sp>
      <p:sp>
        <p:nvSpPr>
          <p:cNvPr id="2" name="Rettangolo 1"/>
          <p:cNvSpPr/>
          <p:nvPr/>
        </p:nvSpPr>
        <p:spPr>
          <a:xfrm>
            <a:off x="6401331" y="6322776"/>
            <a:ext cx="307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/>
          </a:p>
          <a:p>
            <a:r>
              <a:rPr lang="es-ES" sz="1600" b="1" dirty="0" smtClean="0"/>
              <a:t>Giancarlo Gusmaroli</a:t>
            </a:r>
          </a:p>
          <a:p>
            <a:r>
              <a:rPr lang="es-ES" sz="1600" dirty="0" smtClean="0"/>
              <a:t>CIRF – Director Técnico</a:t>
            </a:r>
            <a:endParaRPr lang="es-ES" sz="1600" dirty="0"/>
          </a:p>
          <a:p>
            <a:r>
              <a:rPr lang="it-IT" sz="1600" dirty="0" smtClean="0"/>
              <a:t>WETNET – </a:t>
            </a:r>
            <a:r>
              <a:rPr lang="it-IT" sz="1600" dirty="0" err="1" smtClean="0"/>
              <a:t>Coordinador</a:t>
            </a:r>
            <a:r>
              <a:rPr lang="it-IT" sz="1600" dirty="0" smtClean="0"/>
              <a:t> </a:t>
            </a:r>
            <a:r>
              <a:rPr lang="it-IT" sz="1600" dirty="0" err="1" smtClean="0"/>
              <a:t>Técnico</a:t>
            </a:r>
            <a:endParaRPr lang="es-ES" sz="1600" dirty="0" smtClean="0"/>
          </a:p>
        </p:txBody>
      </p:sp>
      <p:sp>
        <p:nvSpPr>
          <p:cNvPr id="22" name="Rettangolo 21"/>
          <p:cNvSpPr/>
          <p:nvPr/>
        </p:nvSpPr>
        <p:spPr>
          <a:xfrm>
            <a:off x="4204772" y="3036901"/>
            <a:ext cx="526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CONFERENCIA </a:t>
            </a:r>
            <a:r>
              <a:rPr lang="es-ES" sz="2000" dirty="0" smtClean="0"/>
              <a:t>REGIONAL</a:t>
            </a:r>
            <a:endParaRPr lang="es-ES" sz="2000" dirty="0"/>
          </a:p>
          <a:p>
            <a:endParaRPr lang="es-ES" sz="1200" b="1" dirty="0" smtClean="0"/>
          </a:p>
          <a:p>
            <a:r>
              <a:rPr lang="es-ES" sz="2400" b="1" dirty="0" smtClean="0"/>
              <a:t>Gestión </a:t>
            </a:r>
            <a:r>
              <a:rPr lang="es-ES" sz="2400" b="1" dirty="0"/>
              <a:t>integrada y coordinación de las redes de </a:t>
            </a:r>
            <a:r>
              <a:rPr lang="es-ES" sz="2400" b="1" dirty="0" smtClean="0"/>
              <a:t>humedales mediterráneos</a:t>
            </a:r>
            <a:endParaRPr lang="es-ES" sz="2400" b="1" dirty="0"/>
          </a:p>
          <a:p>
            <a:endParaRPr lang="es-ES" sz="1200" dirty="0" smtClean="0"/>
          </a:p>
          <a:p>
            <a:r>
              <a:rPr lang="es-ES" sz="1600" dirty="0" smtClean="0"/>
              <a:t>La Puebla del Rio (</a:t>
            </a:r>
            <a:r>
              <a:rPr lang="es-ES" sz="1600" dirty="0"/>
              <a:t>Sevilla) - 13 de febrero de </a:t>
            </a:r>
            <a:r>
              <a:rPr lang="es-ES" sz="1600" dirty="0" smtClean="0"/>
              <a:t>2019</a:t>
            </a:r>
            <a:endParaRPr lang="es-ES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/>
          <a:srcRect t="18714"/>
          <a:stretch/>
        </p:blipFill>
        <p:spPr>
          <a:xfrm>
            <a:off x="922983" y="3841181"/>
            <a:ext cx="2420357" cy="8627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 cstate="print"/>
          <a:srcRect l="16871" t="35849"/>
          <a:stretch/>
        </p:blipFill>
        <p:spPr>
          <a:xfrm>
            <a:off x="1393340" y="3036901"/>
            <a:ext cx="1394466" cy="7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793458" y="4135768"/>
            <a:ext cx="2527652" cy="3172956"/>
          </a:xfrm>
          <a:prstGeom prst="rect">
            <a:avLst/>
          </a:prstGeom>
          <a:solidFill>
            <a:srgbClr val="FF6600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CONTRATO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 HUMEDALES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31710" y="4488067"/>
            <a:ext cx="2458963" cy="941995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VOLUNTARIO</a:t>
            </a:r>
            <a:endParaRPr lang="it-IT" alt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27936" y="5916006"/>
            <a:ext cx="2448473" cy="941995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INCLUSIVO</a:t>
            </a:r>
            <a:endParaRPr lang="it-IT" alt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7423895" y="5917755"/>
            <a:ext cx="2458963" cy="941995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DESENCADENANTE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 DECISIONES</a:t>
            </a:r>
            <a:endParaRPr lang="it-IT" altLang="it-IT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423895" y="4488067"/>
            <a:ext cx="2458963" cy="941995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COLABORATIVO</a:t>
            </a:r>
            <a:endParaRPr lang="it-IT" altLang="it-IT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>
            <a:off x="2862924" y="4687522"/>
            <a:ext cx="758283" cy="591015"/>
          </a:xfrm>
          <a:prstGeom prst="rightArrow">
            <a:avLst>
              <a:gd name="adj1" fmla="val 42453"/>
              <a:gd name="adj2" fmla="val 50000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24" name="Freccia a destra 23"/>
          <p:cNvSpPr/>
          <p:nvPr/>
        </p:nvSpPr>
        <p:spPr>
          <a:xfrm>
            <a:off x="2862924" y="6132125"/>
            <a:ext cx="758283" cy="591015"/>
          </a:xfrm>
          <a:prstGeom prst="rightArrow">
            <a:avLst>
              <a:gd name="adj1" fmla="val 42453"/>
              <a:gd name="adj2" fmla="val 50000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25" name="Freccia a destra 24"/>
          <p:cNvSpPr/>
          <p:nvPr/>
        </p:nvSpPr>
        <p:spPr>
          <a:xfrm>
            <a:off x="6493361" y="4689271"/>
            <a:ext cx="758283" cy="591015"/>
          </a:xfrm>
          <a:prstGeom prst="rightArrow">
            <a:avLst>
              <a:gd name="adj1" fmla="val 42453"/>
              <a:gd name="adj2" fmla="val 50000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26" name="Freccia a destra 25"/>
          <p:cNvSpPr/>
          <p:nvPr/>
        </p:nvSpPr>
        <p:spPr>
          <a:xfrm>
            <a:off x="6493361" y="6117210"/>
            <a:ext cx="758283" cy="591015"/>
          </a:xfrm>
          <a:prstGeom prst="rightArrow">
            <a:avLst>
              <a:gd name="adj1" fmla="val 42453"/>
              <a:gd name="adj2" fmla="val 50000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3" name="CasellaDiTesto 2"/>
          <p:cNvSpPr txBox="1"/>
          <p:nvPr/>
        </p:nvSpPr>
        <p:spPr>
          <a:xfrm>
            <a:off x="917935" y="1744627"/>
            <a:ext cx="181062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 err="1" smtClean="0">
                <a:solidFill>
                  <a:schemeClr val="accent2"/>
                </a:solidFill>
              </a:rPr>
              <a:t>Directiva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Marco del Agua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</a:rPr>
              <a:t>2000/60/CE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999196" y="1744626"/>
            <a:ext cx="181062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 err="1" smtClean="0">
                <a:solidFill>
                  <a:schemeClr val="accent2"/>
                </a:solidFill>
              </a:rPr>
              <a:t>Directiva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err="1" smtClean="0">
                <a:solidFill>
                  <a:schemeClr val="accent2"/>
                </a:solidFill>
              </a:rPr>
              <a:t>Inundaciones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</a:rPr>
              <a:t>2007/60/CE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080457" y="1753585"/>
            <a:ext cx="1810624" cy="1191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 err="1" smtClean="0">
                <a:solidFill>
                  <a:schemeClr val="accent2"/>
                </a:solidFill>
              </a:rPr>
              <a:t>Directiva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err="1" smtClean="0">
                <a:solidFill>
                  <a:schemeClr val="accent2"/>
                </a:solidFill>
              </a:rPr>
              <a:t>Hàbitats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</a:rPr>
              <a:t>1992/43/CEE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161718" y="1746579"/>
            <a:ext cx="181062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b="1" dirty="0" err="1" smtClean="0">
                <a:solidFill>
                  <a:schemeClr val="accent2"/>
                </a:solidFill>
              </a:rPr>
              <a:t>Directiva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b="1" dirty="0" err="1" smtClean="0">
                <a:solidFill>
                  <a:schemeClr val="accent2"/>
                </a:solidFill>
              </a:rPr>
              <a:t>Aves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</a:rPr>
              <a:t>1979/409/CEE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</a:rPr>
              <a:t>2009/147/CE</a:t>
            </a:r>
            <a:endParaRPr lang="it-IT" dirty="0">
              <a:solidFill>
                <a:schemeClr val="accent2"/>
              </a:solidFill>
            </a:endParaRPr>
          </a:p>
        </p:txBody>
      </p:sp>
      <p:cxnSp>
        <p:nvCxnSpPr>
          <p:cNvPr id="5" name="Connettore 4 4"/>
          <p:cNvCxnSpPr>
            <a:stCxn id="3" idx="2"/>
            <a:endCxn id="26628" idx="0"/>
          </p:cNvCxnSpPr>
          <p:nvPr/>
        </p:nvCxnSpPr>
        <p:spPr>
          <a:xfrm rot="16200000" flipH="1">
            <a:off x="2844859" y="1923343"/>
            <a:ext cx="1190812" cy="3234037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4 6"/>
          <p:cNvCxnSpPr>
            <a:stCxn id="27" idx="2"/>
            <a:endCxn id="26628" idx="0"/>
          </p:cNvCxnSpPr>
          <p:nvPr/>
        </p:nvCxnSpPr>
        <p:spPr>
          <a:xfrm rot="16200000" flipH="1">
            <a:off x="3885490" y="2963973"/>
            <a:ext cx="1190813" cy="1152776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4 8"/>
          <p:cNvCxnSpPr>
            <a:stCxn id="28" idx="2"/>
            <a:endCxn id="26628" idx="0"/>
          </p:cNvCxnSpPr>
          <p:nvPr/>
        </p:nvCxnSpPr>
        <p:spPr>
          <a:xfrm rot="5400000">
            <a:off x="4926121" y="3076119"/>
            <a:ext cx="1190813" cy="928485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/>
          <p:cNvCxnSpPr>
            <a:stCxn id="29" idx="2"/>
            <a:endCxn id="26628" idx="0"/>
          </p:cNvCxnSpPr>
          <p:nvPr/>
        </p:nvCxnSpPr>
        <p:spPr>
          <a:xfrm rot="5400000">
            <a:off x="5967727" y="2036465"/>
            <a:ext cx="1188860" cy="3009746"/>
          </a:xfrm>
          <a:prstGeom prst="bentConnector3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39" name="Connettore 1 38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xmlns="" val="31404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2" grpId="0" animBg="1"/>
      <p:bldP spid="147463" grpId="0" animBg="1"/>
      <p:bldP spid="14746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24830" y="1954667"/>
            <a:ext cx="5507182" cy="702949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968" b="1" dirty="0" smtClean="0">
                <a:solidFill>
                  <a:srgbClr val="FF6600"/>
                </a:solidFill>
              </a:rPr>
              <a:t>P</a:t>
            </a:r>
            <a:r>
              <a:rPr lang="it-IT" altLang="it-IT" sz="2400" b="1" dirty="0" smtClean="0"/>
              <a:t>OLITICAS</a:t>
            </a:r>
            <a:endParaRPr lang="it-IT" altLang="it-IT" sz="2400" b="1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24830" y="2987122"/>
            <a:ext cx="5507182" cy="6352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46" b="1" dirty="0"/>
              <a:t>   </a:t>
            </a:r>
            <a:r>
              <a:rPr lang="it-IT" altLang="it-IT" sz="3968" b="1" dirty="0" smtClean="0">
                <a:solidFill>
                  <a:srgbClr val="FF6600"/>
                </a:solidFill>
              </a:rPr>
              <a:t>P</a:t>
            </a:r>
            <a:r>
              <a:rPr lang="it-IT" altLang="it-IT" sz="2400" b="1" dirty="0" smtClean="0"/>
              <a:t>LANES</a:t>
            </a:r>
            <a:endParaRPr lang="it-IT" altLang="it-IT" sz="2400" b="1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24830" y="4177071"/>
            <a:ext cx="5507182" cy="6352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968" b="1" dirty="0" smtClean="0">
                <a:solidFill>
                  <a:srgbClr val="FF6600"/>
                </a:solidFill>
              </a:rPr>
              <a:t>P</a:t>
            </a:r>
            <a:r>
              <a:rPr lang="it-IT" altLang="it-IT" sz="2400" b="1" dirty="0" smtClean="0"/>
              <a:t>ROGRAMAS</a:t>
            </a:r>
            <a:endParaRPr lang="it-IT" altLang="it-IT" sz="2400" b="1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24830" y="5447516"/>
            <a:ext cx="5507182" cy="6352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968" b="1" dirty="0" smtClean="0">
                <a:solidFill>
                  <a:srgbClr val="FF6600"/>
                </a:solidFill>
              </a:rPr>
              <a:t>P</a:t>
            </a:r>
            <a:r>
              <a:rPr lang="it-IT" altLang="it-IT" sz="2400" b="1" dirty="0" smtClean="0"/>
              <a:t>ROYECTOS</a:t>
            </a:r>
            <a:endParaRPr lang="it-IT" altLang="it-IT" sz="2400" b="1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4830" y="6637465"/>
            <a:ext cx="5507182" cy="702949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968" b="1" dirty="0" smtClean="0">
                <a:solidFill>
                  <a:srgbClr val="FF6600"/>
                </a:solidFill>
              </a:rPr>
              <a:t>P</a:t>
            </a:r>
            <a:r>
              <a:rPr lang="it-IT" altLang="it-IT" sz="2400" b="1" dirty="0" smtClean="0"/>
              <a:t>ROBLEMAS </a:t>
            </a:r>
            <a:r>
              <a:rPr lang="it-IT" altLang="it-IT" sz="2400" b="1" dirty="0"/>
              <a:t>/ </a:t>
            </a:r>
            <a:r>
              <a:rPr lang="it-IT" altLang="it-IT" sz="2400" b="1" dirty="0" smtClean="0"/>
              <a:t>OPORTUNIDADES</a:t>
            </a:r>
            <a:endParaRPr lang="it-IT" altLang="it-IT" sz="2400" b="1" dirty="0"/>
          </a:p>
        </p:txBody>
      </p:sp>
      <p:cxnSp>
        <p:nvCxnSpPr>
          <p:cNvPr id="11271" name="AutoShape 7"/>
          <p:cNvCxnSpPr>
            <a:cxnSpLocks noChangeShapeType="1"/>
            <a:stCxn id="11270" idx="1"/>
            <a:endCxn id="11266" idx="1"/>
          </p:cNvCxnSpPr>
          <p:nvPr/>
        </p:nvCxnSpPr>
        <p:spPr bwMode="auto">
          <a:xfrm rot="10800000">
            <a:off x="724830" y="2306142"/>
            <a:ext cx="12700" cy="4682798"/>
          </a:xfrm>
          <a:prstGeom prst="bentConnector3">
            <a:avLst>
              <a:gd name="adj1" fmla="val 3380488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2" name="AutoShape 8"/>
          <p:cNvCxnSpPr>
            <a:cxnSpLocks noChangeShapeType="1"/>
            <a:stCxn id="11266" idx="2"/>
            <a:endCxn id="11267" idx="0"/>
          </p:cNvCxnSpPr>
          <p:nvPr/>
        </p:nvCxnSpPr>
        <p:spPr bwMode="auto">
          <a:xfrm>
            <a:off x="3478421" y="2657616"/>
            <a:ext cx="0" cy="329506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3" name="AutoShape 9"/>
          <p:cNvCxnSpPr>
            <a:cxnSpLocks noChangeShapeType="1"/>
            <a:stCxn id="11267" idx="2"/>
            <a:endCxn id="11268" idx="0"/>
          </p:cNvCxnSpPr>
          <p:nvPr/>
        </p:nvCxnSpPr>
        <p:spPr bwMode="auto">
          <a:xfrm>
            <a:off x="3478421" y="3622344"/>
            <a:ext cx="0" cy="55472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4" name="AutoShape 10"/>
          <p:cNvCxnSpPr>
            <a:cxnSpLocks noChangeShapeType="1"/>
            <a:stCxn id="11268" idx="2"/>
            <a:endCxn id="11269" idx="0"/>
          </p:cNvCxnSpPr>
          <p:nvPr/>
        </p:nvCxnSpPr>
        <p:spPr bwMode="auto">
          <a:xfrm>
            <a:off x="3478421" y="4812293"/>
            <a:ext cx="0" cy="63522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5" name="AutoShape 11"/>
          <p:cNvCxnSpPr>
            <a:cxnSpLocks noChangeShapeType="1"/>
            <a:stCxn id="11269" idx="2"/>
            <a:endCxn id="11270" idx="0"/>
          </p:cNvCxnSpPr>
          <p:nvPr/>
        </p:nvCxnSpPr>
        <p:spPr bwMode="auto">
          <a:xfrm>
            <a:off x="3478421" y="6082738"/>
            <a:ext cx="0" cy="55472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421960" y="4177071"/>
            <a:ext cx="2302901" cy="6352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968" b="1" dirty="0" smtClean="0">
                <a:solidFill>
                  <a:srgbClr val="FF6600"/>
                </a:solidFill>
              </a:rPr>
              <a:t>P</a:t>
            </a:r>
            <a:r>
              <a:rPr lang="it-IT" altLang="it-IT" sz="2400" b="1" dirty="0" smtClean="0"/>
              <a:t>ÚBLICO</a:t>
            </a:r>
            <a:endParaRPr lang="it-IT" altLang="it-IT" sz="2400" b="1" dirty="0"/>
          </a:p>
        </p:txBody>
      </p:sp>
      <p:cxnSp>
        <p:nvCxnSpPr>
          <p:cNvPr id="11277" name="AutoShape 13"/>
          <p:cNvCxnSpPr>
            <a:cxnSpLocks noChangeShapeType="1"/>
            <a:stCxn id="11276" idx="1"/>
            <a:endCxn id="11266" idx="3"/>
          </p:cNvCxnSpPr>
          <p:nvPr/>
        </p:nvCxnSpPr>
        <p:spPr bwMode="auto">
          <a:xfrm rot="10800000">
            <a:off x="6232012" y="2306142"/>
            <a:ext cx="1189948" cy="218854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8" name="AutoShape 14"/>
          <p:cNvCxnSpPr>
            <a:cxnSpLocks noChangeShapeType="1"/>
            <a:stCxn id="11276" idx="1"/>
            <a:endCxn id="11267" idx="3"/>
          </p:cNvCxnSpPr>
          <p:nvPr/>
        </p:nvCxnSpPr>
        <p:spPr bwMode="auto">
          <a:xfrm rot="10800000">
            <a:off x="6232012" y="3304734"/>
            <a:ext cx="1189948" cy="118994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9" name="AutoShape 15"/>
          <p:cNvCxnSpPr>
            <a:cxnSpLocks noChangeShapeType="1"/>
            <a:stCxn id="11276" idx="1"/>
            <a:endCxn id="11268" idx="3"/>
          </p:cNvCxnSpPr>
          <p:nvPr/>
        </p:nvCxnSpPr>
        <p:spPr bwMode="auto">
          <a:xfrm flipH="1">
            <a:off x="6232012" y="4494682"/>
            <a:ext cx="118994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AutoShape 16"/>
          <p:cNvCxnSpPr>
            <a:cxnSpLocks noChangeShapeType="1"/>
            <a:stCxn id="11276" idx="1"/>
            <a:endCxn id="11269" idx="3"/>
          </p:cNvCxnSpPr>
          <p:nvPr/>
        </p:nvCxnSpPr>
        <p:spPr bwMode="auto">
          <a:xfrm rot="10800000" flipV="1">
            <a:off x="6232012" y="4494681"/>
            <a:ext cx="1189948" cy="127044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AutoShape 17"/>
          <p:cNvCxnSpPr>
            <a:cxnSpLocks noChangeShapeType="1"/>
            <a:stCxn id="11276" idx="1"/>
            <a:endCxn id="11270" idx="3"/>
          </p:cNvCxnSpPr>
          <p:nvPr/>
        </p:nvCxnSpPr>
        <p:spPr bwMode="auto">
          <a:xfrm rot="10800000" flipV="1">
            <a:off x="6232012" y="4494682"/>
            <a:ext cx="1189948" cy="249425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77017" y="1000957"/>
            <a:ext cx="9526590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46" b="1" dirty="0" err="1" smtClean="0">
                <a:solidFill>
                  <a:srgbClr val="FF6600"/>
                </a:solidFill>
              </a:rPr>
              <a:t>las</a:t>
            </a:r>
            <a:r>
              <a:rPr lang="it-IT" altLang="it-IT" sz="2646" b="1" dirty="0" smtClean="0">
                <a:solidFill>
                  <a:srgbClr val="FF6600"/>
                </a:solidFill>
              </a:rPr>
              <a:t> </a:t>
            </a:r>
            <a:r>
              <a:rPr lang="it-IT" altLang="it-IT" sz="3968" b="1" dirty="0">
                <a:solidFill>
                  <a:srgbClr val="FF6600"/>
                </a:solidFill>
              </a:rPr>
              <a:t>“</a:t>
            </a:r>
            <a:r>
              <a:rPr lang="it-IT" altLang="it-IT" sz="3968" b="1" dirty="0" smtClean="0">
                <a:solidFill>
                  <a:srgbClr val="FF6600"/>
                </a:solidFill>
              </a:rPr>
              <a:t>P</a:t>
            </a:r>
            <a:r>
              <a:rPr lang="it-IT" altLang="it-IT" sz="2650" b="1" dirty="0" smtClean="0">
                <a:solidFill>
                  <a:srgbClr val="FF6600"/>
                </a:solidFill>
              </a:rPr>
              <a:t>s</a:t>
            </a:r>
            <a:r>
              <a:rPr lang="it-IT" altLang="it-IT" sz="3968" b="1" dirty="0" smtClean="0">
                <a:solidFill>
                  <a:srgbClr val="FF6600"/>
                </a:solidFill>
              </a:rPr>
              <a:t>”</a:t>
            </a:r>
            <a:r>
              <a:rPr lang="it-IT" altLang="it-IT" sz="2646" b="1" dirty="0" smtClean="0">
                <a:solidFill>
                  <a:srgbClr val="FF6600"/>
                </a:solidFill>
              </a:rPr>
              <a:t> de la GOBERNANZA</a:t>
            </a:r>
            <a:endParaRPr lang="it-IT" altLang="it-IT" sz="2646" b="1" dirty="0">
              <a:solidFill>
                <a:srgbClr val="FF6600"/>
              </a:solidFill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557561" y="3939081"/>
            <a:ext cx="9324794" cy="1111202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984">
              <a:solidFill>
                <a:srgbClr val="B2B2B2"/>
              </a:solidFill>
            </a:endParaRP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7750098" y="3303858"/>
            <a:ext cx="2242501" cy="6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764" b="1" dirty="0" smtClean="0">
                <a:solidFill>
                  <a:srgbClr val="FF6600"/>
                </a:solidFill>
              </a:rPr>
              <a:t>CONTRATO DE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764" b="1" dirty="0" smtClean="0">
                <a:solidFill>
                  <a:srgbClr val="FF6600"/>
                </a:solidFill>
              </a:rPr>
              <a:t>HUMEDALES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861717" y="5482938"/>
            <a:ext cx="1580882" cy="175432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</a:rPr>
              <a:t>NO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</a:rPr>
              <a:t>UN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PLAN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NUEVO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35" name="Connettore 1 34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xmlns="" val="351050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illusioni-ottich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45" y="1240697"/>
            <a:ext cx="4243122" cy="59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292334" y="1221448"/>
            <a:ext cx="3319202" cy="131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it-IT" altLang="it-IT" sz="2646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UNA MUJER JOVEN</a:t>
            </a:r>
          </a:p>
          <a:p>
            <a:pPr algn="ctr"/>
            <a:r>
              <a:rPr lang="it-IT" altLang="it-IT" sz="2646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O</a:t>
            </a:r>
          </a:p>
          <a:p>
            <a:pPr algn="ctr"/>
            <a:r>
              <a:rPr lang="it-IT" altLang="it-IT" sz="2646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UNA MUJER MAYOR</a:t>
            </a:r>
            <a:endParaRPr lang="it-IT" altLang="it-IT" sz="2646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8611536" y="947334"/>
            <a:ext cx="857911" cy="18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it-IT" altLang="it-IT" sz="11500" dirty="0">
                <a:solidFill>
                  <a:srgbClr val="FF6600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572978" y="4493807"/>
            <a:ext cx="2854099" cy="212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it-IT" altLang="it-IT" sz="2646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NECESITAMOS UNA</a:t>
            </a:r>
            <a:endParaRPr lang="it-IT" altLang="it-IT" sz="2646" dirty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it-IT" altLang="it-IT" sz="529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VISI</a:t>
            </a:r>
            <a:r>
              <a:rPr lang="it-IT" altLang="it-IT" sz="5291" dirty="0">
                <a:solidFill>
                  <a:srgbClr val="FF6600"/>
                </a:solidFill>
                <a:latin typeface="Arial Narrow" panose="020B0606020202030204" pitchFamily="34" charset="0"/>
              </a:rPr>
              <a:t>Ó</a:t>
            </a:r>
            <a:r>
              <a:rPr lang="it-IT" altLang="it-IT" sz="529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N</a:t>
            </a:r>
          </a:p>
          <a:p>
            <a:pPr algn="ctr"/>
            <a:r>
              <a:rPr lang="it-IT" altLang="it-IT" sz="529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COM</a:t>
            </a:r>
            <a:r>
              <a:rPr lang="it-IT" altLang="it-IT" sz="5291" dirty="0">
                <a:solidFill>
                  <a:srgbClr val="FF6600"/>
                </a:solidFill>
                <a:latin typeface="Arial Narrow" panose="020B0606020202030204" pitchFamily="34" charset="0"/>
              </a:rPr>
              <a:t>Ú</a:t>
            </a:r>
            <a:r>
              <a:rPr lang="it-IT" altLang="it-IT" sz="529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N</a:t>
            </a:r>
            <a:endParaRPr lang="it-IT" altLang="it-IT" sz="529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6310626" y="2827878"/>
            <a:ext cx="1349051" cy="1349193"/>
          </a:xfrm>
          <a:prstGeom prst="downArrow">
            <a:avLst>
              <a:gd name="adj1" fmla="val 49935"/>
              <a:gd name="adj2" fmla="val 37481"/>
            </a:avLst>
          </a:prstGeom>
          <a:noFill/>
          <a:ln w="38100">
            <a:solidFill>
              <a:srgbClr val="F47D4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/>
          <a:p>
            <a:endParaRPr lang="it-IT" sz="1984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xmlns="" val="361417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/>
      <p:bldP spid="183302" grpId="0"/>
      <p:bldP spid="183303" grpId="0"/>
      <p:bldP spid="1833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007966" y="3790337"/>
            <a:ext cx="2300910" cy="635102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3527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POR QU</a:t>
            </a:r>
            <a:r>
              <a:rPr lang="it-IT" altLang="it-IT" sz="3527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É</a:t>
            </a:r>
            <a:r>
              <a:rPr lang="it-IT" altLang="it-IT" sz="3527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?</a:t>
            </a:r>
            <a:endParaRPr lang="it-IT" altLang="it-IT" sz="352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007966" y="2820877"/>
            <a:ext cx="2300910" cy="635102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3527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QUÉ?</a:t>
            </a:r>
            <a:endParaRPr lang="it-IT" altLang="it-IT" sz="352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4007966" y="4726547"/>
            <a:ext cx="2300910" cy="635102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3527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QUIÉN</a:t>
            </a:r>
            <a:r>
              <a:rPr lang="it-IT" altLang="it-IT" sz="3527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?</a:t>
            </a:r>
            <a:endParaRPr lang="it-IT" altLang="it-IT" sz="352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4007966" y="5678506"/>
            <a:ext cx="2300910" cy="635102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3527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CUÁNDO</a:t>
            </a:r>
            <a:r>
              <a:rPr lang="it-IT" altLang="it-IT" sz="3527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?</a:t>
            </a:r>
            <a:endParaRPr lang="it-IT" altLang="it-IT" sz="352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4007965" y="6630465"/>
            <a:ext cx="2304409" cy="635102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3527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CÓMO?</a:t>
            </a:r>
            <a:endParaRPr lang="it-IT" altLang="it-IT" sz="3527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4823" name="Picture 4" descr="prendere-appunti--oggetti--elenco--per-fare-la-lista_3303720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589" y="4726547"/>
            <a:ext cx="3530978" cy="254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mission-e-vi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" y="2820878"/>
            <a:ext cx="3768942" cy="25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529" y="1508824"/>
            <a:ext cx="458027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smtClean="0">
                <a:solidFill>
                  <a:srgbClr val="FF6600"/>
                </a:solidFill>
              </a:rPr>
              <a:t>PLAN DE ACCIÓN</a:t>
            </a:r>
            <a:endParaRPr lang="it-IT" altLang="it-IT" sz="4000" b="1" dirty="0">
              <a:solidFill>
                <a:srgbClr val="FF660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16" name="Connettore 1 15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xmlns="" val="825844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 animBg="1"/>
      <p:bldP spid="43013" grpId="0" animBg="1"/>
      <p:bldP spid="430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246" y="2192656"/>
            <a:ext cx="7301671" cy="503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584819" y="935391"/>
            <a:ext cx="5615880" cy="104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86" b="1" dirty="0" err="1" smtClean="0">
                <a:solidFill>
                  <a:srgbClr val="FF6600"/>
                </a:solidFill>
                <a:latin typeface="Arial Narrow" panose="020B0606020202030204" pitchFamily="34" charset="0"/>
              </a:rPr>
              <a:t>Estrategias</a:t>
            </a:r>
            <a:r>
              <a:rPr lang="it-IT" altLang="it-IT" sz="3086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it-IT" altLang="it-IT" sz="3086" b="1" dirty="0" err="1" smtClean="0">
                <a:solidFill>
                  <a:srgbClr val="FF6600"/>
                </a:solidFill>
                <a:latin typeface="Arial Narrow" panose="020B0606020202030204" pitchFamily="34" charset="0"/>
              </a:rPr>
              <a:t>Territoriales</a:t>
            </a:r>
            <a:r>
              <a:rPr lang="it-IT" altLang="it-IT" sz="3086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it-IT" altLang="it-IT" sz="3086" b="1" dirty="0" err="1" smtClean="0">
                <a:solidFill>
                  <a:srgbClr val="FF6600"/>
                </a:solidFill>
                <a:latin typeface="Arial Narrow" panose="020B0606020202030204" pitchFamily="34" charset="0"/>
              </a:rPr>
              <a:t>Integradas</a:t>
            </a:r>
            <a:endParaRPr lang="it-IT" altLang="it-IT" sz="3086" b="1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86" dirty="0" smtClean="0">
                <a:solidFill>
                  <a:srgbClr val="FF66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3086" dirty="0" err="1" smtClean="0">
                <a:solidFill>
                  <a:srgbClr val="FF66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enfoque</a:t>
            </a:r>
            <a:r>
              <a:rPr lang="it-IT" altLang="it-IT" sz="3086" dirty="0" smtClean="0">
                <a:solidFill>
                  <a:srgbClr val="FF66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multi </a:t>
            </a:r>
            <a:r>
              <a:rPr lang="it-IT" altLang="it-IT" sz="3086" dirty="0" err="1" smtClean="0">
                <a:solidFill>
                  <a:srgbClr val="FF66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financiaci</a:t>
            </a:r>
            <a:r>
              <a:rPr lang="it-IT" altLang="it-IT" sz="3086" dirty="0" err="1">
                <a:solidFill>
                  <a:srgbClr val="FF66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ó</a:t>
            </a:r>
            <a:r>
              <a:rPr lang="it-IT" altLang="it-IT" sz="3086" dirty="0" err="1" smtClean="0">
                <a:solidFill>
                  <a:srgbClr val="FF66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n</a:t>
            </a:r>
            <a:endParaRPr lang="it-IT" altLang="it-IT" sz="3086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16140" y="2248411"/>
            <a:ext cx="3248318" cy="5333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Fondos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Europeos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para </a:t>
            </a:r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el</a:t>
            </a:r>
            <a:endParaRPr lang="it-IT" sz="1433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Desarrollo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Regional (FEDER)</a:t>
            </a:r>
            <a:endParaRPr lang="it-IT" sz="1433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45840" y="2244429"/>
            <a:ext cx="3364705" cy="5333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Programas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Operativos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Plurirregionales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/ </a:t>
            </a:r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Regionales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(POPE / POR)</a:t>
            </a:r>
            <a:endParaRPr lang="it-IT" sz="1433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271590" y="4035037"/>
            <a:ext cx="1722569" cy="5333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Fondo Social Europeo (FSE)</a:t>
            </a:r>
            <a:endParaRPr lang="it-IT" sz="1433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271590" y="5633738"/>
            <a:ext cx="1722569" cy="53334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Fondo Europeo</a:t>
            </a:r>
          </a:p>
          <a:p>
            <a:pPr algn="ctr"/>
            <a:r>
              <a:rPr lang="it-IT" sz="1433" b="1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 </a:t>
            </a:r>
            <a:r>
              <a:rPr lang="it-IT" sz="1433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Cohesión</a:t>
            </a:r>
            <a:r>
              <a:rPr lang="it-IT" sz="1433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(FCE)</a:t>
            </a:r>
            <a:endParaRPr lang="it-IT" sz="1433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16" name="Connettore 1 15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47793" y="5163472"/>
            <a:ext cx="8112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600" b="1" dirty="0"/>
              <a:t>I</a:t>
            </a:r>
            <a:r>
              <a:rPr lang="it-IT" sz="3600" b="1" dirty="0" smtClean="0"/>
              <a:t>TI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81528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0686" y="1126309"/>
            <a:ext cx="9239250" cy="305752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6"/>
          <a:stretch/>
        </p:blipFill>
        <p:spPr>
          <a:xfrm>
            <a:off x="1594625" y="4237463"/>
            <a:ext cx="6757098" cy="33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07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019497" y="6276238"/>
            <a:ext cx="1683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wetnet.interreg-med.eu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2217" b="15997"/>
          <a:stretch/>
        </p:blipFill>
        <p:spPr>
          <a:xfrm>
            <a:off x="7779094" y="5022772"/>
            <a:ext cx="1819780" cy="796179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5922137" y="4985021"/>
            <a:ext cx="1080493" cy="671972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5874213" y="5659922"/>
            <a:ext cx="1080745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92" dirty="0" err="1"/>
              <a:t>Italian</a:t>
            </a:r>
            <a:r>
              <a:rPr lang="it-IT" sz="992" dirty="0"/>
              <a:t> Centre for</a:t>
            </a:r>
          </a:p>
          <a:p>
            <a:r>
              <a:rPr lang="it-IT" sz="992" dirty="0"/>
              <a:t>River </a:t>
            </a:r>
            <a:r>
              <a:rPr lang="it-IT" sz="992" dirty="0" err="1"/>
              <a:t>Restoration</a:t>
            </a:r>
            <a:endParaRPr lang="es-ES" sz="992" dirty="0"/>
          </a:p>
        </p:txBody>
      </p:sp>
      <p:sp>
        <p:nvSpPr>
          <p:cNvPr id="31" name="Rettangolo 30"/>
          <p:cNvSpPr/>
          <p:nvPr/>
        </p:nvSpPr>
        <p:spPr>
          <a:xfrm>
            <a:off x="8031482" y="7047982"/>
            <a:ext cx="766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@wetnet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8019497" y="6652463"/>
            <a:ext cx="1047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@wetnetmed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1420" y="6269052"/>
            <a:ext cx="273557" cy="26599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037" y="7047982"/>
            <a:ext cx="233964" cy="233964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6037" y="6645277"/>
            <a:ext cx="246870" cy="246870"/>
          </a:xfrm>
          <a:prstGeom prst="rect">
            <a:avLst/>
          </a:prstGeom>
        </p:spPr>
      </p:pic>
      <p:sp>
        <p:nvSpPr>
          <p:cNvPr id="36" name="Rettangolo 35"/>
          <p:cNvSpPr/>
          <p:nvPr/>
        </p:nvSpPr>
        <p:spPr>
          <a:xfrm>
            <a:off x="6080932" y="6233203"/>
            <a:ext cx="617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irf.org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6092917" y="7004947"/>
            <a:ext cx="825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@CIRF.org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6080932" y="6609428"/>
            <a:ext cx="1303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65000"/>
                  </a:schemeClr>
                </a:solidFill>
              </a:rPr>
              <a:t>@CIRFcommunity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2855" y="6226017"/>
            <a:ext cx="273557" cy="265990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472" y="7004947"/>
            <a:ext cx="233964" cy="233964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472" y="6602242"/>
            <a:ext cx="246870" cy="2468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3149" y="4281194"/>
            <a:ext cx="5119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</a:rPr>
              <a:t>ESTAMOS EN CONTACTO !</a:t>
            </a:r>
            <a:endParaRPr lang="es-ES" sz="3600" b="1" dirty="0">
              <a:solidFill>
                <a:srgbClr val="FFC000"/>
              </a:solidFill>
            </a:endParaRPr>
          </a:p>
        </p:txBody>
      </p:sp>
      <p:pic>
        <p:nvPicPr>
          <p:cNvPr id="50" name="Immagin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27" y="263819"/>
            <a:ext cx="5604328" cy="394378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3149" y="6661554"/>
            <a:ext cx="213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Giancarlo Gusmaroli</a:t>
            </a:r>
          </a:p>
          <a:p>
            <a:r>
              <a:rPr lang="it-IT" dirty="0" smtClean="0"/>
              <a:t>g.gusmaroli@cirf.org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188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1" grpId="0"/>
      <p:bldP spid="32" grpId="0"/>
      <p:bldP spid="36" grpId="0"/>
      <p:bldP spid="37" grpId="0"/>
      <p:bldP spid="3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52509"/>
            <a:ext cx="10080625" cy="68071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62" b="8321"/>
          <a:stretch/>
        </p:blipFill>
        <p:spPr>
          <a:xfrm>
            <a:off x="158668" y="944337"/>
            <a:ext cx="6710484" cy="4824536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404034" y="3122820"/>
            <a:ext cx="358889" cy="36672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FF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Ovale 5"/>
          <p:cNvSpPr/>
          <p:nvPr/>
        </p:nvSpPr>
        <p:spPr>
          <a:xfrm>
            <a:off x="1310795" y="3123068"/>
            <a:ext cx="358889" cy="36672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FF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Ovale 6"/>
          <p:cNvSpPr/>
          <p:nvPr/>
        </p:nvSpPr>
        <p:spPr>
          <a:xfrm>
            <a:off x="3110995" y="2384110"/>
            <a:ext cx="358889" cy="36672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FF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Ovale 7"/>
          <p:cNvSpPr/>
          <p:nvPr/>
        </p:nvSpPr>
        <p:spPr>
          <a:xfrm>
            <a:off x="3393537" y="4112090"/>
            <a:ext cx="358889" cy="36672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FF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Ovale 8"/>
          <p:cNvSpPr/>
          <p:nvPr/>
        </p:nvSpPr>
        <p:spPr>
          <a:xfrm>
            <a:off x="3613536" y="2044069"/>
            <a:ext cx="358889" cy="36672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FF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Ovale 9"/>
          <p:cNvSpPr/>
          <p:nvPr/>
        </p:nvSpPr>
        <p:spPr>
          <a:xfrm>
            <a:off x="2102883" y="2515713"/>
            <a:ext cx="358889" cy="36672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FF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" name="Ovale 10"/>
          <p:cNvSpPr/>
          <p:nvPr/>
        </p:nvSpPr>
        <p:spPr>
          <a:xfrm>
            <a:off x="2429873" y="1019457"/>
            <a:ext cx="358889" cy="366721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FF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444015" y="3797837"/>
            <a:ext cx="5542468" cy="3665747"/>
          </a:xfrm>
          <a:prstGeom prst="rect">
            <a:avLst/>
          </a:prstGeom>
          <a:solidFill>
            <a:srgbClr val="FFFF99">
              <a:alpha val="75000"/>
            </a:srgbClr>
          </a:solidFill>
        </p:spPr>
        <p:txBody>
          <a:bodyPr wrap="square">
            <a:spAutoFit/>
          </a:bodyPr>
          <a:lstStyle/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SOCIO LIDER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200" dirty="0" smtClean="0">
                <a:solidFill>
                  <a:prstClr val="black"/>
                </a:solidFill>
                <a:latin typeface="Calibri" panose="020F0502020204030204"/>
              </a:rPr>
              <a:t>VR 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- Veneto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Region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(IT)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it-IT" sz="7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 ASESOR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CIRF - Italian Centre for River Restoration (IT)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it-IT" sz="7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SOCIOS DE PROYECTO (TESTANDO ACTIVIDADES EN AREAS PILOTO)</a:t>
            </a:r>
            <a:endParaRPr lang="it-IT" sz="1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200" dirty="0" smtClean="0">
                <a:solidFill>
                  <a:prstClr val="black"/>
                </a:solidFill>
                <a:latin typeface="Calibri" panose="020F0502020204030204"/>
              </a:rPr>
              <a:t>VC 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- Province of Vercelli (IT)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TdV </a:t>
            </a:r>
            <a:r>
              <a:rPr lang="it-IT" sz="1200" dirty="0" smtClean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Tour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du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Valat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Foundation (FR)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ZRC-SAZU -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Research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Centre of the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Slovenian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Academy of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Sciences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Arts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(SI)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SARGA -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Government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Aragon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(ES)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FAMP -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Andalusian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Federation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Towns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Provinces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(ES)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SEO - Spanish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Ornithological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Calibri" panose="020F0502020204030204"/>
              </a:rPr>
              <a:t>Society - </a:t>
            </a:r>
            <a:r>
              <a:rPr lang="it-IT" sz="1200" dirty="0" err="1" smtClean="0">
                <a:solidFill>
                  <a:prstClr val="black"/>
                </a:solidFill>
                <a:latin typeface="Calibri" panose="020F0502020204030204"/>
              </a:rPr>
              <a:t>Birdlife</a:t>
            </a:r>
            <a:r>
              <a:rPr lang="it-IT" sz="1200" dirty="0" smtClean="0">
                <a:solidFill>
                  <a:prstClr val="black"/>
                </a:solidFill>
                <a:latin typeface="Calibri" panose="020F0502020204030204"/>
              </a:rPr>
              <a:t> International 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(ES)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RCDI - Development and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Innovation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Network (PT)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GDA - Gozo Development Agency (MT)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it-IT" sz="7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it-IT" sz="1200" b="1" dirty="0" smtClean="0">
                <a:solidFill>
                  <a:prstClr val="black"/>
                </a:solidFill>
                <a:latin typeface="Calibri" panose="020F0502020204030204"/>
              </a:rPr>
              <a:t>SOCIOS ASOCIADOS</a:t>
            </a:r>
            <a:endParaRPr lang="it-IT" sz="12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LB -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Ljubljana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barje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Nature park (SI)</a:t>
            </a:r>
          </a:p>
          <a:p>
            <a:pPr lvl="0" algn="just" defTabSz="756026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WIEA -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Wetlands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International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European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/>
              </a:rPr>
              <a:t>Association</a:t>
            </a:r>
            <a:r>
              <a:rPr lang="it-IT" sz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it-IT" sz="1200" dirty="0" smtClean="0">
                <a:solidFill>
                  <a:prstClr val="black"/>
                </a:solidFill>
                <a:latin typeface="Calibri" panose="020F0502020204030204"/>
              </a:rPr>
              <a:t>NL)</a:t>
            </a:r>
            <a:endParaRPr lang="it-IT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4752" y="891470"/>
            <a:ext cx="3127821" cy="28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4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22"/>
          <a:stretch/>
        </p:blipFill>
        <p:spPr>
          <a:xfrm>
            <a:off x="390417" y="3747293"/>
            <a:ext cx="1723448" cy="5836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41" y="1558618"/>
            <a:ext cx="1521255" cy="5576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974" y="4536824"/>
            <a:ext cx="490080" cy="4900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53" t="21161" r="14580" b="23953"/>
          <a:stretch/>
        </p:blipFill>
        <p:spPr>
          <a:xfrm>
            <a:off x="822098" y="5286848"/>
            <a:ext cx="860086" cy="4778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02" y="3058073"/>
            <a:ext cx="1812271" cy="4620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665" y="2202290"/>
            <a:ext cx="1888952" cy="62627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sp>
        <p:nvSpPr>
          <p:cNvPr id="16" name="Rettangolo 15"/>
          <p:cNvSpPr/>
          <p:nvPr/>
        </p:nvSpPr>
        <p:spPr>
          <a:xfrm>
            <a:off x="276728" y="3731012"/>
            <a:ext cx="1970573" cy="5999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ttangolo 16"/>
          <p:cNvSpPr/>
          <p:nvPr/>
        </p:nvSpPr>
        <p:spPr>
          <a:xfrm>
            <a:off x="276728" y="2986667"/>
            <a:ext cx="1970573" cy="5999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ttangolo 17"/>
          <p:cNvSpPr/>
          <p:nvPr/>
        </p:nvSpPr>
        <p:spPr>
          <a:xfrm>
            <a:off x="276728" y="2242322"/>
            <a:ext cx="1970573" cy="5999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ttangolo 18"/>
          <p:cNvSpPr/>
          <p:nvPr/>
        </p:nvSpPr>
        <p:spPr>
          <a:xfrm>
            <a:off x="276728" y="1516338"/>
            <a:ext cx="1970573" cy="5999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ttangolo 19"/>
          <p:cNvSpPr/>
          <p:nvPr/>
        </p:nvSpPr>
        <p:spPr>
          <a:xfrm>
            <a:off x="276728" y="4481883"/>
            <a:ext cx="1970573" cy="5999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ttangolo 20"/>
          <p:cNvSpPr/>
          <p:nvPr/>
        </p:nvSpPr>
        <p:spPr>
          <a:xfrm>
            <a:off x="276728" y="5225780"/>
            <a:ext cx="1970573" cy="5999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asellaDiTesto 21"/>
          <p:cNvSpPr txBox="1"/>
          <p:nvPr/>
        </p:nvSpPr>
        <p:spPr>
          <a:xfrm>
            <a:off x="2926450" y="15315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926450" y="22409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926450" y="29683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926450" y="447535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926450" y="3718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926451" y="522561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978" y="5961081"/>
            <a:ext cx="950326" cy="617153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276728" y="5969677"/>
            <a:ext cx="1970573" cy="5999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asellaDiTesto 29"/>
          <p:cNvSpPr txBox="1"/>
          <p:nvPr/>
        </p:nvSpPr>
        <p:spPr>
          <a:xfrm>
            <a:off x="2926451" y="596951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719261" y="690227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>10</a:t>
            </a:r>
            <a:endParaRPr lang="es-ES" sz="2400" dirty="0">
              <a:solidFill>
                <a:schemeClr val="accent2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16329" y="6902270"/>
            <a:ext cx="1238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>TOTAL</a:t>
            </a:r>
            <a:endParaRPr lang="es-ES" sz="3200" b="1" dirty="0">
              <a:solidFill>
                <a:schemeClr val="accent2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214366" y="153152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415084" y="22409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214366" y="297426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422757" y="371659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214366" y="447535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381631" y="5225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413570" y="596951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225447" y="690226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>69</a:t>
            </a:r>
            <a:endParaRPr lang="es-ES" sz="2400" dirty="0">
              <a:solidFill>
                <a:schemeClr val="accent2"/>
              </a:solidFill>
            </a:endParaRPr>
          </a:p>
        </p:txBody>
      </p:sp>
      <p:cxnSp>
        <p:nvCxnSpPr>
          <p:cNvPr id="43" name="Connettore 1 42"/>
          <p:cNvCxnSpPr/>
          <p:nvPr/>
        </p:nvCxnSpPr>
        <p:spPr>
          <a:xfrm>
            <a:off x="276728" y="6902269"/>
            <a:ext cx="952716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2488092" y="961416"/>
            <a:ext cx="1307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PROYECTOS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05341" y="808723"/>
            <a:ext cx="166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accent2"/>
                </a:solidFill>
              </a:rPr>
              <a:t>PROGRAMA DE</a:t>
            </a:r>
            <a:br>
              <a:rPr lang="it-IT" b="1" dirty="0" smtClean="0">
                <a:solidFill>
                  <a:schemeClr val="accent2"/>
                </a:solidFill>
              </a:rPr>
            </a:br>
            <a:r>
              <a:rPr lang="it-IT" b="1" dirty="0" smtClean="0">
                <a:solidFill>
                  <a:schemeClr val="accent2"/>
                </a:solidFill>
              </a:rPr>
              <a:t>FINANCIACIÓN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066889" y="9581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SOCIOS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5272314" y="818093"/>
            <a:ext cx="985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AREAS</a:t>
            </a:r>
          </a:p>
          <a:p>
            <a:pPr algn="ctr"/>
            <a:r>
              <a:rPr lang="it-IT" b="1" dirty="0" smtClean="0">
                <a:solidFill>
                  <a:schemeClr val="accent2"/>
                </a:solidFill>
              </a:rPr>
              <a:t>PILOTOS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467708" y="152844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668426" y="2237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678039" y="29730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679577" y="37117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5679577" y="44722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5678039" y="52223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687180" y="59772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s-E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478789" y="689918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>43</a:t>
            </a:r>
            <a:endParaRPr lang="es-ES" sz="2400" dirty="0">
              <a:solidFill>
                <a:schemeClr val="accent2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6803951" y="950540"/>
            <a:ext cx="167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PRESUPUESTOS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6611041" y="2249915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2.049.884 €</a:t>
            </a:r>
            <a:endParaRPr lang="es-E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6601423" y="1528443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3.306.612 €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6511339" y="2990849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8.743.145 €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6611041" y="3718568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1.836.947 €</a:t>
            </a:r>
            <a:endParaRPr lang="es-E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611041" y="4486690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5.475.204 €</a:t>
            </a:r>
          </a:p>
        </p:txBody>
      </p:sp>
      <p:sp>
        <p:nvSpPr>
          <p:cNvPr id="62" name="Rettangolo 61"/>
          <p:cNvSpPr/>
          <p:nvPr/>
        </p:nvSpPr>
        <p:spPr>
          <a:xfrm>
            <a:off x="6935778" y="5233373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100.000 €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6628001" y="5980056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>
                    <a:lumMod val="65000"/>
                  </a:schemeClr>
                </a:solidFill>
              </a:rPr>
              <a:t>4.637.499 €</a:t>
            </a:r>
            <a:endParaRPr lang="es-E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6453631" y="6899186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</a:rPr>
              <a:t>26.149.291 €</a:t>
            </a:r>
            <a:endParaRPr lang="es-E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6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3615" y="2631689"/>
            <a:ext cx="189242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ABRIL</a:t>
            </a:r>
            <a:endParaRPr lang="es-ES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39736" y="2631689"/>
            <a:ext cx="18989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MAYO</a:t>
            </a:r>
            <a:endParaRPr lang="es-ES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25006" y="2631689"/>
            <a:ext cx="18989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OCTUBRE</a:t>
            </a:r>
            <a:endParaRPr lang="es-ES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51694" y="3251795"/>
            <a:ext cx="11897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WETNET</a:t>
            </a:r>
          </a:p>
          <a:p>
            <a:pPr algn="ctr"/>
            <a:r>
              <a:rPr lang="it-IT" dirty="0" smtClean="0"/>
              <a:t>REUNIÓN</a:t>
            </a:r>
          </a:p>
          <a:p>
            <a:pPr algn="ctr"/>
            <a:r>
              <a:rPr lang="it-IT" dirty="0" smtClean="0"/>
              <a:t>DE SOCIOS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Camargue</a:t>
            </a:r>
          </a:p>
          <a:p>
            <a:pPr algn="ctr"/>
            <a:r>
              <a:rPr lang="it-IT" dirty="0" smtClean="0"/>
              <a:t>(Francia)</a:t>
            </a:r>
            <a:endParaRPr lang="es-E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742128" y="3251795"/>
            <a:ext cx="20941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REUNIÓN</a:t>
            </a:r>
          </a:p>
          <a:p>
            <a:pPr algn="ctr"/>
            <a:r>
              <a:rPr lang="it-IT" dirty="0" smtClean="0"/>
              <a:t>INTERNACIONAL</a:t>
            </a:r>
          </a:p>
          <a:p>
            <a:pPr algn="ctr"/>
            <a:r>
              <a:rPr lang="it-IT" dirty="0" smtClean="0"/>
              <a:t>DE TRABAJO EN RED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Roma</a:t>
            </a:r>
          </a:p>
          <a:p>
            <a:pPr algn="ctr"/>
            <a:r>
              <a:rPr lang="it-IT" dirty="0" smtClean="0"/>
              <a:t>(Italia)</a:t>
            </a:r>
            <a:endParaRPr lang="es-E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607122" y="3235697"/>
            <a:ext cx="17347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CONFERENCIA </a:t>
            </a:r>
          </a:p>
          <a:p>
            <a:pPr algn="ctr"/>
            <a:r>
              <a:rPr lang="it-IT" dirty="0" smtClean="0"/>
              <a:t>INTERNACIONAL</a:t>
            </a:r>
          </a:p>
          <a:p>
            <a:pPr algn="ctr"/>
            <a:r>
              <a:rPr lang="it-IT" dirty="0" smtClean="0"/>
              <a:t>DE PROYECTO</a:t>
            </a:r>
          </a:p>
          <a:p>
            <a:pPr algn="ctr"/>
            <a:endParaRPr lang="it-IT" dirty="0"/>
          </a:p>
          <a:p>
            <a:pPr algn="ctr"/>
            <a:r>
              <a:rPr lang="it-IT" dirty="0" err="1" smtClean="0"/>
              <a:t>Venecia</a:t>
            </a:r>
            <a:endParaRPr lang="it-IT" dirty="0" smtClean="0"/>
          </a:p>
          <a:p>
            <a:pPr algn="ctr"/>
            <a:r>
              <a:rPr lang="it-IT" dirty="0" smtClean="0"/>
              <a:t>(Italia)</a:t>
            </a:r>
            <a:endParaRPr lang="es-ES" dirty="0"/>
          </a:p>
        </p:txBody>
      </p:sp>
      <p:cxnSp>
        <p:nvCxnSpPr>
          <p:cNvPr id="8" name="Connettore 2 7"/>
          <p:cNvCxnSpPr>
            <a:stCxn id="5" idx="3"/>
            <a:endCxn id="9" idx="1"/>
          </p:cNvCxnSpPr>
          <p:nvPr/>
        </p:nvCxnSpPr>
        <p:spPr>
          <a:xfrm>
            <a:off x="2396035" y="2862522"/>
            <a:ext cx="4437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9" idx="3"/>
            <a:endCxn id="10" idx="1"/>
          </p:cNvCxnSpPr>
          <p:nvPr/>
        </p:nvCxnSpPr>
        <p:spPr>
          <a:xfrm>
            <a:off x="4738670" y="2862522"/>
            <a:ext cx="27863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in giù 15"/>
          <p:cNvSpPr/>
          <p:nvPr/>
        </p:nvSpPr>
        <p:spPr>
          <a:xfrm>
            <a:off x="1257915" y="5252175"/>
            <a:ext cx="412054" cy="46835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asellaDiTesto 20"/>
          <p:cNvSpPr txBox="1"/>
          <p:nvPr/>
        </p:nvSpPr>
        <p:spPr>
          <a:xfrm>
            <a:off x="497101" y="5861824"/>
            <a:ext cx="1898934" cy="12733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1600" b="1" dirty="0" smtClean="0"/>
              <a:t>BORRADOR DE POSICIONAMIENTO ESTRATEGICO</a:t>
            </a:r>
            <a:endParaRPr lang="es-ES" sz="16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525006" y="5874549"/>
            <a:ext cx="1898934" cy="12733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400" b="1" dirty="0" smtClean="0"/>
              <a:t>CARTA DE</a:t>
            </a:r>
          </a:p>
          <a:p>
            <a:pPr algn="ctr"/>
            <a:r>
              <a:rPr lang="it-IT" sz="2400" b="1" dirty="0" smtClean="0"/>
              <a:t>VENECIA</a:t>
            </a:r>
            <a:endParaRPr lang="es-ES" sz="2400" b="1" dirty="0"/>
          </a:p>
        </p:txBody>
      </p:sp>
      <p:sp>
        <p:nvSpPr>
          <p:cNvPr id="23" name="Freccia in giù 22"/>
          <p:cNvSpPr/>
          <p:nvPr/>
        </p:nvSpPr>
        <p:spPr>
          <a:xfrm>
            <a:off x="8348795" y="5267019"/>
            <a:ext cx="412054" cy="46835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asellaDiTesto 24"/>
          <p:cNvSpPr txBox="1"/>
          <p:nvPr/>
        </p:nvSpPr>
        <p:spPr>
          <a:xfrm>
            <a:off x="2839736" y="5874549"/>
            <a:ext cx="1898934" cy="12733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b="1" dirty="0" smtClean="0"/>
              <a:t>10 </a:t>
            </a:r>
            <a:r>
              <a:rPr lang="it-IT" sz="2000" b="1" dirty="0" err="1" smtClean="0"/>
              <a:t>proyectos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69 </a:t>
            </a:r>
            <a:r>
              <a:rPr lang="it-IT" sz="2000" b="1" dirty="0" err="1" smtClean="0"/>
              <a:t>promotores</a:t>
            </a:r>
            <a:endParaRPr lang="es-ES" sz="20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182371" y="5878267"/>
            <a:ext cx="1898934" cy="12676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it-IT" sz="2000" b="1" dirty="0"/>
              <a:t>a</a:t>
            </a:r>
            <a:r>
              <a:rPr lang="it-IT" sz="2000" b="1" dirty="0" smtClean="0"/>
              <a:t>l </a:t>
            </a:r>
            <a:r>
              <a:rPr lang="it-IT" sz="2000" b="1" dirty="0" err="1" smtClean="0"/>
              <a:t>menos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500 </a:t>
            </a:r>
            <a:r>
              <a:rPr lang="it-IT" sz="2000" b="1" dirty="0" err="1" smtClean="0"/>
              <a:t>firmantes</a:t>
            </a:r>
            <a:endParaRPr lang="it-IT" sz="2000" b="1" dirty="0" smtClean="0"/>
          </a:p>
          <a:p>
            <a:pPr algn="ctr"/>
            <a:r>
              <a:rPr lang="it-IT" sz="2000" b="1" dirty="0" err="1" smtClean="0"/>
              <a:t>potenciales</a:t>
            </a:r>
            <a:endParaRPr lang="it-IT" sz="2000" b="1" dirty="0" smtClean="0"/>
          </a:p>
        </p:txBody>
      </p:sp>
      <p:sp>
        <p:nvSpPr>
          <p:cNvPr id="36" name="CasellaDiTesto 35"/>
          <p:cNvSpPr txBox="1"/>
          <p:nvPr/>
        </p:nvSpPr>
        <p:spPr>
          <a:xfrm>
            <a:off x="304266" y="974207"/>
            <a:ext cx="94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HACIA UNA</a:t>
            </a:r>
          </a:p>
          <a:p>
            <a:pPr algn="ctr"/>
            <a:r>
              <a:rPr lang="it-IT" sz="2400" b="1" dirty="0" smtClean="0"/>
              <a:t>CARTA MEDITERR</a:t>
            </a:r>
            <a:r>
              <a:rPr lang="it-IT" sz="2400" b="1" dirty="0"/>
              <a:t>ÁN</a:t>
            </a:r>
            <a:r>
              <a:rPr lang="it-IT" sz="2400" b="1" dirty="0" smtClean="0"/>
              <a:t>EA SOBRE LA GOBERNANZA INTEGRADA</a:t>
            </a:r>
          </a:p>
          <a:p>
            <a:pPr algn="ctr"/>
            <a:r>
              <a:rPr lang="it-IT" sz="2400" b="1" dirty="0" smtClean="0"/>
              <a:t>PARA UNA GESTIÓN SOSTENIBLE DE HUMEDALES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22795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  <p:bldP spid="22" grpId="0" animBg="1"/>
      <p:bldP spid="23" grpId="0" animBg="1"/>
      <p:bldP spid="2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5301" y="5061016"/>
            <a:ext cx="1778696" cy="10421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/>
          <a:srcRect b="622"/>
          <a:stretch/>
        </p:blipFill>
        <p:spPr>
          <a:xfrm>
            <a:off x="122419" y="1550020"/>
            <a:ext cx="7255631" cy="54752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75301" y="6486659"/>
            <a:ext cx="16631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www.gesteau.fr</a:t>
            </a:r>
          </a:p>
          <a:p>
            <a:r>
              <a:rPr lang="it-IT" sz="1100" dirty="0" smtClean="0"/>
              <a:t>[15-02-2017]</a:t>
            </a:r>
            <a:endParaRPr lang="it-IT" sz="11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77985" y="5043460"/>
            <a:ext cx="497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dirty="0" smtClean="0"/>
              <a:t>8</a:t>
            </a:r>
          </a:p>
          <a:p>
            <a:pPr algn="r"/>
            <a:r>
              <a:rPr lang="it-IT" sz="1600" dirty="0" smtClean="0"/>
              <a:t>38</a:t>
            </a:r>
          </a:p>
          <a:p>
            <a:pPr algn="r"/>
            <a:r>
              <a:rPr lang="it-IT" sz="1600" dirty="0" smtClean="0"/>
              <a:t>81</a:t>
            </a:r>
          </a:p>
          <a:p>
            <a:pPr algn="r"/>
            <a:r>
              <a:rPr lang="it-IT" sz="1600" dirty="0" smtClean="0"/>
              <a:t>154</a:t>
            </a:r>
          </a:p>
          <a:p>
            <a:pPr algn="r"/>
            <a:r>
              <a:rPr lang="it-IT" sz="1600" b="1" dirty="0" smtClean="0"/>
              <a:t>281</a:t>
            </a:r>
            <a:endParaRPr lang="it-IT" sz="16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785965" y="1357020"/>
            <a:ext cx="2143485" cy="16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accent2"/>
                </a:solidFill>
              </a:rPr>
              <a:t>CONTRATO DE HUMEDALES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Francia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646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it-IT" altLang="it-IT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esde</a:t>
            </a:r>
            <a:r>
              <a:rPr lang="it-IT" altLang="it-IT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</a:t>
            </a:r>
            <a:r>
              <a:rPr lang="it-IT" altLang="it-IT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1981</a:t>
            </a:r>
            <a:endParaRPr lang="it-IT" altLang="it-IT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23" name="Connettore 1 22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xmlns="" val="23046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785965" y="1357020"/>
            <a:ext cx="2143485" cy="16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accent2"/>
                </a:solidFill>
              </a:rPr>
              <a:t>CONTRATO DE HUMEDALES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Bélgica</a:t>
            </a:r>
            <a:endParaRPr lang="it-IT" altLang="it-IT" sz="20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646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it-IT" altLang="it-IT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esde</a:t>
            </a:r>
            <a:r>
              <a:rPr lang="it-IT" altLang="it-IT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</a:t>
            </a:r>
            <a:r>
              <a:rPr lang="it-IT" altLang="it-IT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1993</a:t>
            </a:r>
            <a:endParaRPr lang="it-IT" altLang="it-IT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/>
          <a:srcRect t="1776"/>
          <a:stretch/>
        </p:blipFill>
        <p:spPr>
          <a:xfrm>
            <a:off x="375502" y="1191161"/>
            <a:ext cx="7006606" cy="3978357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429439" y="5279348"/>
            <a:ext cx="7127890" cy="2201983"/>
            <a:chOff x="429439" y="5279348"/>
            <a:chExt cx="7127890" cy="220198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 cstate="print"/>
            <a:srcRect b="27950"/>
            <a:stretch/>
          </p:blipFill>
          <p:spPr>
            <a:xfrm>
              <a:off x="429439" y="5279348"/>
              <a:ext cx="5055362" cy="2201983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print"/>
            <a:srcRect l="26312" t="72747" r="32691"/>
            <a:stretch/>
          </p:blipFill>
          <p:spPr>
            <a:xfrm>
              <a:off x="5484801" y="5279348"/>
              <a:ext cx="2072528" cy="832883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3" cstate="print"/>
            <a:srcRect l="5988" t="72747" r="76555"/>
            <a:stretch/>
          </p:blipFill>
          <p:spPr>
            <a:xfrm>
              <a:off x="5484801" y="6410060"/>
              <a:ext cx="882545" cy="832883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2185639" y="5865541"/>
              <a:ext cx="356839" cy="24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947424" y="5878055"/>
              <a:ext cx="356839" cy="24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186627" y="7119598"/>
              <a:ext cx="356839" cy="24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338039" y="6017941"/>
              <a:ext cx="356839" cy="24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932556" y="6996253"/>
              <a:ext cx="356839" cy="246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29" name="Connettore 1 28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</p:spTree>
    <p:extLst>
      <p:ext uri="{BB962C8B-B14F-4D97-AF65-F5344CB8AC3E}">
        <p14:creationId xmlns:p14="http://schemas.microsoft.com/office/powerpoint/2010/main" xmlns="" val="271632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71" y="1160201"/>
            <a:ext cx="7461679" cy="591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50"/>
          <p:cNvSpPr txBox="1">
            <a:spLocks noChangeArrowheads="1"/>
          </p:cNvSpPr>
          <p:nvPr/>
        </p:nvSpPr>
        <p:spPr bwMode="auto">
          <a:xfrm>
            <a:off x="7785965" y="7297744"/>
            <a:ext cx="2209259" cy="26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2" dirty="0" smtClean="0"/>
              <a:t>(FUENTE: </a:t>
            </a:r>
            <a:r>
              <a:rPr lang="it-IT" altLang="it-IT" sz="1102" dirty="0"/>
              <a:t>GUSMAROLI, 2013)</a:t>
            </a:r>
          </a:p>
        </p:txBody>
      </p:sp>
      <p:sp>
        <p:nvSpPr>
          <p:cNvPr id="20486" name="Text Box 52"/>
          <p:cNvSpPr txBox="1">
            <a:spLocks noChangeArrowheads="1"/>
          </p:cNvSpPr>
          <p:nvPr/>
        </p:nvSpPr>
        <p:spPr bwMode="auto">
          <a:xfrm>
            <a:off x="7764082" y="6614716"/>
            <a:ext cx="14798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 smtClean="0"/>
              <a:t>Ultima </a:t>
            </a:r>
            <a:r>
              <a:rPr lang="it-IT" altLang="it-IT" sz="1100" i="1" dirty="0" err="1" smtClean="0"/>
              <a:t>actualizacion</a:t>
            </a:r>
            <a:r>
              <a:rPr lang="it-IT" altLang="it-IT" sz="1100" i="1" dirty="0" smtClean="0"/>
              <a:t>:</a:t>
            </a:r>
            <a:endParaRPr lang="it-IT" altLang="it-IT" sz="11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b="1" i="1" dirty="0" err="1" smtClean="0"/>
              <a:t>Decembre</a:t>
            </a:r>
            <a:r>
              <a:rPr lang="it-IT" altLang="it-IT" sz="1100" b="1" i="1" dirty="0" smtClean="0"/>
              <a:t> 2013</a:t>
            </a:r>
            <a:endParaRPr lang="it-IT" altLang="it-IT" sz="1100" b="1" i="1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785965" y="1357019"/>
            <a:ext cx="2143485" cy="16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accent2"/>
                </a:solidFill>
              </a:rPr>
              <a:t>CONTRATO DE HUMEDALES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Italia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646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it-IT" altLang="it-IT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esde</a:t>
            </a:r>
            <a:r>
              <a:rPr lang="it-IT" altLang="it-IT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it-IT" sz="1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</a:t>
            </a:r>
            <a:r>
              <a:rPr lang="it-IT" altLang="it-IT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2002</a:t>
            </a:r>
            <a:endParaRPr lang="it-IT" altLang="it-IT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6839" y="1942644"/>
            <a:ext cx="15196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/>
              <a:t>anunciados</a:t>
            </a:r>
            <a:endParaRPr lang="es-ES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76773" y="2505860"/>
            <a:ext cx="1399741" cy="404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/>
              <a:t>empezados</a:t>
            </a:r>
            <a:endParaRPr lang="es-ES" sz="2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56840" y="3037679"/>
            <a:ext cx="1519674" cy="3968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err="1" smtClean="0"/>
              <a:t>firmados</a:t>
            </a:r>
            <a:endParaRPr lang="es-ES" sz="2000" b="1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25" name="Connettore 1 24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56837" y="1448999"/>
            <a:ext cx="15196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/>
              <a:t>TOTAL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77975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396" y="2720932"/>
            <a:ext cx="2296179" cy="289112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99" y="1538868"/>
            <a:ext cx="3590723" cy="507683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99" y="4166495"/>
            <a:ext cx="2753499" cy="275349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899" y="1299655"/>
            <a:ext cx="2753499" cy="27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3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52509"/>
            <a:ext cx="10080625" cy="68071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1" t="13193" r="51704" b="15997"/>
          <a:stretch/>
        </p:blipFill>
        <p:spPr>
          <a:xfrm>
            <a:off x="158667" y="78918"/>
            <a:ext cx="1435958" cy="620645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6" b="7200"/>
          <a:stretch/>
        </p:blipFill>
        <p:spPr>
          <a:xfrm>
            <a:off x="8474473" y="320620"/>
            <a:ext cx="514723" cy="320113"/>
          </a:xfrm>
          <a:prstGeom prst="rect">
            <a:avLst/>
          </a:prstGeom>
        </p:spPr>
      </p:pic>
      <p:cxnSp>
        <p:nvCxnSpPr>
          <p:cNvPr id="30" name="Connettore 1 29"/>
          <p:cNvCxnSpPr/>
          <p:nvPr/>
        </p:nvCxnSpPr>
        <p:spPr>
          <a:xfrm>
            <a:off x="-1" y="731771"/>
            <a:ext cx="10080625" cy="2230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3099516" y="-26057"/>
            <a:ext cx="257748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CONFERENCIA </a:t>
            </a:r>
            <a:r>
              <a:rPr lang="es-ES" sz="1050" dirty="0" smtClean="0"/>
              <a:t>REGIONAL</a:t>
            </a:r>
            <a:endParaRPr lang="es-ES" sz="1050" dirty="0"/>
          </a:p>
          <a:p>
            <a:r>
              <a:rPr lang="es-ES" sz="1100" b="1" dirty="0" smtClean="0"/>
              <a:t>Gestión </a:t>
            </a:r>
            <a:r>
              <a:rPr lang="es-ES" sz="1100" b="1" dirty="0"/>
              <a:t>integrada y coordinación de las redes de </a:t>
            </a:r>
            <a:r>
              <a:rPr lang="es-ES" sz="1100" b="1" dirty="0" smtClean="0"/>
              <a:t>humedales mediterráneos</a:t>
            </a:r>
            <a:endParaRPr lang="es-ES" sz="1100" b="1" dirty="0"/>
          </a:p>
          <a:p>
            <a:r>
              <a:rPr lang="es-ES" sz="900" dirty="0" smtClean="0"/>
              <a:t>La Puebla del Rio (</a:t>
            </a:r>
            <a:r>
              <a:rPr lang="es-ES" sz="900" dirty="0"/>
              <a:t>Sevilla) - 13 de febrero de </a:t>
            </a:r>
            <a:r>
              <a:rPr lang="es-ES" sz="900" dirty="0" smtClean="0"/>
              <a:t>2019</a:t>
            </a:r>
            <a:endParaRPr lang="es-ES" sz="900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7761" y="78918"/>
            <a:ext cx="1091755" cy="514616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8958202" y="274348"/>
            <a:ext cx="11224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 err="1" smtClean="0"/>
              <a:t>Italian</a:t>
            </a:r>
            <a:r>
              <a:rPr lang="it-IT" sz="1050" i="1" dirty="0" smtClean="0"/>
              <a:t> Centre for</a:t>
            </a:r>
          </a:p>
          <a:p>
            <a:r>
              <a:rPr lang="it-IT" sz="1050" i="1" dirty="0" smtClean="0"/>
              <a:t>River </a:t>
            </a:r>
            <a:r>
              <a:rPr lang="it-IT" sz="1050" i="1" dirty="0" err="1" smtClean="0"/>
              <a:t>Restoration</a:t>
            </a:r>
            <a:endParaRPr lang="es-ES" sz="1050" i="1" dirty="0"/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638" y="845112"/>
            <a:ext cx="5229125" cy="652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0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929</Words>
  <Application>Microsoft Office PowerPoint</Application>
  <PresentationFormat>Personalizado</PresentationFormat>
  <Paragraphs>277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Giancarlo Gusmaroli</dc:creator>
  <cp:lastModifiedBy>Administrador</cp:lastModifiedBy>
  <cp:revision>86</cp:revision>
  <dcterms:created xsi:type="dcterms:W3CDTF">2017-02-16T06:46:32Z</dcterms:created>
  <dcterms:modified xsi:type="dcterms:W3CDTF">2019-10-24T10:58:57Z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806355558</vt:i4>
  </property>
  <property fmtid="{D5CDD505-2E9C-101B-9397-08002B2CF9AE}" pid="3" name="_NewReviewCycle">
    <vt:lpwstr/>
  </property>
  <property fmtid="{D5CDD505-2E9C-101B-9397-08002B2CF9AE}" pid="4" name="_EmailSubject">
    <vt:lpwstr>rafa@emartv.com te ha enviado archivos con Smash.</vt:lpwstr>
  </property>
  <property fmtid="{D5CDD505-2E9C-101B-9397-08002B2CF9AE}" pid="5" name="_AuthorEmail">
    <vt:lpwstr>iguerrero@famp.es</vt:lpwstr>
  </property>
  <property fmtid="{D5CDD505-2E9C-101B-9397-08002B2CF9AE}" pid="6" name="_AuthorEmailDisplayName">
    <vt:lpwstr>Inma Guerrero</vt:lpwstr>
  </property>
</Properties>
</file>