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42" r:id="rId3"/>
    <p:sldId id="425" r:id="rId4"/>
    <p:sldId id="427" r:id="rId5"/>
    <p:sldId id="432" r:id="rId6"/>
    <p:sldId id="400" r:id="rId7"/>
    <p:sldId id="433" r:id="rId8"/>
    <p:sldId id="422" r:id="rId9"/>
    <p:sldId id="435" r:id="rId10"/>
    <p:sldId id="431" r:id="rId11"/>
    <p:sldId id="434" r:id="rId12"/>
    <p:sldId id="436" r:id="rId13"/>
    <p:sldId id="437" r:id="rId14"/>
    <p:sldId id="438" r:id="rId15"/>
    <p:sldId id="439" r:id="rId16"/>
    <p:sldId id="440" r:id="rId17"/>
    <p:sldId id="441" r:id="rId18"/>
    <p:sldId id="443" r:id="rId19"/>
    <p:sldId id="442" r:id="rId20"/>
    <p:sldId id="367" r:id="rId21"/>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00CC00"/>
    <a:srgbClr val="1F497D"/>
    <a:srgbClr val="F14B17"/>
    <a:srgbClr val="FF6600"/>
    <a:srgbClr val="95E84A"/>
    <a:srgbClr val="66FF33"/>
    <a:srgbClr val="FF3300"/>
    <a:srgbClr val="E8E5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9886" autoAdjust="0"/>
  </p:normalViewPr>
  <p:slideViewPr>
    <p:cSldViewPr>
      <p:cViewPr>
        <p:scale>
          <a:sx n="70" d="100"/>
          <a:sy n="70" d="100"/>
        </p:scale>
        <p:origin x="-2814" y="-11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9" d="100"/>
          <a:sy n="49" d="100"/>
        </p:scale>
        <p:origin x="-2712" y="-7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E17634F-6FF2-4D14-B7FB-1654E1129F76}" type="datetimeFigureOut">
              <a:rPr lang="en-US" smtClean="0"/>
              <a:t>6/13/2019</a:t>
            </a:fld>
            <a:endParaRPr lang="en-US" dirty="0"/>
          </a:p>
        </p:txBody>
      </p:sp>
      <p:sp>
        <p:nvSpPr>
          <p:cNvPr id="4" name="3 Marcador de pie de página"/>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dirty="0"/>
          </a:p>
        </p:txBody>
      </p:sp>
      <p:sp>
        <p:nvSpPr>
          <p:cNvPr id="5" name="4 Marcador de número de diapositiva"/>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30619F6-4121-4A10-A2B2-07B44D6B545A}" type="slidenum">
              <a:rPr lang="en-US" smtClean="0"/>
              <a:t>‹Nº›</a:t>
            </a:fld>
            <a:endParaRPr lang="en-US" dirty="0"/>
          </a:p>
        </p:txBody>
      </p:sp>
    </p:spTree>
    <p:extLst>
      <p:ext uri="{BB962C8B-B14F-4D97-AF65-F5344CB8AC3E}">
        <p14:creationId xmlns:p14="http://schemas.microsoft.com/office/powerpoint/2010/main" val="3861883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8947B2-F169-401D-98A0-33BC31256EE4}" type="datetimeFigureOut">
              <a:rPr lang="es-ES" smtClean="0"/>
              <a:t>13/06/2019</a:t>
            </a:fld>
            <a:endParaRPr lang="es-ES"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endParaRPr lang="es-ES" dirty="0"/>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A9FB9C5-FEC9-46A2-83D9-6953BE1DD493}" type="slidenum">
              <a:rPr lang="es-ES" smtClean="0"/>
              <a:t>‹Nº›</a:t>
            </a:fld>
            <a:endParaRPr lang="es-ES" dirty="0"/>
          </a:p>
        </p:txBody>
      </p:sp>
    </p:spTree>
    <p:extLst>
      <p:ext uri="{BB962C8B-B14F-4D97-AF65-F5344CB8AC3E}">
        <p14:creationId xmlns:p14="http://schemas.microsoft.com/office/powerpoint/2010/main" val="3929450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BA9FB9C5-FEC9-46A2-83D9-6953BE1DD493}" type="slidenum">
              <a:rPr lang="es-ES" smtClean="0"/>
              <a:t>1</a:t>
            </a:fld>
            <a:endParaRPr lang="es-ES" dirty="0"/>
          </a:p>
        </p:txBody>
      </p:sp>
    </p:spTree>
    <p:extLst>
      <p:ext uri="{BB962C8B-B14F-4D97-AF65-F5344CB8AC3E}">
        <p14:creationId xmlns:p14="http://schemas.microsoft.com/office/powerpoint/2010/main" val="86298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BA9FB9C5-FEC9-46A2-83D9-6953BE1DD493}" type="slidenum">
              <a:rPr lang="es-ES" smtClean="0"/>
              <a:t>2</a:t>
            </a:fld>
            <a:endParaRPr lang="es-ES" dirty="0"/>
          </a:p>
        </p:txBody>
      </p:sp>
    </p:spTree>
    <p:extLst>
      <p:ext uri="{BB962C8B-B14F-4D97-AF65-F5344CB8AC3E}">
        <p14:creationId xmlns:p14="http://schemas.microsoft.com/office/powerpoint/2010/main" val="299241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BA9FB9C5-FEC9-46A2-83D9-6953BE1DD493}" type="slidenum">
              <a:rPr lang="es-ES" smtClean="0"/>
              <a:t>20</a:t>
            </a:fld>
            <a:endParaRPr lang="es-ES" dirty="0"/>
          </a:p>
        </p:txBody>
      </p:sp>
    </p:spTree>
    <p:extLst>
      <p:ext uri="{BB962C8B-B14F-4D97-AF65-F5344CB8AC3E}">
        <p14:creationId xmlns:p14="http://schemas.microsoft.com/office/powerpoint/2010/main" val="3240617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11790582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66297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99077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746853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799324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6165397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401138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365158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340694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64263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9" name="Rectangle 2"/>
          <p:cNvSpPr>
            <a:spLocks/>
          </p:cNvSpPr>
          <p:nvPr userDrawn="1"/>
        </p:nvSpPr>
        <p:spPr bwMode="auto">
          <a:xfrm>
            <a:off x="0" y="1117922"/>
            <a:ext cx="9144000" cy="46038"/>
          </a:xfrm>
          <a:prstGeom prst="rect">
            <a:avLst/>
          </a:prstGeom>
          <a:solidFill>
            <a:srgbClr val="E4A33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s-ES_tradnl" altLang="es-ES" sz="1800" dirty="0"/>
          </a:p>
        </p:txBody>
      </p:sp>
      <p:sp>
        <p:nvSpPr>
          <p:cNvPr id="10" name="Rectangle 2"/>
          <p:cNvSpPr>
            <a:spLocks/>
          </p:cNvSpPr>
          <p:nvPr userDrawn="1"/>
        </p:nvSpPr>
        <p:spPr bwMode="auto">
          <a:xfrm>
            <a:off x="0" y="1052736"/>
            <a:ext cx="9144000" cy="46037"/>
          </a:xfrm>
          <a:prstGeom prst="rect">
            <a:avLst/>
          </a:prstGeom>
          <a:solidFill>
            <a:srgbClr val="35798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s-ES_tradnl" altLang="es-ES" sz="1800" dirty="0"/>
          </a:p>
        </p:txBody>
      </p:sp>
      <p:pic>
        <p:nvPicPr>
          <p:cNvPr id="13" name="Imagen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9512" y="149779"/>
            <a:ext cx="985455" cy="764722"/>
          </a:xfrm>
          <a:prstGeom prst="rect">
            <a:avLst/>
          </a:prstGeom>
        </p:spPr>
      </p:pic>
      <p:cxnSp>
        <p:nvCxnSpPr>
          <p:cNvPr id="14" name="9 Conector recto"/>
          <p:cNvCxnSpPr/>
          <p:nvPr userDrawn="1"/>
        </p:nvCxnSpPr>
        <p:spPr>
          <a:xfrm>
            <a:off x="0" y="6525344"/>
            <a:ext cx="9144000" cy="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6" name="1 Marcador de pie de página"/>
          <p:cNvSpPr txBox="1">
            <a:spLocks/>
          </p:cNvSpPr>
          <p:nvPr userDrawn="1"/>
        </p:nvSpPr>
        <p:spPr>
          <a:xfrm>
            <a:off x="2622637" y="6520259"/>
            <a:ext cx="3898726" cy="365125"/>
          </a:xfrm>
          <a:prstGeom prst="rect">
            <a:avLst/>
          </a:prstGeom>
        </p:spPr>
        <p:txBody>
          <a:bodyPr vert="horz" lIns="91440" tIns="45720" rIns="91440" bIns="45720" rtlCol="0" anchor="ctr"/>
          <a:lstStyle>
            <a:defPPr>
              <a:defRPr lang="es-E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1400" b="1" dirty="0" smtClean="0">
                <a:solidFill>
                  <a:srgbClr val="003399"/>
                </a:solidFill>
                <a:latin typeface="+mj-lt"/>
              </a:rPr>
              <a:t>Fondo Europeo de Desarrollo Regional  (FEDER)</a:t>
            </a:r>
            <a:endParaRPr lang="es-ES" sz="1400" b="1" dirty="0">
              <a:solidFill>
                <a:srgbClr val="003399"/>
              </a:solidFill>
              <a:latin typeface="+mj-lt"/>
            </a:endParaRPr>
          </a:p>
        </p:txBody>
      </p:sp>
      <p:pic>
        <p:nvPicPr>
          <p:cNvPr id="3074" name="Picture 2" descr="d:\Users\img530\Desktop\logo IDAE\Logo MITECO IDAE.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08104" y="149779"/>
            <a:ext cx="3358008" cy="555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129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planentidadeslocales@idae.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hyperlink" Target="http://www.idae.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ede.idae.gob.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idae.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15 Conector recto"/>
          <p:cNvCxnSpPr/>
          <p:nvPr/>
        </p:nvCxnSpPr>
        <p:spPr>
          <a:xfrm>
            <a:off x="0" y="6525344"/>
            <a:ext cx="9144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9" name="2 CuadroTexto"/>
          <p:cNvSpPr txBox="1">
            <a:spLocks noChangeArrowheads="1"/>
          </p:cNvSpPr>
          <p:nvPr/>
        </p:nvSpPr>
        <p:spPr bwMode="auto">
          <a:xfrm>
            <a:off x="3163593" y="4464408"/>
            <a:ext cx="5766697" cy="1169545"/>
          </a:xfrm>
          <a:prstGeom prst="rect">
            <a:avLst/>
          </a:prstGeom>
          <a:gradFill>
            <a:gsLst>
              <a:gs pos="94000">
                <a:schemeClr val="accent3">
                  <a:lumMod val="75000"/>
                </a:schemeClr>
              </a:gs>
              <a:gs pos="39000">
                <a:schemeClr val="accent1">
                  <a:tint val="44500"/>
                  <a:satMod val="160000"/>
                </a:schemeClr>
              </a:gs>
              <a:gs pos="100000">
                <a:schemeClr val="accent1">
                  <a:tint val="23500"/>
                  <a:satMod val="160000"/>
                </a:schemeClr>
              </a:gs>
            </a:gsLst>
            <a:lin ang="5400000" scaled="0"/>
          </a:gradFill>
          <a:ln>
            <a:noFill/>
          </a:ln>
          <a:extLst/>
        </p:spPr>
        <p:txBody>
          <a:bodyPr wrap="square" lIns="91435" tIns="45717" rIns="91435" bIns="45717">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Bef>
                <a:spcPct val="0"/>
              </a:spcBef>
            </a:pPr>
            <a:r>
              <a:rPr lang="es-ES" altLang="es-ES" sz="2800" b="1" i="1" dirty="0" smtClean="0">
                <a:solidFill>
                  <a:schemeClr val="accent3">
                    <a:lumMod val="50000"/>
                  </a:schemeClr>
                </a:solidFill>
                <a:effectLst>
                  <a:outerShdw blurRad="38100" dist="38100" dir="2700000" algn="tl">
                    <a:srgbClr val="000000">
                      <a:alpha val="43137"/>
                    </a:srgbClr>
                  </a:outerShdw>
                </a:effectLst>
              </a:rPr>
              <a:t>Programa de ayudas FEDER – </a:t>
            </a:r>
            <a:r>
              <a:rPr lang="es-ES" altLang="es-ES" sz="2800" b="1" i="1" dirty="0">
                <a:solidFill>
                  <a:schemeClr val="accent3">
                    <a:lumMod val="50000"/>
                  </a:schemeClr>
                </a:solidFill>
                <a:effectLst>
                  <a:outerShdw blurRad="38100" dist="38100" dir="2700000" algn="tl">
                    <a:srgbClr val="000000">
                      <a:alpha val="43137"/>
                    </a:srgbClr>
                  </a:outerShdw>
                </a:effectLst>
              </a:rPr>
              <a:t>IDAE </a:t>
            </a:r>
            <a:r>
              <a:rPr lang="es-ES" altLang="es-ES" sz="2800" b="1" i="1" dirty="0" smtClean="0">
                <a:solidFill>
                  <a:schemeClr val="accent3">
                    <a:lumMod val="50000"/>
                  </a:schemeClr>
                </a:solidFill>
                <a:effectLst>
                  <a:outerShdw blurRad="38100" dist="38100" dir="2700000" algn="tl">
                    <a:srgbClr val="000000">
                      <a:alpha val="43137"/>
                    </a:srgbClr>
                  </a:outerShdw>
                </a:effectLst>
              </a:rPr>
              <a:t>a </a:t>
            </a:r>
            <a:r>
              <a:rPr lang="es-ES" altLang="es-ES" sz="2800" b="1" i="1" dirty="0">
                <a:solidFill>
                  <a:schemeClr val="accent3">
                    <a:lumMod val="50000"/>
                  </a:schemeClr>
                </a:solidFill>
                <a:effectLst>
                  <a:outerShdw blurRad="38100" dist="38100" dir="2700000" algn="tl">
                    <a:srgbClr val="000000">
                      <a:alpha val="43137"/>
                    </a:srgbClr>
                  </a:outerShdw>
                </a:effectLst>
              </a:rPr>
              <a:t>Entidades </a:t>
            </a:r>
            <a:r>
              <a:rPr lang="es-ES" altLang="es-ES" sz="2800" b="1" i="1" dirty="0" smtClean="0">
                <a:solidFill>
                  <a:schemeClr val="accent3">
                    <a:lumMod val="50000"/>
                  </a:schemeClr>
                </a:solidFill>
                <a:effectLst>
                  <a:outerShdw blurRad="38100" dist="38100" dir="2700000" algn="tl">
                    <a:srgbClr val="000000">
                      <a:alpha val="43137"/>
                    </a:srgbClr>
                  </a:outerShdw>
                </a:effectLst>
              </a:rPr>
              <a:t>Locales </a:t>
            </a:r>
            <a:r>
              <a:rPr lang="es-ES" altLang="es-ES" sz="2800" b="1" i="1" dirty="0" smtClean="0">
                <a:solidFill>
                  <a:schemeClr val="accent3">
                    <a:lumMod val="50000"/>
                  </a:schemeClr>
                </a:solidFill>
                <a:effectLst>
                  <a:outerShdw blurRad="38100" dist="38100" dir="2700000" algn="tl">
                    <a:srgbClr val="000000">
                      <a:alpha val="43137"/>
                    </a:srgbClr>
                  </a:outerShdw>
                </a:effectLst>
              </a:rPr>
              <a:t>(POPE 2014-2020)</a:t>
            </a:r>
          </a:p>
          <a:p>
            <a:pPr algn="r">
              <a:spcBef>
                <a:spcPct val="0"/>
              </a:spcBef>
            </a:pPr>
            <a:endParaRPr lang="es-ES" altLang="es-ES" sz="1400" b="1" i="1" dirty="0" smtClean="0">
              <a:solidFill>
                <a:schemeClr val="accent3">
                  <a:lumMod val="50000"/>
                </a:schemeClr>
              </a:solidFill>
              <a:effectLst>
                <a:outerShdw blurRad="38100" dist="38100" dir="2700000" algn="tl">
                  <a:srgbClr val="000000">
                    <a:alpha val="43137"/>
                  </a:srgbClr>
                </a:outerShdw>
              </a:effectLst>
            </a:endParaRPr>
          </a:p>
        </p:txBody>
      </p:sp>
      <p:sp>
        <p:nvSpPr>
          <p:cNvPr id="2" name="1 CuadroTexto"/>
          <p:cNvSpPr txBox="1"/>
          <p:nvPr/>
        </p:nvSpPr>
        <p:spPr>
          <a:xfrm>
            <a:off x="251520" y="5674896"/>
            <a:ext cx="4248471" cy="923330"/>
          </a:xfrm>
          <a:prstGeom prst="rect">
            <a:avLst/>
          </a:prstGeom>
          <a:noFill/>
        </p:spPr>
        <p:txBody>
          <a:bodyPr wrap="square" rtlCol="0">
            <a:spAutoFit/>
          </a:bodyPr>
          <a:lstStyle/>
          <a:p>
            <a:r>
              <a:rPr lang="es-ES" sz="2000" b="1" dirty="0" smtClean="0">
                <a:solidFill>
                  <a:srgbClr val="1F497D"/>
                </a:solidFill>
              </a:rPr>
              <a:t>Mª Francisca Rivero García</a:t>
            </a:r>
            <a:endParaRPr lang="es-ES" sz="2000" b="1" dirty="0" smtClean="0">
              <a:solidFill>
                <a:srgbClr val="1F497D"/>
              </a:solidFill>
            </a:endParaRPr>
          </a:p>
          <a:p>
            <a:r>
              <a:rPr lang="es-ES" sz="2000" dirty="0" smtClean="0">
                <a:solidFill>
                  <a:srgbClr val="1F497D"/>
                </a:solidFill>
              </a:rPr>
              <a:t>Secretaria General</a:t>
            </a:r>
            <a:endParaRPr lang="es-ES" sz="2000" dirty="0" smtClean="0">
              <a:solidFill>
                <a:srgbClr val="1F497D"/>
              </a:solidFill>
            </a:endParaRPr>
          </a:p>
          <a:p>
            <a:r>
              <a:rPr lang="es-ES" sz="1400" dirty="0" smtClean="0">
                <a:solidFill>
                  <a:srgbClr val="1F497D"/>
                </a:solidFill>
              </a:rPr>
              <a:t>IDAE – MINISTERIO PARA LA TRANSICIÓN ECOLÓGICA</a:t>
            </a:r>
          </a:p>
        </p:txBody>
      </p:sp>
      <p:sp>
        <p:nvSpPr>
          <p:cNvPr id="6" name="5 CuadroTexto"/>
          <p:cNvSpPr txBox="1"/>
          <p:nvPr/>
        </p:nvSpPr>
        <p:spPr>
          <a:xfrm>
            <a:off x="278679" y="1340768"/>
            <a:ext cx="8640960" cy="3139321"/>
          </a:xfrm>
          <a:prstGeom prst="rect">
            <a:avLst/>
          </a:prstGeom>
          <a:gradFill>
            <a:gsLst>
              <a:gs pos="0">
                <a:schemeClr val="tx2"/>
              </a:gs>
              <a:gs pos="46000">
                <a:schemeClr val="accent1">
                  <a:tint val="44500"/>
                  <a:satMod val="160000"/>
                </a:schemeClr>
              </a:gs>
              <a:gs pos="100000">
                <a:schemeClr val="accent1">
                  <a:tint val="23500"/>
                  <a:satMod val="160000"/>
                </a:schemeClr>
              </a:gs>
            </a:gsLst>
            <a:lin ang="5400000" scaled="0"/>
          </a:gradFill>
          <a:ln w="22225" cap="rnd" cmpd="thinThick">
            <a:noFill/>
            <a:bevel/>
          </a:ln>
        </p:spPr>
        <p:txBody>
          <a:bodyPr wrap="square" rtlCol="0">
            <a:spAutoFit/>
          </a:bodyPr>
          <a:lstStyle/>
          <a:p>
            <a:endParaRPr lang="es-ES" dirty="0" smtClean="0"/>
          </a:p>
          <a:p>
            <a:endParaRPr lang="es-ES" dirty="0"/>
          </a:p>
          <a:p>
            <a:endParaRPr lang="es-ES" dirty="0" smtClean="0"/>
          </a:p>
          <a:p>
            <a:endParaRPr lang="es-ES" dirty="0"/>
          </a:p>
          <a:p>
            <a:endParaRPr lang="es-ES" dirty="0" smtClean="0"/>
          </a:p>
          <a:p>
            <a:pPr algn="r"/>
            <a:r>
              <a:rPr lang="es-ES" sz="2400" b="1" i="1" dirty="0" smtClean="0">
                <a:solidFill>
                  <a:schemeClr val="tx2">
                    <a:lumMod val="75000"/>
                  </a:schemeClr>
                </a:solidFill>
                <a:effectLst>
                  <a:outerShdw blurRad="38100" dist="38100" dir="2700000" algn="tl">
                    <a:srgbClr val="000000">
                      <a:alpha val="43137"/>
                    </a:srgbClr>
                  </a:outerShdw>
                </a:effectLst>
              </a:rPr>
              <a:t>SUPPORT: </a:t>
            </a:r>
            <a:r>
              <a:rPr lang="es-ES" sz="2400" b="1" i="1" dirty="0" smtClean="0">
                <a:solidFill>
                  <a:schemeClr val="tx2">
                    <a:lumMod val="75000"/>
                  </a:schemeClr>
                </a:solidFill>
                <a:effectLst>
                  <a:outerShdw blurRad="38100" dist="38100" dir="2700000" algn="tl">
                    <a:srgbClr val="000000">
                      <a:alpha val="43137"/>
                    </a:srgbClr>
                  </a:outerShdw>
                </a:effectLst>
              </a:rPr>
              <a:t>Apoyo a los Gobiernos Locales </a:t>
            </a:r>
          </a:p>
          <a:p>
            <a:pPr algn="r"/>
            <a:r>
              <a:rPr lang="es-ES" sz="2400" b="1" i="1" dirty="0" smtClean="0">
                <a:solidFill>
                  <a:schemeClr val="tx2">
                    <a:lumMod val="75000"/>
                  </a:schemeClr>
                </a:solidFill>
                <a:effectLst>
                  <a:outerShdw blurRad="38100" dist="38100" dir="2700000" algn="tl">
                    <a:srgbClr val="000000">
                      <a:alpha val="43137"/>
                    </a:srgbClr>
                  </a:outerShdw>
                </a:effectLst>
              </a:rPr>
              <a:t>en estrategias de Economía Baja en carbono</a:t>
            </a:r>
          </a:p>
          <a:p>
            <a:pPr algn="r"/>
            <a:endParaRPr lang="es-ES" sz="1600" b="1" i="1" dirty="0" smtClean="0">
              <a:solidFill>
                <a:schemeClr val="tx2">
                  <a:lumMod val="75000"/>
                </a:schemeClr>
              </a:solidFill>
              <a:effectLst>
                <a:outerShdw blurRad="38100" dist="38100" dir="2700000" algn="tl">
                  <a:srgbClr val="000000">
                    <a:alpha val="43137"/>
                  </a:srgbClr>
                </a:outerShdw>
              </a:effectLst>
            </a:endParaRPr>
          </a:p>
          <a:p>
            <a:pPr algn="r"/>
            <a:r>
              <a:rPr lang="es-ES" sz="1600" b="1" i="1" dirty="0" smtClean="0">
                <a:solidFill>
                  <a:schemeClr val="tx2">
                    <a:lumMod val="75000"/>
                  </a:schemeClr>
                </a:solidFill>
                <a:effectLst>
                  <a:outerShdw blurRad="38100" dist="38100" dir="2700000" algn="tl">
                    <a:srgbClr val="000000">
                      <a:alpha val="43137"/>
                    </a:srgbClr>
                  </a:outerShdw>
                </a:effectLst>
              </a:rPr>
              <a:t>Sevilla, 18 de junio de 2019</a:t>
            </a:r>
          </a:p>
          <a:p>
            <a:pPr algn="r"/>
            <a:endParaRPr lang="es-ES" sz="1600" b="1" i="1" dirty="0" smtClean="0">
              <a:solidFill>
                <a:schemeClr val="tx2">
                  <a:lumMod val="75000"/>
                </a:schemeClr>
              </a:solidFill>
              <a:effectLst>
                <a:outerShdw blurRad="38100" dist="38100" dir="2700000" algn="tl">
                  <a:srgbClr val="000000">
                    <a:alpha val="43137"/>
                  </a:srgbClr>
                </a:outerShdw>
              </a:effectLst>
            </a:endParaRPr>
          </a:p>
          <a:p>
            <a:pPr algn="r"/>
            <a:endParaRPr lang="es-ES" sz="1200" dirty="0"/>
          </a:p>
        </p:txBody>
      </p:sp>
      <p:pic>
        <p:nvPicPr>
          <p:cNvPr id="8" name="7 Imagen" descr="Imagen relacionad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1500388"/>
            <a:ext cx="2159635" cy="1031875"/>
          </a:xfrm>
          <a:prstGeom prst="rect">
            <a:avLst/>
          </a:prstGeom>
          <a:noFill/>
          <a:ln>
            <a:noFill/>
          </a:ln>
        </p:spPr>
      </p:pic>
      <p:sp>
        <p:nvSpPr>
          <p:cNvPr id="4" name="AutoShape 16" descr="Luminarias instaladas en Gorraiz. Foto cortesÃ­a de ATP IluminaciÃ³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 name="9 Imagen" descr="Luminarias instaladas en Gorraiz. Foto cortesÃ­a de ATP IluminaciÃ³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626" y="1349821"/>
            <a:ext cx="2880320" cy="1739265"/>
          </a:xfrm>
          <a:prstGeom prst="rect">
            <a:avLst/>
          </a:prstGeom>
          <a:noFill/>
          <a:ln>
            <a:noFill/>
          </a:ln>
        </p:spPr>
      </p:pic>
      <p:pic>
        <p:nvPicPr>
          <p:cNvPr id="11" name="10 Imagen" descr="InstalaciÃ³n solar tÃ©rmica en cubierta edificio"/>
          <p:cNvPicPr/>
          <p:nvPr/>
        </p:nvPicPr>
        <p:blipFill>
          <a:blip r:embed="rId5">
            <a:extLst>
              <a:ext uri="{28A0092B-C50C-407E-A947-70E740481C1C}">
                <a14:useLocalDpi xmlns:a14="http://schemas.microsoft.com/office/drawing/2010/main" val="0"/>
              </a:ext>
            </a:extLst>
          </a:blip>
          <a:srcRect/>
          <a:stretch>
            <a:fillRect/>
          </a:stretch>
        </p:blipFill>
        <p:spPr bwMode="auto">
          <a:xfrm>
            <a:off x="266430" y="2717973"/>
            <a:ext cx="2883516" cy="1504198"/>
          </a:xfrm>
          <a:prstGeom prst="rect">
            <a:avLst/>
          </a:prstGeom>
          <a:noFill/>
          <a:ln>
            <a:noFill/>
          </a:ln>
        </p:spPr>
      </p:pic>
      <p:pic>
        <p:nvPicPr>
          <p:cNvPr id="4114" name="Picture 18" descr="SemÃ¡foro de L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626" y="3942109"/>
            <a:ext cx="2880320" cy="1656184"/>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pic>
        <p:nvPicPr>
          <p:cNvPr id="1126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1500388"/>
            <a:ext cx="1867594"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5589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9872" y="2060848"/>
            <a:ext cx="8640960" cy="4201150"/>
          </a:xfrm>
          <a:prstGeom prst="rect">
            <a:avLst/>
          </a:prstGeom>
        </p:spPr>
        <p:txBody>
          <a:bodyPr wrap="square">
            <a:spAutoFit/>
          </a:bodyPr>
          <a:lstStyle/>
          <a:p>
            <a:pPr marL="285750" indent="-285750" algn="just">
              <a:buFont typeface="Wingdings" panose="05000000000000000000" pitchFamily="2" charset="2"/>
              <a:buChar char="q"/>
            </a:pPr>
            <a:r>
              <a:rPr lang="es-ES_tradnl" sz="1600" dirty="0" smtClean="0"/>
              <a:t>INICIO: </a:t>
            </a:r>
          </a:p>
          <a:p>
            <a:pPr algn="just"/>
            <a:r>
              <a:rPr lang="es-ES_tradnl" sz="1600" dirty="0" smtClean="0"/>
              <a:t>En un </a:t>
            </a:r>
            <a:r>
              <a:rPr lang="es-ES_tradnl" b="1" dirty="0" smtClean="0"/>
              <a:t>plazo máximo de 6 meses</a:t>
            </a:r>
            <a:r>
              <a:rPr lang="es-ES_tradnl" sz="1600" dirty="0" smtClean="0"/>
              <a:t>, el beneficiario deberá haber iniciado la tramitación de los procedimientos de contratación de los suministros, obras y servicios necesarios para la ejecución de las actuaciones, mediante la aportación de copia de los anuncios publicados en los Diarios Oficiales, la Plataforma de Contratación del Estado, el Perfil del Contratante u otros.</a:t>
            </a:r>
          </a:p>
          <a:p>
            <a:pPr marL="285750" indent="-285750" algn="just">
              <a:buFont typeface="Wingdings" panose="05000000000000000000" pitchFamily="2" charset="2"/>
              <a:buChar char="q"/>
            </a:pPr>
            <a:endParaRPr lang="es-ES_tradnl" sz="900" dirty="0"/>
          </a:p>
          <a:p>
            <a:pPr marL="285750" indent="-285750" algn="just">
              <a:buFont typeface="Wingdings" panose="05000000000000000000" pitchFamily="2" charset="2"/>
              <a:buChar char="q"/>
            </a:pPr>
            <a:r>
              <a:rPr lang="es-ES_tradnl" sz="1600" dirty="0" smtClean="0"/>
              <a:t>CONTRATACIÓN (LCSP):</a:t>
            </a:r>
          </a:p>
          <a:p>
            <a:pPr algn="just"/>
            <a:r>
              <a:rPr lang="es-ES_tradnl" sz="1600" dirty="0" smtClean="0"/>
              <a:t>En un </a:t>
            </a:r>
            <a:r>
              <a:rPr lang="es-ES_tradnl" b="1" dirty="0" smtClean="0"/>
              <a:t>plazo máximo de 1 año</a:t>
            </a:r>
            <a:r>
              <a:rPr lang="es-ES_tradnl" sz="1600" dirty="0" smtClean="0"/>
              <a:t>, el beneficiario deberá acreditar que se han formalizado las contrataciones precisas, mediante la aportación del contrato (además de memoria actualizada del proyecto).</a:t>
            </a:r>
          </a:p>
          <a:p>
            <a:pPr algn="just"/>
            <a:endParaRPr lang="es-ES_tradnl" sz="900" dirty="0" smtClean="0"/>
          </a:p>
          <a:p>
            <a:pPr marL="285750" indent="-285750" algn="just">
              <a:buFont typeface="Wingdings" panose="05000000000000000000" pitchFamily="2" charset="2"/>
              <a:buChar char="q"/>
            </a:pPr>
            <a:r>
              <a:rPr lang="es-ES_tradnl" sz="1600" dirty="0" smtClean="0"/>
              <a:t>EJECUCIÓN:</a:t>
            </a:r>
          </a:p>
          <a:p>
            <a:pPr algn="just"/>
            <a:r>
              <a:rPr lang="es-ES_tradnl" sz="1600" dirty="0"/>
              <a:t>En un </a:t>
            </a:r>
            <a:r>
              <a:rPr lang="es-ES_tradnl" b="1" dirty="0"/>
              <a:t>plazo máximo de 30 meses</a:t>
            </a:r>
            <a:r>
              <a:rPr lang="es-ES_tradnl" sz="1600" dirty="0"/>
              <a:t>, el beneficiario deberá acreditar que ha concluido las actuaciones, mediante certificado final de obra.</a:t>
            </a:r>
          </a:p>
          <a:p>
            <a:pPr marL="285750" indent="-285750" algn="just">
              <a:buFont typeface="Wingdings" panose="05000000000000000000" pitchFamily="2" charset="2"/>
              <a:buChar char="q"/>
            </a:pPr>
            <a:endParaRPr lang="es-ES_tradnl" sz="900" dirty="0" smtClean="0"/>
          </a:p>
          <a:p>
            <a:pPr marL="285750" indent="-285750" algn="just">
              <a:buFont typeface="Wingdings" panose="05000000000000000000" pitchFamily="2" charset="2"/>
              <a:buChar char="q"/>
            </a:pPr>
            <a:r>
              <a:rPr lang="es-ES_tradnl" sz="1600" dirty="0" smtClean="0"/>
              <a:t>JUSTIFICACIÓN: 30+2meses y en cualquier caso hasta fin del periodo de programación (n+3):</a:t>
            </a:r>
          </a:p>
          <a:p>
            <a:pPr algn="just"/>
            <a:r>
              <a:rPr lang="es-ES_tradnl" sz="1600" dirty="0" smtClean="0"/>
              <a:t>31 diciembre de 2023 – 30 septiembre de 2023 si el proyecto se ejecuta a través de una ESE.</a:t>
            </a:r>
            <a:endParaRPr lang="es-ES_tradnl" sz="1600" dirty="0" smtClean="0">
              <a:solidFill>
                <a:schemeClr val="accent3">
                  <a:lumMod val="50000"/>
                </a:schemeClr>
              </a:solidFill>
            </a:endParaRPr>
          </a:p>
        </p:txBody>
      </p:sp>
      <p:sp>
        <p:nvSpPr>
          <p:cNvPr id="3" name="2 Rectángulo"/>
          <p:cNvSpPr/>
          <p:nvPr/>
        </p:nvSpPr>
        <p:spPr>
          <a:xfrm>
            <a:off x="279872" y="1474911"/>
            <a:ext cx="839658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smtClean="0">
                <a:solidFill>
                  <a:srgbClr val="000000"/>
                </a:solidFill>
                <a:cs typeface="Arial" charset="0"/>
                <a:sym typeface="Gill Sans"/>
              </a:rPr>
              <a:t>PLAZOS MÁXIMOS </a:t>
            </a:r>
            <a:r>
              <a:rPr lang="es-ES_tradnl" b="1" kern="0" dirty="0">
                <a:solidFill>
                  <a:srgbClr val="000000"/>
                </a:solidFill>
                <a:cs typeface="Arial" charset="0"/>
                <a:sym typeface="Gill Sans"/>
              </a:rPr>
              <a:t>DE EJECUCIÓN DE LOS </a:t>
            </a:r>
            <a:r>
              <a:rPr lang="es-ES_tradnl" b="1" kern="0" dirty="0" smtClean="0">
                <a:solidFill>
                  <a:srgbClr val="000000"/>
                </a:solidFill>
                <a:cs typeface="Arial" charset="0"/>
                <a:sym typeface="Gill Sans"/>
              </a:rPr>
              <a:t>PROYECTOS TRAS RESOLUCIÓN FAVORABLE</a:t>
            </a:r>
            <a:endParaRPr lang="es-ES" b="1" kern="0" dirty="0">
              <a:solidFill>
                <a:srgbClr val="000000"/>
              </a:solidFill>
              <a:cs typeface="Arial" charset="0"/>
              <a:sym typeface="Gill Sans"/>
            </a:endParaRPr>
          </a:p>
        </p:txBody>
      </p:sp>
    </p:spTree>
    <p:extLst>
      <p:ext uri="{BB962C8B-B14F-4D97-AF65-F5344CB8AC3E}">
        <p14:creationId xmlns:p14="http://schemas.microsoft.com/office/powerpoint/2010/main" val="739710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8734" y="1268760"/>
            <a:ext cx="496543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smtClean="0">
                <a:solidFill>
                  <a:srgbClr val="000000"/>
                </a:solidFill>
                <a:cs typeface="Arial" charset="0"/>
                <a:sym typeface="Gill Sans"/>
              </a:rPr>
              <a:t>Tipología de actuaciones y </a:t>
            </a:r>
            <a:r>
              <a:rPr lang="es-ES_tradnl" b="1" kern="0" dirty="0">
                <a:solidFill>
                  <a:srgbClr val="000000"/>
                </a:solidFill>
                <a:cs typeface="Arial" charset="0"/>
                <a:sym typeface="Gill Sans"/>
              </a:rPr>
              <a:t>l</a:t>
            </a:r>
            <a:r>
              <a:rPr lang="es-ES_tradnl" b="1" kern="0" dirty="0" smtClean="0">
                <a:solidFill>
                  <a:srgbClr val="000000"/>
                </a:solidFill>
                <a:cs typeface="Arial" charset="0"/>
                <a:sym typeface="Gill Sans"/>
              </a:rPr>
              <a:t>ímites de inversión</a:t>
            </a:r>
            <a:endParaRPr lang="es-ES" b="1" kern="0" dirty="0">
              <a:solidFill>
                <a:srgbClr val="000000"/>
              </a:solidFill>
              <a:cs typeface="Arial" charset="0"/>
              <a:sym typeface="Gill Sans"/>
            </a:endParaRPr>
          </a:p>
        </p:txBody>
      </p:sp>
      <p:graphicFrame>
        <p:nvGraphicFramePr>
          <p:cNvPr id="3" name="2 Objeto"/>
          <p:cNvGraphicFramePr>
            <a:graphicFrameLocks noChangeAspect="1"/>
          </p:cNvGraphicFramePr>
          <p:nvPr>
            <p:extLst>
              <p:ext uri="{D42A27DB-BD31-4B8C-83A1-F6EECF244321}">
                <p14:modId xmlns:p14="http://schemas.microsoft.com/office/powerpoint/2010/main" val="3043610175"/>
              </p:ext>
            </p:extLst>
          </p:nvPr>
        </p:nvGraphicFramePr>
        <p:xfrm>
          <a:off x="1118734" y="1635763"/>
          <a:ext cx="5313362" cy="4759325"/>
        </p:xfrm>
        <a:graphic>
          <a:graphicData uri="http://schemas.openxmlformats.org/presentationml/2006/ole">
            <mc:AlternateContent xmlns:mc="http://schemas.openxmlformats.org/markup-compatibility/2006">
              <mc:Choice xmlns:v="urn:schemas-microsoft-com:vml" Requires="v">
                <p:oleObj spid="_x0000_s10258" name="Hoja de cálculo" r:id="rId3" imgW="5530882" imgH="4349700" progId="Excel.Sheet.12">
                  <p:embed/>
                </p:oleObj>
              </mc:Choice>
              <mc:Fallback>
                <p:oleObj name="Hoja de cálculo" r:id="rId3" imgW="5530882" imgH="4349700" progId="Excel.Sheet.12">
                  <p:embed/>
                  <p:pic>
                    <p:nvPicPr>
                      <p:cNvPr id="0" name=""/>
                      <p:cNvPicPr/>
                      <p:nvPr/>
                    </p:nvPicPr>
                    <p:blipFill>
                      <a:blip r:embed="rId4"/>
                      <a:stretch>
                        <a:fillRect/>
                      </a:stretch>
                    </p:blipFill>
                    <p:spPr>
                      <a:xfrm>
                        <a:off x="1118734" y="1635763"/>
                        <a:ext cx="5313362" cy="4759325"/>
                      </a:xfrm>
                      <a:prstGeom prst="rect">
                        <a:avLst/>
                      </a:prstGeom>
                    </p:spPr>
                  </p:pic>
                </p:oleObj>
              </mc:Fallback>
            </mc:AlternateContent>
          </a:graphicData>
        </a:graphic>
      </p:graphicFrame>
      <p:sp>
        <p:nvSpPr>
          <p:cNvPr id="5" name="4 CuadroTexto"/>
          <p:cNvSpPr txBox="1"/>
          <p:nvPr/>
        </p:nvSpPr>
        <p:spPr>
          <a:xfrm>
            <a:off x="6660232" y="1635763"/>
            <a:ext cx="2160240" cy="4770537"/>
          </a:xfrm>
          <a:prstGeom prst="rect">
            <a:avLst/>
          </a:prstGeom>
          <a:noFill/>
          <a:ln>
            <a:solidFill>
              <a:srgbClr val="FF0000"/>
            </a:solidFill>
          </a:ln>
        </p:spPr>
        <p:txBody>
          <a:bodyPr wrap="square" rtlCol="0">
            <a:spAutoFit/>
          </a:bodyPr>
          <a:lstStyle/>
          <a:p>
            <a:pPr algn="ctr"/>
            <a:r>
              <a:rPr lang="es-ES" b="1" dirty="0" smtClean="0"/>
              <a:t>Inversión mínima </a:t>
            </a:r>
            <a:r>
              <a:rPr lang="es-ES" dirty="0" smtClean="0"/>
              <a:t>del proyecto: 50.000€</a:t>
            </a:r>
          </a:p>
          <a:p>
            <a:pPr algn="ctr"/>
            <a:r>
              <a:rPr lang="es-ES" sz="1600" dirty="0" smtClean="0">
                <a:solidFill>
                  <a:srgbClr val="FF0000"/>
                </a:solidFill>
              </a:rPr>
              <a:t>(¡! Medidas 2 y 3)</a:t>
            </a:r>
          </a:p>
          <a:p>
            <a:pPr algn="ctr"/>
            <a:endParaRPr lang="es-ES" dirty="0" smtClean="0"/>
          </a:p>
          <a:p>
            <a:pPr algn="ctr"/>
            <a:endParaRPr lang="es-ES" dirty="0"/>
          </a:p>
          <a:p>
            <a:pPr algn="ctr"/>
            <a:endParaRPr lang="es-ES" dirty="0" smtClean="0"/>
          </a:p>
          <a:p>
            <a:pPr algn="ctr"/>
            <a:r>
              <a:rPr lang="es-ES" b="1" dirty="0" smtClean="0"/>
              <a:t>Inversión Máxima</a:t>
            </a:r>
            <a:r>
              <a:rPr lang="es-ES" dirty="0" smtClean="0"/>
              <a:t>: </a:t>
            </a:r>
            <a:r>
              <a:rPr lang="es-ES" u="sng" dirty="0" smtClean="0"/>
              <a:t>SIN LÍMITE</a:t>
            </a:r>
            <a:r>
              <a:rPr lang="es-ES" dirty="0" smtClean="0"/>
              <a:t>, aplicación del </a:t>
            </a:r>
            <a:r>
              <a:rPr lang="es-ES" dirty="0"/>
              <a:t>Reglamento (UE, </a:t>
            </a:r>
            <a:r>
              <a:rPr lang="es-ES" dirty="0" err="1"/>
              <a:t>Euratom</a:t>
            </a:r>
            <a:r>
              <a:rPr lang="es-ES" dirty="0"/>
              <a:t>) </a:t>
            </a:r>
            <a:r>
              <a:rPr lang="es-ES" dirty="0" smtClean="0"/>
              <a:t>2018/1046 para operaciones generadoras de ingresos netos en </a:t>
            </a:r>
            <a:r>
              <a:rPr lang="es-ES" b="1" dirty="0" smtClean="0"/>
              <a:t>proyectos de inversión &gt; 1M€</a:t>
            </a:r>
            <a:endParaRPr lang="es-ES" b="1" dirty="0"/>
          </a:p>
        </p:txBody>
      </p:sp>
    </p:spTree>
    <p:extLst>
      <p:ext uri="{BB962C8B-B14F-4D97-AF65-F5344CB8AC3E}">
        <p14:creationId xmlns:p14="http://schemas.microsoft.com/office/powerpoint/2010/main" val="3987208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bwMode="auto">
          <a:xfrm>
            <a:off x="272551" y="2439510"/>
            <a:ext cx="8572499" cy="3785652"/>
          </a:xfrm>
          <a:prstGeom prst="rect">
            <a:avLst/>
          </a:prstGeom>
          <a:ln w="28575">
            <a:solidFill>
              <a:schemeClr val="accent6"/>
            </a:solidFill>
          </a:ln>
        </p:spPr>
        <p:txBody>
          <a:bodyPr wrap="square">
            <a:spAutoFit/>
          </a:bodyPr>
          <a:lstStyle>
            <a:defPPr>
              <a:defRPr lang="es-ES"/>
            </a:defPPr>
            <a:lvl1pPr marL="285750" lvl="0" indent="-285750" algn="just">
              <a:buFont typeface="Arial" pitchFamily="34" charset="0"/>
              <a:buChar char="•"/>
              <a:defRPr>
                <a:solidFill>
                  <a:srgbClr val="E2DDD1">
                    <a:lumMod val="50000"/>
                  </a:srgbClr>
                </a:solidFill>
                <a:latin typeface="Arial" charset="0"/>
                <a:ea typeface="ヒラギノ角ゴ ProN W3"/>
                <a:cs typeface="ヒラギノ角ゴ ProN W3"/>
              </a:defRPr>
            </a:lvl1pPr>
            <a:lvl2pPr>
              <a:defRPr>
                <a:solidFill>
                  <a:schemeClr val="tx1"/>
                </a:solidFill>
                <a:latin typeface="Arial" charset="0"/>
                <a:ea typeface="ヒラギノ角ゴ ProN W3"/>
                <a:cs typeface="ヒラギノ角ゴ ProN W3"/>
              </a:defRPr>
            </a:lvl2pPr>
            <a:lvl3pPr>
              <a:defRPr>
                <a:solidFill>
                  <a:schemeClr val="tx1"/>
                </a:solidFill>
                <a:latin typeface="Arial" charset="0"/>
                <a:ea typeface="ヒラギノ角ゴ ProN W3"/>
                <a:cs typeface="ヒラギノ角ゴ ProN W3"/>
              </a:defRPr>
            </a:lvl3pPr>
            <a:lvl4pPr>
              <a:defRPr>
                <a:solidFill>
                  <a:schemeClr val="tx1"/>
                </a:solidFill>
                <a:latin typeface="Arial" charset="0"/>
                <a:ea typeface="ヒラギノ角ゴ ProN W3"/>
                <a:cs typeface="ヒラギノ角ゴ ProN W3"/>
              </a:defRPr>
            </a:lvl4pPr>
            <a:lvl5pPr>
              <a:defRPr>
                <a:solidFill>
                  <a:schemeClr val="tx1"/>
                </a:solidFill>
                <a:latin typeface="Arial" charset="0"/>
                <a:ea typeface="ヒラギノ角ゴ ProN W3"/>
                <a:cs typeface="ヒラギノ角ゴ ProN W3"/>
              </a:defRPr>
            </a:lvl5pPr>
            <a:lvl6pPr>
              <a:defRPr>
                <a:solidFill>
                  <a:schemeClr val="tx1"/>
                </a:solidFill>
                <a:latin typeface="Arial" charset="0"/>
                <a:ea typeface="ヒラギノ角ゴ ProN W3"/>
                <a:cs typeface="ヒラギノ角ゴ ProN W3"/>
              </a:defRPr>
            </a:lvl6pPr>
            <a:lvl7pPr>
              <a:defRPr>
                <a:solidFill>
                  <a:schemeClr val="tx1"/>
                </a:solidFill>
                <a:latin typeface="Arial" charset="0"/>
                <a:ea typeface="ヒラギノ角ゴ ProN W3"/>
                <a:cs typeface="ヒラギノ角ゴ ProN W3"/>
              </a:defRPr>
            </a:lvl7pPr>
            <a:lvl8pPr>
              <a:defRPr>
                <a:solidFill>
                  <a:schemeClr val="tx1"/>
                </a:solidFill>
                <a:latin typeface="Arial" charset="0"/>
                <a:ea typeface="ヒラギノ角ゴ ProN W3"/>
                <a:cs typeface="ヒラギノ角ゴ ProN W3"/>
              </a:defRPr>
            </a:lvl8pPr>
            <a:lvl9pPr>
              <a:defRPr>
                <a:solidFill>
                  <a:schemeClr val="tx1"/>
                </a:solidFill>
                <a:latin typeface="Arial" charset="0"/>
                <a:ea typeface="ヒラギノ角ゴ ProN W3"/>
                <a:cs typeface="ヒラギノ角ゴ ProN W3"/>
              </a:defRPr>
            </a:lvl9pPr>
          </a:lstStyle>
          <a:p>
            <a:r>
              <a:rPr lang="es-ES" sz="1600" b="1" dirty="0" smtClean="0">
                <a:solidFill>
                  <a:srgbClr val="C00000"/>
                </a:solidFill>
                <a:latin typeface="+mn-lt"/>
              </a:rPr>
              <a:t>MEDIDA 1</a:t>
            </a:r>
            <a:r>
              <a:rPr lang="es-ES" sz="1600" b="1" dirty="0" smtClean="0">
                <a:solidFill>
                  <a:srgbClr val="4B4B4B"/>
                </a:solidFill>
                <a:latin typeface="+mn-lt"/>
              </a:rPr>
              <a:t>:</a:t>
            </a:r>
            <a:r>
              <a:rPr lang="es-ES" sz="1600" dirty="0" smtClean="0">
                <a:solidFill>
                  <a:srgbClr val="4B4B4B"/>
                </a:solidFill>
                <a:latin typeface="+mn-lt"/>
              </a:rPr>
              <a:t> </a:t>
            </a:r>
            <a:r>
              <a:rPr lang="es-ES" sz="1600" dirty="0" smtClean="0">
                <a:solidFill>
                  <a:schemeClr val="tx1"/>
                </a:solidFill>
                <a:latin typeface="+mn-lt"/>
              </a:rPr>
              <a:t>Rehabilitación </a:t>
            </a:r>
            <a:r>
              <a:rPr lang="es-ES" sz="1600" dirty="0">
                <a:solidFill>
                  <a:schemeClr val="tx1"/>
                </a:solidFill>
                <a:latin typeface="+mn-lt"/>
              </a:rPr>
              <a:t>energética de la </a:t>
            </a:r>
            <a:r>
              <a:rPr lang="es-ES" sz="1600" b="1" dirty="0" smtClean="0">
                <a:solidFill>
                  <a:schemeClr val="tx1"/>
                </a:solidFill>
                <a:latin typeface="+mn-lt"/>
              </a:rPr>
              <a:t>envolvente térmica </a:t>
            </a:r>
            <a:r>
              <a:rPr lang="es-ES" sz="1600" dirty="0" smtClean="0">
                <a:solidFill>
                  <a:schemeClr val="tx1"/>
                </a:solidFill>
                <a:latin typeface="+mn-lt"/>
              </a:rPr>
              <a:t>de los edificios existentes (cubiertas, suelos, huecos, muros y medianeras. </a:t>
            </a:r>
            <a:r>
              <a:rPr lang="es-ES" sz="1600" u="sng" dirty="0" smtClean="0">
                <a:solidFill>
                  <a:schemeClr val="tx1"/>
                </a:solidFill>
                <a:latin typeface="+mn-lt"/>
              </a:rPr>
              <a:t>No sobre uno o varios locales del mismo edificio considerados individualmente</a:t>
            </a:r>
            <a:r>
              <a:rPr lang="es-ES" sz="1600" dirty="0" smtClean="0">
                <a:solidFill>
                  <a:schemeClr val="tx1"/>
                </a:solidFill>
                <a:latin typeface="+mn-lt"/>
              </a:rPr>
              <a:t>. </a:t>
            </a:r>
            <a:r>
              <a:rPr lang="es-ES" sz="1600" dirty="0" smtClean="0">
                <a:solidFill>
                  <a:srgbClr val="FF0000"/>
                </a:solidFill>
                <a:latin typeface="+mn-lt"/>
              </a:rPr>
              <a:t>Mejora de 1 letra en la calificación energética del edificio.</a:t>
            </a:r>
          </a:p>
          <a:p>
            <a:endParaRPr lang="es-ES" sz="1600" b="1" dirty="0">
              <a:solidFill>
                <a:srgbClr val="4B4B4B"/>
              </a:solidFill>
              <a:latin typeface="+mn-lt"/>
            </a:endParaRPr>
          </a:p>
          <a:p>
            <a:r>
              <a:rPr lang="es-ES" sz="1600" b="1" dirty="0" smtClean="0">
                <a:solidFill>
                  <a:srgbClr val="C00000"/>
                </a:solidFill>
                <a:latin typeface="+mn-lt"/>
              </a:rPr>
              <a:t>MEDIDA 2</a:t>
            </a:r>
            <a:r>
              <a:rPr lang="es-ES" sz="1600" b="1" dirty="0" smtClean="0">
                <a:solidFill>
                  <a:srgbClr val="4B4B4B"/>
                </a:solidFill>
                <a:latin typeface="+mn-lt"/>
              </a:rPr>
              <a:t>:</a:t>
            </a:r>
            <a:r>
              <a:rPr lang="es-ES" sz="1600" dirty="0" smtClean="0">
                <a:solidFill>
                  <a:srgbClr val="4B4B4B"/>
                </a:solidFill>
                <a:latin typeface="+mn-lt"/>
              </a:rPr>
              <a:t> </a:t>
            </a:r>
            <a:r>
              <a:rPr lang="es-ES" sz="1600" dirty="0" smtClean="0">
                <a:solidFill>
                  <a:schemeClr val="tx1"/>
                </a:solidFill>
                <a:latin typeface="+mn-lt"/>
              </a:rPr>
              <a:t>Mejora de la eficiencia energética de las </a:t>
            </a:r>
            <a:r>
              <a:rPr lang="es-ES" sz="1600" b="1" dirty="0" smtClean="0">
                <a:solidFill>
                  <a:schemeClr val="tx1"/>
                </a:solidFill>
                <a:latin typeface="+mn-lt"/>
              </a:rPr>
              <a:t>instalaciones térmicas </a:t>
            </a:r>
            <a:r>
              <a:rPr lang="es-ES" sz="1600" dirty="0" smtClean="0">
                <a:solidFill>
                  <a:schemeClr val="tx1"/>
                </a:solidFill>
                <a:latin typeface="+mn-lt"/>
              </a:rPr>
              <a:t>de calefacción, climatización, ventilación y producción de agua caliente sanitaria de los edificios existentes. </a:t>
            </a:r>
            <a:r>
              <a:rPr lang="es-ES" sz="1600" u="sng" dirty="0" smtClean="0">
                <a:solidFill>
                  <a:schemeClr val="tx1"/>
                </a:solidFill>
                <a:latin typeface="+mn-lt"/>
              </a:rPr>
              <a:t>Incluye nuevas instalaciones centralizadas de calefacción y refrigeración urbana o de distrito</a:t>
            </a:r>
            <a:r>
              <a:rPr lang="es-ES" sz="1600" dirty="0" smtClean="0">
                <a:solidFill>
                  <a:schemeClr val="tx1"/>
                </a:solidFill>
                <a:latin typeface="+mn-lt"/>
              </a:rPr>
              <a:t> (si sustituyen a otras de tipo individual o centralizado), o que den servicio a varios edificios y la reforma o ampliación de las existentes, </a:t>
            </a:r>
            <a:r>
              <a:rPr lang="es-ES" sz="1600" u="sng" dirty="0" smtClean="0">
                <a:solidFill>
                  <a:schemeClr val="tx1"/>
                </a:solidFill>
                <a:latin typeface="+mn-lt"/>
              </a:rPr>
              <a:t>no incluye calderas de combustibles fósil</a:t>
            </a:r>
            <a:r>
              <a:rPr lang="es-ES" sz="1600" dirty="0" smtClean="0">
                <a:solidFill>
                  <a:schemeClr val="tx1"/>
                </a:solidFill>
                <a:latin typeface="+mn-lt"/>
              </a:rPr>
              <a:t>es. </a:t>
            </a:r>
          </a:p>
          <a:p>
            <a:pPr marL="0" indent="0">
              <a:buNone/>
            </a:pPr>
            <a:r>
              <a:rPr lang="es-ES" sz="1600" dirty="0">
                <a:solidFill>
                  <a:schemeClr val="tx1"/>
                </a:solidFill>
                <a:latin typeface="+mn-lt"/>
              </a:rPr>
              <a:t>	</a:t>
            </a:r>
            <a:r>
              <a:rPr lang="es-ES" sz="1600" dirty="0" smtClean="0">
                <a:solidFill>
                  <a:srgbClr val="FF0000"/>
                </a:solidFill>
                <a:latin typeface="+mn-lt"/>
              </a:rPr>
              <a:t>P&gt; 100kW, Mejora </a:t>
            </a:r>
            <a:r>
              <a:rPr lang="es-ES" sz="1600" dirty="0">
                <a:solidFill>
                  <a:srgbClr val="FF0000"/>
                </a:solidFill>
                <a:latin typeface="+mn-lt"/>
              </a:rPr>
              <a:t>de 1 letra en la calificación energética del edificio.</a:t>
            </a:r>
          </a:p>
          <a:p>
            <a:endParaRPr lang="es-ES" sz="1600" dirty="0" smtClean="0">
              <a:solidFill>
                <a:srgbClr val="4B4B4B"/>
              </a:solidFill>
              <a:latin typeface="+mn-lt"/>
            </a:endParaRPr>
          </a:p>
          <a:p>
            <a:r>
              <a:rPr lang="es-ES" sz="1600" b="1" dirty="0" smtClean="0">
                <a:solidFill>
                  <a:srgbClr val="C00000"/>
                </a:solidFill>
                <a:latin typeface="+mn-lt"/>
              </a:rPr>
              <a:t>MEDIDA 3</a:t>
            </a:r>
            <a:r>
              <a:rPr lang="es-ES" sz="1600" b="1" dirty="0" smtClean="0">
                <a:solidFill>
                  <a:srgbClr val="4B4B4B"/>
                </a:solidFill>
                <a:latin typeface="+mn-lt"/>
              </a:rPr>
              <a:t>:</a:t>
            </a:r>
            <a:r>
              <a:rPr lang="es-ES" sz="1600" dirty="0" smtClean="0">
                <a:solidFill>
                  <a:srgbClr val="4B4B4B"/>
                </a:solidFill>
                <a:latin typeface="+mn-lt"/>
              </a:rPr>
              <a:t> </a:t>
            </a:r>
            <a:r>
              <a:rPr lang="es-ES" sz="1600" dirty="0" smtClean="0">
                <a:solidFill>
                  <a:schemeClr val="tx1"/>
                </a:solidFill>
                <a:latin typeface="+mn-lt"/>
              </a:rPr>
              <a:t>Mejora de la eficiencia energética de las </a:t>
            </a:r>
            <a:r>
              <a:rPr lang="es-ES" sz="1600" b="1" dirty="0" smtClean="0">
                <a:solidFill>
                  <a:schemeClr val="tx1"/>
                </a:solidFill>
                <a:latin typeface="+mn-lt"/>
              </a:rPr>
              <a:t>instalaciones de iluminación interior</a:t>
            </a:r>
            <a:r>
              <a:rPr lang="es-ES" sz="1600" dirty="0" smtClean="0">
                <a:solidFill>
                  <a:schemeClr val="tx1"/>
                </a:solidFill>
                <a:latin typeface="+mn-lt"/>
              </a:rPr>
              <a:t> de los edificios municipales existentes: luminarias, lámparas y equipos; sistemas de control local o remoto de los sistemas de encendido y apagado; sistemas de monitorización y sistemas de aprovechamiento de luz natural. </a:t>
            </a:r>
            <a:r>
              <a:rPr lang="es-ES" sz="1600" dirty="0">
                <a:solidFill>
                  <a:srgbClr val="FF0000"/>
                </a:solidFill>
                <a:latin typeface="+mn-lt"/>
              </a:rPr>
              <a:t>Mejora de 1 letra en la calificación energética del edificio</a:t>
            </a:r>
            <a:r>
              <a:rPr lang="es-ES" sz="1600" dirty="0" smtClean="0">
                <a:solidFill>
                  <a:srgbClr val="FF0000"/>
                </a:solidFill>
                <a:latin typeface="+mn-lt"/>
              </a:rPr>
              <a:t>.</a:t>
            </a:r>
            <a:endParaRPr lang="es-ES" sz="1400" dirty="0" smtClean="0">
              <a:solidFill>
                <a:srgbClr val="4B4B4B"/>
              </a:solidFill>
            </a:endParaRPr>
          </a:p>
        </p:txBody>
      </p:sp>
      <p:sp>
        <p:nvSpPr>
          <p:cNvPr id="3" name="2 Rectángulo"/>
          <p:cNvSpPr/>
          <p:nvPr/>
        </p:nvSpPr>
        <p:spPr>
          <a:xfrm>
            <a:off x="-8727" y="2002421"/>
            <a:ext cx="9144000" cy="338554"/>
          </a:xfrm>
          <a:prstGeom prst="rect">
            <a:avLst/>
          </a:prstGeom>
          <a:solidFill>
            <a:srgbClr val="FFCC99"/>
          </a:solidFill>
          <a:ln w="25400">
            <a:solidFill>
              <a:srgbClr val="CD5015"/>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kern="0" dirty="0" smtClean="0">
                <a:solidFill>
                  <a:srgbClr val="000000"/>
                </a:solidFill>
                <a:cs typeface="Arial" charset="0"/>
                <a:sym typeface="Gill Sans"/>
              </a:rPr>
              <a:t>OE 4.3.1. Mejorar la eficiencia energética en la edificación y en las infraestructuras y servicios públicos</a:t>
            </a:r>
            <a:endParaRPr lang="es-ES" sz="1600" kern="0" dirty="0">
              <a:solidFill>
                <a:srgbClr val="000000"/>
              </a:solidFill>
              <a:cs typeface="Arial" charset="0"/>
              <a:sym typeface="Gill Sans"/>
            </a:endParaRPr>
          </a:p>
        </p:txBody>
      </p:sp>
      <p:sp>
        <p:nvSpPr>
          <p:cNvPr id="4" name="3 Rectángulo"/>
          <p:cNvSpPr/>
          <p:nvPr/>
        </p:nvSpPr>
        <p:spPr>
          <a:xfrm>
            <a:off x="2400768" y="1435349"/>
            <a:ext cx="453650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a:solidFill>
                  <a:srgbClr val="000000"/>
                </a:solidFill>
                <a:cs typeface="Arial" charset="0"/>
                <a:sym typeface="Gill Sans"/>
              </a:rPr>
              <a:t>TIPOLOGÍA DE ACTUACIONES</a:t>
            </a:r>
            <a:endParaRPr lang="es-ES" b="1" kern="0" dirty="0">
              <a:solidFill>
                <a:srgbClr val="000000"/>
              </a:solidFill>
              <a:cs typeface="Arial" charset="0"/>
              <a:sym typeface="Gill Sans"/>
            </a:endParaRPr>
          </a:p>
        </p:txBody>
      </p:sp>
    </p:spTree>
    <p:extLst>
      <p:ext uri="{BB962C8B-B14F-4D97-AF65-F5344CB8AC3E}">
        <p14:creationId xmlns:p14="http://schemas.microsoft.com/office/powerpoint/2010/main" val="336944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bwMode="auto">
          <a:xfrm>
            <a:off x="285751" y="2420888"/>
            <a:ext cx="8572499" cy="3662541"/>
          </a:xfrm>
          <a:prstGeom prst="rect">
            <a:avLst/>
          </a:prstGeom>
          <a:ln w="28575">
            <a:solidFill>
              <a:schemeClr val="accent6"/>
            </a:solidFill>
          </a:ln>
        </p:spPr>
        <p:txBody>
          <a:bodyPr wrap="square">
            <a:spAutoFit/>
          </a:bodyPr>
          <a:lstStyle>
            <a:defPPr>
              <a:defRPr lang="es-ES"/>
            </a:defPPr>
            <a:lvl1pPr marL="285750" lvl="0" indent="-285750" algn="just">
              <a:buFont typeface="Arial" pitchFamily="34" charset="0"/>
              <a:buChar char="•"/>
              <a:defRPr>
                <a:solidFill>
                  <a:srgbClr val="E2DDD1">
                    <a:lumMod val="50000"/>
                  </a:srgbClr>
                </a:solidFill>
                <a:latin typeface="Arial" charset="0"/>
                <a:ea typeface="ヒラギノ角ゴ ProN W3"/>
                <a:cs typeface="ヒラギノ角ゴ ProN W3"/>
              </a:defRPr>
            </a:lvl1pPr>
            <a:lvl2pPr>
              <a:defRPr>
                <a:solidFill>
                  <a:schemeClr val="tx1"/>
                </a:solidFill>
                <a:latin typeface="Arial" charset="0"/>
                <a:ea typeface="ヒラギノ角ゴ ProN W3"/>
                <a:cs typeface="ヒラギノ角ゴ ProN W3"/>
              </a:defRPr>
            </a:lvl2pPr>
            <a:lvl3pPr>
              <a:defRPr>
                <a:solidFill>
                  <a:schemeClr val="tx1"/>
                </a:solidFill>
                <a:latin typeface="Arial" charset="0"/>
                <a:ea typeface="ヒラギノ角ゴ ProN W3"/>
                <a:cs typeface="ヒラギノ角ゴ ProN W3"/>
              </a:defRPr>
            </a:lvl3pPr>
            <a:lvl4pPr>
              <a:defRPr>
                <a:solidFill>
                  <a:schemeClr val="tx1"/>
                </a:solidFill>
                <a:latin typeface="Arial" charset="0"/>
                <a:ea typeface="ヒラギノ角ゴ ProN W3"/>
                <a:cs typeface="ヒラギノ角ゴ ProN W3"/>
              </a:defRPr>
            </a:lvl4pPr>
            <a:lvl5pPr>
              <a:defRPr>
                <a:solidFill>
                  <a:schemeClr val="tx1"/>
                </a:solidFill>
                <a:latin typeface="Arial" charset="0"/>
                <a:ea typeface="ヒラギノ角ゴ ProN W3"/>
                <a:cs typeface="ヒラギノ角ゴ ProN W3"/>
              </a:defRPr>
            </a:lvl5pPr>
            <a:lvl6pPr>
              <a:defRPr>
                <a:solidFill>
                  <a:schemeClr val="tx1"/>
                </a:solidFill>
                <a:latin typeface="Arial" charset="0"/>
                <a:ea typeface="ヒラギノ角ゴ ProN W3"/>
                <a:cs typeface="ヒラギノ角ゴ ProN W3"/>
              </a:defRPr>
            </a:lvl6pPr>
            <a:lvl7pPr>
              <a:defRPr>
                <a:solidFill>
                  <a:schemeClr val="tx1"/>
                </a:solidFill>
                <a:latin typeface="Arial" charset="0"/>
                <a:ea typeface="ヒラギノ角ゴ ProN W3"/>
                <a:cs typeface="ヒラギノ角ゴ ProN W3"/>
              </a:defRPr>
            </a:lvl7pPr>
            <a:lvl8pPr>
              <a:defRPr>
                <a:solidFill>
                  <a:schemeClr val="tx1"/>
                </a:solidFill>
                <a:latin typeface="Arial" charset="0"/>
                <a:ea typeface="ヒラギノ角ゴ ProN W3"/>
                <a:cs typeface="ヒラギノ角ゴ ProN W3"/>
              </a:defRPr>
            </a:lvl8pPr>
            <a:lvl9pPr>
              <a:defRPr>
                <a:solidFill>
                  <a:schemeClr val="tx1"/>
                </a:solidFill>
                <a:latin typeface="Arial" charset="0"/>
                <a:ea typeface="ヒラギノ角ゴ ProN W3"/>
                <a:cs typeface="ヒラギノ角ゴ ProN W3"/>
              </a:defRPr>
            </a:lvl9pPr>
          </a:lstStyle>
          <a:p>
            <a:r>
              <a:rPr lang="es-ES" sz="1600" b="1" dirty="0" smtClean="0">
                <a:solidFill>
                  <a:srgbClr val="C00000"/>
                </a:solidFill>
                <a:latin typeface="+mn-lt"/>
              </a:rPr>
              <a:t>MEDIDA 4</a:t>
            </a:r>
            <a:r>
              <a:rPr lang="es-ES" sz="1600" b="1" dirty="0" smtClean="0">
                <a:solidFill>
                  <a:srgbClr val="4B4B4B"/>
                </a:solidFill>
                <a:latin typeface="+mn-lt"/>
              </a:rPr>
              <a:t>:</a:t>
            </a:r>
            <a:r>
              <a:rPr lang="es-ES" dirty="0" smtClean="0">
                <a:solidFill>
                  <a:srgbClr val="4B4B4B"/>
                </a:solidFill>
                <a:latin typeface="+mn-lt"/>
              </a:rPr>
              <a:t> </a:t>
            </a:r>
            <a:r>
              <a:rPr lang="es-ES" dirty="0" smtClean="0">
                <a:solidFill>
                  <a:schemeClr val="tx1"/>
                </a:solidFill>
                <a:latin typeface="+mn-lt"/>
              </a:rPr>
              <a:t>Mejora de la eficiencia energética en </a:t>
            </a:r>
            <a:r>
              <a:rPr lang="es-ES" b="1" dirty="0" smtClean="0">
                <a:solidFill>
                  <a:schemeClr val="tx1"/>
                </a:solidFill>
                <a:latin typeface="+mn-lt"/>
              </a:rPr>
              <a:t>instalaciones eléctricas </a:t>
            </a:r>
            <a:r>
              <a:rPr lang="es-ES" dirty="0" smtClean="0">
                <a:solidFill>
                  <a:schemeClr val="tx1"/>
                </a:solidFill>
                <a:latin typeface="+mn-lt"/>
              </a:rPr>
              <a:t>de edificios municipales existentes: renovación de transformadores eléctricos y renovación de sistemas de alimentación ininterrumpida eléctrica (</a:t>
            </a:r>
            <a:r>
              <a:rPr lang="es-ES" dirty="0" err="1" smtClean="0">
                <a:solidFill>
                  <a:schemeClr val="tx1"/>
                </a:solidFill>
                <a:latin typeface="+mn-lt"/>
              </a:rPr>
              <a:t>SAIs</a:t>
            </a:r>
            <a:r>
              <a:rPr lang="es-ES" dirty="0" smtClean="0">
                <a:solidFill>
                  <a:schemeClr val="tx1"/>
                </a:solidFill>
                <a:latin typeface="+mn-lt"/>
              </a:rPr>
              <a:t>). </a:t>
            </a:r>
            <a:r>
              <a:rPr lang="es-ES" dirty="0" smtClean="0">
                <a:solidFill>
                  <a:srgbClr val="FF0000"/>
                </a:solidFill>
                <a:latin typeface="+mn-lt"/>
              </a:rPr>
              <a:t>Ahorro de un 10% del consumo eléctrico.</a:t>
            </a:r>
            <a:endParaRPr lang="es-ES" dirty="0" smtClean="0">
              <a:solidFill>
                <a:schemeClr val="tx1"/>
              </a:solidFill>
              <a:latin typeface="+mn-lt"/>
            </a:endParaRPr>
          </a:p>
          <a:p>
            <a:endParaRPr lang="es-ES" sz="1000" dirty="0" smtClean="0">
              <a:solidFill>
                <a:srgbClr val="4B4B4B"/>
              </a:solidFill>
              <a:latin typeface="+mn-lt"/>
            </a:endParaRPr>
          </a:p>
          <a:p>
            <a:r>
              <a:rPr lang="es-ES" sz="1600" b="1" dirty="0" smtClean="0">
                <a:solidFill>
                  <a:srgbClr val="C00000"/>
                </a:solidFill>
                <a:latin typeface="+mn-lt"/>
              </a:rPr>
              <a:t>MEDIDA 5</a:t>
            </a:r>
            <a:r>
              <a:rPr lang="es-ES" sz="1600" b="1" dirty="0" smtClean="0">
                <a:solidFill>
                  <a:srgbClr val="4B4B4B"/>
                </a:solidFill>
                <a:latin typeface="+mn-lt"/>
              </a:rPr>
              <a:t>:</a:t>
            </a:r>
            <a:r>
              <a:rPr lang="es-ES" dirty="0" smtClean="0">
                <a:solidFill>
                  <a:srgbClr val="4B4B4B"/>
                </a:solidFill>
                <a:latin typeface="+mn-lt"/>
              </a:rPr>
              <a:t> </a:t>
            </a:r>
            <a:r>
              <a:rPr lang="es-ES" dirty="0" smtClean="0">
                <a:solidFill>
                  <a:schemeClr val="tx1"/>
                </a:solidFill>
                <a:latin typeface="+mn-lt"/>
              </a:rPr>
              <a:t>Mejora de la eficiencia energética mediante la </a:t>
            </a:r>
            <a:r>
              <a:rPr lang="es-ES" b="1" dirty="0" smtClean="0">
                <a:solidFill>
                  <a:schemeClr val="tx1"/>
                </a:solidFill>
                <a:latin typeface="+mn-lt"/>
              </a:rPr>
              <a:t>utilización de TIC en las ciudades </a:t>
            </a:r>
            <a:r>
              <a:rPr lang="es-ES" dirty="0" smtClean="0">
                <a:solidFill>
                  <a:schemeClr val="tx1"/>
                </a:solidFill>
                <a:latin typeface="+mn-lt"/>
              </a:rPr>
              <a:t>(</a:t>
            </a:r>
            <a:r>
              <a:rPr lang="es-ES" dirty="0" err="1" smtClean="0">
                <a:solidFill>
                  <a:schemeClr val="tx1"/>
                </a:solidFill>
                <a:latin typeface="+mn-lt"/>
              </a:rPr>
              <a:t>smart</a:t>
            </a:r>
            <a:r>
              <a:rPr lang="es-ES" dirty="0" smtClean="0">
                <a:solidFill>
                  <a:schemeClr val="tx1"/>
                </a:solidFill>
                <a:latin typeface="+mn-lt"/>
              </a:rPr>
              <a:t> </a:t>
            </a:r>
            <a:r>
              <a:rPr lang="es-ES" dirty="0" err="1" smtClean="0">
                <a:solidFill>
                  <a:schemeClr val="tx1"/>
                </a:solidFill>
                <a:latin typeface="+mn-lt"/>
              </a:rPr>
              <a:t>cities</a:t>
            </a:r>
            <a:r>
              <a:rPr lang="es-ES" dirty="0" smtClean="0">
                <a:solidFill>
                  <a:schemeClr val="tx1"/>
                </a:solidFill>
                <a:latin typeface="+mn-lt"/>
              </a:rPr>
              <a:t>). </a:t>
            </a:r>
            <a:r>
              <a:rPr lang="es-ES" dirty="0">
                <a:solidFill>
                  <a:srgbClr val="FF0000"/>
                </a:solidFill>
                <a:latin typeface="+mn-lt"/>
              </a:rPr>
              <a:t>Ahorro de un </a:t>
            </a:r>
            <a:r>
              <a:rPr lang="es-ES" dirty="0" smtClean="0">
                <a:solidFill>
                  <a:srgbClr val="FF0000"/>
                </a:solidFill>
                <a:latin typeface="+mn-lt"/>
              </a:rPr>
              <a:t>15% del </a:t>
            </a:r>
            <a:r>
              <a:rPr lang="es-ES" dirty="0">
                <a:solidFill>
                  <a:srgbClr val="FF0000"/>
                </a:solidFill>
                <a:latin typeface="+mn-lt"/>
              </a:rPr>
              <a:t>consumo </a:t>
            </a:r>
            <a:r>
              <a:rPr lang="es-ES" dirty="0" smtClean="0">
                <a:solidFill>
                  <a:srgbClr val="FF0000"/>
                </a:solidFill>
                <a:latin typeface="+mn-lt"/>
              </a:rPr>
              <a:t>de energía final.</a:t>
            </a:r>
            <a:endParaRPr lang="es-ES" dirty="0" smtClean="0">
              <a:solidFill>
                <a:schemeClr val="tx1"/>
              </a:solidFill>
              <a:latin typeface="+mn-lt"/>
            </a:endParaRPr>
          </a:p>
          <a:p>
            <a:endParaRPr lang="es-ES" sz="1000" dirty="0">
              <a:solidFill>
                <a:srgbClr val="4B4B4B"/>
              </a:solidFill>
              <a:latin typeface="+mn-lt"/>
            </a:endParaRPr>
          </a:p>
          <a:p>
            <a:r>
              <a:rPr lang="es-ES" sz="1600" b="1" dirty="0" smtClean="0">
                <a:solidFill>
                  <a:srgbClr val="C00000"/>
                </a:solidFill>
                <a:latin typeface="+mn-lt"/>
              </a:rPr>
              <a:t>MEDIDA 6</a:t>
            </a:r>
            <a:r>
              <a:rPr lang="es-ES" sz="1600" b="1" dirty="0" smtClean="0">
                <a:solidFill>
                  <a:srgbClr val="4B4B4B"/>
                </a:solidFill>
                <a:latin typeface="+mn-lt"/>
              </a:rPr>
              <a:t>: </a:t>
            </a:r>
            <a:r>
              <a:rPr lang="es-ES" b="1" dirty="0" smtClean="0">
                <a:solidFill>
                  <a:schemeClr val="tx1"/>
                </a:solidFill>
                <a:latin typeface="+mn-lt"/>
              </a:rPr>
              <a:t>Renovación de las instalaciones de alumbrado exterior, iluminación ornamental y redes semafóricas</a:t>
            </a:r>
            <a:r>
              <a:rPr lang="es-ES" dirty="0" smtClean="0">
                <a:solidFill>
                  <a:schemeClr val="tx1"/>
                </a:solidFill>
                <a:latin typeface="+mn-lt"/>
              </a:rPr>
              <a:t>. </a:t>
            </a:r>
            <a:r>
              <a:rPr lang="es-ES" dirty="0" smtClean="0">
                <a:solidFill>
                  <a:srgbClr val="FF0000"/>
                </a:solidFill>
                <a:latin typeface="+mn-lt"/>
              </a:rPr>
              <a:t>Ahorro de un 30% del consumo de energía eléctrica.</a:t>
            </a:r>
          </a:p>
          <a:p>
            <a:endParaRPr lang="es-ES" sz="1000" dirty="0">
              <a:solidFill>
                <a:srgbClr val="4B4B4B"/>
              </a:solidFill>
              <a:latin typeface="+mn-lt"/>
            </a:endParaRPr>
          </a:p>
          <a:p>
            <a:r>
              <a:rPr lang="es-ES" sz="1600" b="1" dirty="0" smtClean="0">
                <a:solidFill>
                  <a:srgbClr val="C00000"/>
                </a:solidFill>
                <a:latin typeface="+mn-lt"/>
              </a:rPr>
              <a:t>MEDIDA 7</a:t>
            </a:r>
            <a:r>
              <a:rPr lang="es-ES" sz="1600" b="1" dirty="0" smtClean="0">
                <a:solidFill>
                  <a:srgbClr val="4B4B4B"/>
                </a:solidFill>
                <a:latin typeface="+mn-lt"/>
              </a:rPr>
              <a:t>:</a:t>
            </a:r>
            <a:r>
              <a:rPr lang="es-ES" dirty="0" smtClean="0">
                <a:solidFill>
                  <a:srgbClr val="4B4B4B"/>
                </a:solidFill>
                <a:latin typeface="+mn-lt"/>
              </a:rPr>
              <a:t> </a:t>
            </a:r>
            <a:r>
              <a:rPr lang="es-ES" dirty="0" smtClean="0">
                <a:solidFill>
                  <a:schemeClr val="tx1"/>
                </a:solidFill>
                <a:latin typeface="+mn-lt"/>
              </a:rPr>
              <a:t>Mejora de la eficiencia energética de las instalaciones de potabilización, depuración de aguas residuales y desalación (regulación electrónica de motores, </a:t>
            </a:r>
            <a:r>
              <a:rPr lang="es-ES" dirty="0" err="1" smtClean="0">
                <a:solidFill>
                  <a:schemeClr val="tx1"/>
                </a:solidFill>
                <a:latin typeface="+mn-lt"/>
              </a:rPr>
              <a:t>p.e</a:t>
            </a:r>
            <a:r>
              <a:rPr lang="es-ES" dirty="0">
                <a:solidFill>
                  <a:schemeClr val="tx1"/>
                </a:solidFill>
                <a:latin typeface="+mn-lt"/>
              </a:rPr>
              <a:t>.). </a:t>
            </a:r>
            <a:r>
              <a:rPr lang="es-ES" dirty="0">
                <a:solidFill>
                  <a:srgbClr val="FF0000"/>
                </a:solidFill>
                <a:latin typeface="+mn-lt"/>
              </a:rPr>
              <a:t>Ahorro de un </a:t>
            </a:r>
            <a:r>
              <a:rPr lang="es-ES" dirty="0" smtClean="0">
                <a:solidFill>
                  <a:srgbClr val="FF0000"/>
                </a:solidFill>
                <a:latin typeface="+mn-lt"/>
              </a:rPr>
              <a:t>5</a:t>
            </a:r>
            <a:r>
              <a:rPr lang="es-ES" dirty="0">
                <a:solidFill>
                  <a:srgbClr val="FF0000"/>
                </a:solidFill>
                <a:latin typeface="+mn-lt"/>
              </a:rPr>
              <a:t>% del consumo de energía final</a:t>
            </a:r>
            <a:r>
              <a:rPr lang="es-ES" dirty="0" smtClean="0">
                <a:solidFill>
                  <a:srgbClr val="FF0000"/>
                </a:solidFill>
                <a:latin typeface="+mn-lt"/>
              </a:rPr>
              <a:t>.</a:t>
            </a:r>
            <a:endParaRPr lang="es-ES" sz="1400" dirty="0">
              <a:solidFill>
                <a:srgbClr val="FF0000"/>
              </a:solidFill>
            </a:endParaRPr>
          </a:p>
        </p:txBody>
      </p:sp>
      <p:sp>
        <p:nvSpPr>
          <p:cNvPr id="5" name="4 Rectángulo"/>
          <p:cNvSpPr/>
          <p:nvPr/>
        </p:nvSpPr>
        <p:spPr>
          <a:xfrm>
            <a:off x="-8727" y="2002421"/>
            <a:ext cx="9144000" cy="338554"/>
          </a:xfrm>
          <a:prstGeom prst="rect">
            <a:avLst/>
          </a:prstGeom>
          <a:solidFill>
            <a:srgbClr val="FFCC99"/>
          </a:solidFill>
          <a:ln w="25400">
            <a:solidFill>
              <a:srgbClr val="CD5015"/>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kern="0" dirty="0" smtClean="0">
                <a:solidFill>
                  <a:srgbClr val="000000"/>
                </a:solidFill>
                <a:cs typeface="Arial" charset="0"/>
                <a:sym typeface="Gill Sans"/>
              </a:rPr>
              <a:t>OE 4.3.1. Mejorar la eficiencia energética en la edificación y en las infraestructuras y servicios públicos</a:t>
            </a:r>
            <a:endParaRPr lang="es-ES" sz="1600" kern="0" dirty="0">
              <a:solidFill>
                <a:srgbClr val="000000"/>
              </a:solidFill>
              <a:cs typeface="Arial" charset="0"/>
              <a:sym typeface="Gill Sans"/>
            </a:endParaRPr>
          </a:p>
        </p:txBody>
      </p:sp>
      <p:sp>
        <p:nvSpPr>
          <p:cNvPr id="6" name="5 Rectángulo"/>
          <p:cNvSpPr/>
          <p:nvPr/>
        </p:nvSpPr>
        <p:spPr>
          <a:xfrm>
            <a:off x="2400768" y="1435349"/>
            <a:ext cx="453650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a:solidFill>
                  <a:srgbClr val="000000"/>
                </a:solidFill>
                <a:cs typeface="Arial" charset="0"/>
                <a:sym typeface="Gill Sans"/>
              </a:rPr>
              <a:t>TIPOLOGÍA DE ACTUACIONES</a:t>
            </a:r>
            <a:endParaRPr lang="es-ES" b="1" kern="0" dirty="0">
              <a:solidFill>
                <a:srgbClr val="000000"/>
              </a:solidFill>
              <a:cs typeface="Arial" charset="0"/>
              <a:sym typeface="Gill Sans"/>
            </a:endParaRPr>
          </a:p>
        </p:txBody>
      </p:sp>
    </p:spTree>
    <p:extLst>
      <p:ext uri="{BB962C8B-B14F-4D97-AF65-F5344CB8AC3E}">
        <p14:creationId xmlns:p14="http://schemas.microsoft.com/office/powerpoint/2010/main" val="255694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44824"/>
            <a:ext cx="9144000" cy="369332"/>
          </a:xfrm>
          <a:prstGeom prst="rect">
            <a:avLst/>
          </a:prstGeom>
          <a:solidFill>
            <a:srgbClr val="FFFF00"/>
          </a:solidFill>
          <a:ln w="25400">
            <a:solidFill>
              <a:srgbClr val="E4A33A"/>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kern="0" dirty="0" smtClean="0">
                <a:solidFill>
                  <a:srgbClr val="000000"/>
                </a:solidFill>
                <a:cs typeface="Arial" panose="020B0604020202020204" pitchFamily="34" charset="0"/>
                <a:sym typeface="Gill Sans"/>
              </a:rPr>
              <a:t>OE 4.5.1. </a:t>
            </a:r>
            <a:r>
              <a:rPr lang="es-ES" dirty="0">
                <a:cs typeface="Arial" panose="020B0604020202020204" pitchFamily="34" charset="0"/>
              </a:rPr>
              <a:t>Fomento de la movilidad urbana </a:t>
            </a:r>
            <a:r>
              <a:rPr lang="es-ES" dirty="0" smtClean="0">
                <a:cs typeface="Arial" panose="020B0604020202020204" pitchFamily="34" charset="0"/>
              </a:rPr>
              <a:t>sostenible (1 de 2)</a:t>
            </a:r>
            <a:endParaRPr lang="es-ES" kern="0" dirty="0">
              <a:solidFill>
                <a:srgbClr val="000000"/>
              </a:solidFill>
              <a:cs typeface="Arial" panose="020B0604020202020204" pitchFamily="34" charset="0"/>
              <a:sym typeface="Gill Sans"/>
            </a:endParaRPr>
          </a:p>
        </p:txBody>
      </p:sp>
      <p:sp>
        <p:nvSpPr>
          <p:cNvPr id="4" name="3 Rectángulo"/>
          <p:cNvSpPr/>
          <p:nvPr/>
        </p:nvSpPr>
        <p:spPr>
          <a:xfrm>
            <a:off x="302766" y="2343318"/>
            <a:ext cx="8538468" cy="4093428"/>
          </a:xfrm>
          <a:prstGeom prst="rect">
            <a:avLst/>
          </a:prstGeom>
          <a:ln w="28575">
            <a:solidFill>
              <a:srgbClr val="E8E556"/>
            </a:solidFill>
          </a:ln>
        </p:spPr>
        <p:txBody>
          <a:bodyPr wrap="square">
            <a:spAutoFit/>
          </a:bodyPr>
          <a:lstStyle/>
          <a:p>
            <a:pPr algn="just"/>
            <a:r>
              <a:rPr lang="es-ES" sz="1400" b="1" dirty="0" smtClean="0">
                <a:solidFill>
                  <a:schemeClr val="accent6">
                    <a:lumMod val="75000"/>
                  </a:schemeClr>
                </a:solidFill>
              </a:rPr>
              <a:t>MEDIDA 8</a:t>
            </a:r>
            <a:r>
              <a:rPr lang="es-ES" sz="1400" b="1" dirty="0" smtClean="0">
                <a:solidFill>
                  <a:srgbClr val="4B4B4B"/>
                </a:solidFill>
              </a:rPr>
              <a:t>: </a:t>
            </a:r>
            <a:r>
              <a:rPr lang="es-ES" sz="1600" b="1" dirty="0" smtClean="0">
                <a:solidFill>
                  <a:srgbClr val="4B4B4B"/>
                </a:solidFill>
              </a:rPr>
              <a:t>Implantación de Planes de Movilidad  Urbana Sostenible (PMUS) o planes directores de movilidad:</a:t>
            </a:r>
          </a:p>
          <a:p>
            <a:pPr algn="just"/>
            <a:endParaRPr lang="es-ES" sz="800" b="1" dirty="0">
              <a:solidFill>
                <a:srgbClr val="4B4B4B"/>
              </a:solidFill>
            </a:endParaRPr>
          </a:p>
          <a:p>
            <a:pPr marL="285750" indent="-285750" algn="just">
              <a:buFont typeface="Arial" panose="020B0604020202020204" pitchFamily="34" charset="0"/>
              <a:buChar char="•"/>
            </a:pPr>
            <a:r>
              <a:rPr lang="es-ES_tradnl" sz="1600" dirty="0" smtClean="0">
                <a:solidFill>
                  <a:srgbClr val="4B4B4B"/>
                </a:solidFill>
              </a:rPr>
              <a:t>Movilidad </a:t>
            </a:r>
            <a:r>
              <a:rPr lang="es-ES_tradnl" sz="1600" dirty="0">
                <a:solidFill>
                  <a:srgbClr val="4B4B4B"/>
                </a:solidFill>
              </a:rPr>
              <a:t>peatonal — </a:t>
            </a:r>
            <a:r>
              <a:rPr lang="es-ES_tradnl" sz="1600" dirty="0" smtClean="0">
                <a:solidFill>
                  <a:srgbClr val="4B4B4B"/>
                </a:solidFill>
              </a:rPr>
              <a:t>Carriles bici — diseño de itinerarios seguros para bici — aparcamientos seguros para la </a:t>
            </a:r>
            <a:r>
              <a:rPr lang="es-ES_tradnl" sz="1600" dirty="0">
                <a:solidFill>
                  <a:srgbClr val="4B4B4B"/>
                </a:solidFill>
              </a:rPr>
              <a:t>bici </a:t>
            </a:r>
            <a:r>
              <a:rPr lang="es-ES_tradnl" sz="1600" dirty="0" smtClean="0">
                <a:solidFill>
                  <a:srgbClr val="4B4B4B"/>
                </a:solidFill>
              </a:rPr>
              <a:t>— Sistemas públicos de alquiler de </a:t>
            </a:r>
            <a:r>
              <a:rPr lang="es-ES_tradnl" sz="1600" dirty="0">
                <a:solidFill>
                  <a:srgbClr val="4B4B4B"/>
                </a:solidFill>
              </a:rPr>
              <a:t>bicicletas </a:t>
            </a:r>
            <a:r>
              <a:rPr lang="es-ES_tradnl" sz="1600" dirty="0" smtClean="0">
                <a:solidFill>
                  <a:srgbClr val="4B4B4B"/>
                </a:solidFill>
              </a:rPr>
              <a:t>— Caminos escolares</a:t>
            </a:r>
          </a:p>
          <a:p>
            <a:pPr marL="285750" indent="-285750" algn="just">
              <a:buFont typeface="Arial" panose="020B0604020202020204" pitchFamily="34" charset="0"/>
              <a:buChar char="•"/>
            </a:pPr>
            <a:r>
              <a:rPr lang="es-ES_tradnl" sz="1600" dirty="0" smtClean="0">
                <a:solidFill>
                  <a:srgbClr val="4B4B4B"/>
                </a:solidFill>
              </a:rPr>
              <a:t>Aparcamientos disuasorios</a:t>
            </a:r>
          </a:p>
          <a:p>
            <a:pPr marL="285750" indent="-285750" algn="just">
              <a:buFont typeface="Arial" panose="020B0604020202020204" pitchFamily="34" charset="0"/>
              <a:buChar char="•"/>
            </a:pPr>
            <a:r>
              <a:rPr lang="es-ES_tradnl" sz="1600" dirty="0" smtClean="0">
                <a:solidFill>
                  <a:srgbClr val="4B4B4B"/>
                </a:solidFill>
              </a:rPr>
              <a:t>Establecimiento de áreas de prioridad residencial</a:t>
            </a:r>
          </a:p>
          <a:p>
            <a:pPr marL="285750" indent="-285750" algn="just">
              <a:buFont typeface="Arial" panose="020B0604020202020204" pitchFamily="34" charset="0"/>
              <a:buChar char="•"/>
            </a:pPr>
            <a:r>
              <a:rPr lang="es-ES_tradnl" sz="1600" dirty="0" smtClean="0">
                <a:solidFill>
                  <a:srgbClr val="4B4B4B"/>
                </a:solidFill>
              </a:rPr>
              <a:t>Transporte público — autobuses lanzadera — </a:t>
            </a:r>
            <a:r>
              <a:rPr lang="es-ES_tradnl" sz="1600" dirty="0">
                <a:solidFill>
                  <a:srgbClr val="4B4B4B"/>
                </a:solidFill>
              </a:rPr>
              <a:t>Introducción </a:t>
            </a:r>
            <a:r>
              <a:rPr lang="es-ES_tradnl" sz="1600" dirty="0" smtClean="0">
                <a:solidFill>
                  <a:srgbClr val="4B4B4B"/>
                </a:solidFill>
              </a:rPr>
              <a:t>de vehículos </a:t>
            </a:r>
            <a:r>
              <a:rPr lang="es-ES_tradnl" sz="1600" b="1" u="sng" dirty="0" smtClean="0">
                <a:solidFill>
                  <a:srgbClr val="4B4B4B"/>
                </a:solidFill>
              </a:rPr>
              <a:t>de uso público para transporte colectivo de viajeros</a:t>
            </a:r>
            <a:r>
              <a:rPr lang="es-ES_tradnl" sz="1600" dirty="0" smtClean="0">
                <a:solidFill>
                  <a:srgbClr val="4B4B4B"/>
                </a:solidFill>
              </a:rPr>
              <a:t> que utilicen combustibles alternativos </a:t>
            </a:r>
            <a:r>
              <a:rPr lang="es-ES" sz="1600" dirty="0">
                <a:solidFill>
                  <a:srgbClr val="4B4B4B"/>
                </a:solidFill>
              </a:rPr>
              <a:t>(biocarburantes, gas natural, GLP, electricidad e hidrógeno</a:t>
            </a:r>
            <a:r>
              <a:rPr lang="es-ES" sz="1600" dirty="0" smtClean="0">
                <a:solidFill>
                  <a:srgbClr val="4B4B4B"/>
                </a:solidFill>
              </a:rPr>
              <a:t>) y sus infraestructuras de suministro (implantación de puntos de recarga en vía pública, aparcamientos públicos municipales y para flotas municipales).</a:t>
            </a:r>
          </a:p>
          <a:p>
            <a:pPr marL="285750" indent="-285750" algn="just">
              <a:buFont typeface="Arial" panose="020B0604020202020204" pitchFamily="34" charset="0"/>
              <a:buChar char="•"/>
            </a:pPr>
            <a:endParaRPr lang="es-ES_tradnl" sz="1200" dirty="0" smtClean="0">
              <a:solidFill>
                <a:srgbClr val="4B4B4B"/>
              </a:solidFill>
            </a:endParaRPr>
          </a:p>
          <a:p>
            <a:pPr marL="285750" indent="-285750" algn="just">
              <a:buFont typeface="Arial" panose="020B0604020202020204" pitchFamily="34" charset="0"/>
              <a:buChar char="•"/>
            </a:pPr>
            <a:r>
              <a:rPr lang="es-ES_tradnl" sz="1600" dirty="0" smtClean="0">
                <a:solidFill>
                  <a:srgbClr val="FF0000"/>
                </a:solidFill>
              </a:rPr>
              <a:t>Se deberá justificar un ahorro energético mínimo del 5% respecto a la situación de partida sin la implantación de la medida, considerando el ámbito de aplicación de la misma.</a:t>
            </a:r>
          </a:p>
          <a:p>
            <a:pPr marL="285750" indent="-285750" algn="just">
              <a:buFont typeface="Arial" panose="020B0604020202020204" pitchFamily="34" charset="0"/>
              <a:buChar char="•"/>
            </a:pPr>
            <a:endParaRPr lang="es-ES_tradnl" sz="1200" dirty="0" smtClean="0">
              <a:solidFill>
                <a:srgbClr val="FF0000"/>
              </a:solidFill>
            </a:endParaRPr>
          </a:p>
          <a:p>
            <a:pPr algn="just"/>
            <a:r>
              <a:rPr lang="es-ES_tradnl" sz="1400" b="1" dirty="0" smtClean="0">
                <a:solidFill>
                  <a:srgbClr val="4B4B4B"/>
                </a:solidFill>
              </a:rPr>
              <a:t>No se apoyarán actuaciones aisladas que no cuelguen de un Plan o estrategia global de movilidad urbana ni adquisiciones de vehículos eficientes para transporte público que no estén incluidas en un PMUS o Plan Director.</a:t>
            </a:r>
          </a:p>
        </p:txBody>
      </p:sp>
      <p:sp>
        <p:nvSpPr>
          <p:cNvPr id="5" name="4 Rectángulo"/>
          <p:cNvSpPr/>
          <p:nvPr/>
        </p:nvSpPr>
        <p:spPr>
          <a:xfrm>
            <a:off x="2400768" y="1435349"/>
            <a:ext cx="453650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a:solidFill>
                  <a:srgbClr val="000000"/>
                </a:solidFill>
                <a:cs typeface="Arial" charset="0"/>
                <a:sym typeface="Gill Sans"/>
              </a:rPr>
              <a:t>TIPOLOGÍA DE ACTUACIONES</a:t>
            </a:r>
            <a:endParaRPr lang="es-ES" b="1" kern="0" dirty="0">
              <a:solidFill>
                <a:srgbClr val="000000"/>
              </a:solidFill>
              <a:cs typeface="Arial" charset="0"/>
              <a:sym typeface="Gill Sans"/>
            </a:endParaRPr>
          </a:p>
        </p:txBody>
      </p:sp>
    </p:spTree>
    <p:extLst>
      <p:ext uri="{BB962C8B-B14F-4D97-AF65-F5344CB8AC3E}">
        <p14:creationId xmlns:p14="http://schemas.microsoft.com/office/powerpoint/2010/main" val="770249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1898248"/>
            <a:ext cx="9144000" cy="830997"/>
          </a:xfrm>
          <a:prstGeom prst="rect">
            <a:avLst/>
          </a:prstGeom>
          <a:solidFill>
            <a:srgbClr val="92D050"/>
          </a:solidFill>
          <a:ln w="25400">
            <a:solidFill>
              <a:srgbClr val="00B050"/>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kern="0" dirty="0">
                <a:solidFill>
                  <a:srgbClr val="000000"/>
                </a:solidFill>
                <a:cs typeface="Arial" panose="020B0604020202020204" pitchFamily="34" charset="0"/>
                <a:sym typeface="Gill Sans"/>
              </a:rPr>
              <a:t>OE 4.3.2. </a:t>
            </a:r>
            <a:r>
              <a:rPr lang="es-ES" sz="1600" kern="0" dirty="0">
                <a:solidFill>
                  <a:srgbClr val="000000"/>
                </a:solidFill>
                <a:cs typeface="Arial" panose="020B0604020202020204" pitchFamily="34" charset="0"/>
              </a:rPr>
              <a:t>Aumentar el uso de las energías renovables para producción de electricidad y usos térmicos en edificación y en infraestructuras públicas, en particular favoreciendo la generación a pequeña escala en puntos cercanos al consumo</a:t>
            </a:r>
            <a:endParaRPr lang="es-ES" sz="1600" kern="0" dirty="0">
              <a:solidFill>
                <a:srgbClr val="000000"/>
              </a:solidFill>
              <a:cs typeface="Arial" panose="020B0604020202020204" pitchFamily="34" charset="0"/>
              <a:sym typeface="Gill Sans"/>
            </a:endParaRPr>
          </a:p>
        </p:txBody>
      </p:sp>
      <p:sp>
        <p:nvSpPr>
          <p:cNvPr id="4" name="3 Rectángulo"/>
          <p:cNvSpPr/>
          <p:nvPr/>
        </p:nvSpPr>
        <p:spPr>
          <a:xfrm>
            <a:off x="302766" y="2710625"/>
            <a:ext cx="8538468" cy="3831818"/>
          </a:xfrm>
          <a:prstGeom prst="rect">
            <a:avLst/>
          </a:prstGeom>
          <a:ln w="28575">
            <a:solidFill>
              <a:srgbClr val="00B050"/>
            </a:solidFill>
          </a:ln>
        </p:spPr>
        <p:txBody>
          <a:bodyPr wrap="square">
            <a:spAutoFit/>
          </a:bodyPr>
          <a:lstStyle/>
          <a:p>
            <a:pPr marL="285750" indent="-285750" algn="just">
              <a:buFont typeface="Arial" pitchFamily="34" charset="0"/>
              <a:buChar char="•"/>
            </a:pPr>
            <a:r>
              <a:rPr lang="es-ES" sz="1600" b="1" dirty="0" smtClean="0">
                <a:solidFill>
                  <a:srgbClr val="00B050"/>
                </a:solidFill>
                <a:ea typeface="ヒラギノ角ゴ ProN W3"/>
                <a:cs typeface="ヒラギノ角ゴ ProN W3"/>
              </a:rPr>
              <a:t>MEDIDA 9</a:t>
            </a:r>
            <a:r>
              <a:rPr lang="es-ES" sz="1600" b="1" dirty="0" smtClean="0">
                <a:solidFill>
                  <a:srgbClr val="4B4B4B"/>
                </a:solidFill>
                <a:ea typeface="ヒラギノ角ゴ ProN W3"/>
                <a:cs typeface="ヒラギノ角ゴ ProN W3"/>
              </a:rPr>
              <a:t>: </a:t>
            </a:r>
            <a:r>
              <a:rPr lang="es-ES" b="1" dirty="0" smtClean="0">
                <a:solidFill>
                  <a:srgbClr val="4B4B4B"/>
                </a:solidFill>
                <a:ea typeface="ヒラギノ角ゴ ProN W3"/>
                <a:cs typeface="ヒラギノ角ゴ ProN W3"/>
              </a:rPr>
              <a:t>Instalaciones </a:t>
            </a:r>
            <a:r>
              <a:rPr lang="es-ES" b="1" dirty="0">
                <a:solidFill>
                  <a:srgbClr val="4B4B4B"/>
                </a:solidFill>
                <a:ea typeface="ヒラギノ角ゴ ProN W3"/>
                <a:cs typeface="ヒラギノ角ゴ ProN W3"/>
              </a:rPr>
              <a:t>solares térmicas destinadas a aplicaciones de calor o </a:t>
            </a:r>
            <a:r>
              <a:rPr lang="es-ES" b="1" dirty="0" smtClean="0">
                <a:solidFill>
                  <a:srgbClr val="4B4B4B"/>
                </a:solidFill>
                <a:ea typeface="ヒラギノ角ゴ ProN W3"/>
                <a:cs typeface="ヒラギノ角ゴ ProN W3"/>
              </a:rPr>
              <a:t>frío</a:t>
            </a:r>
            <a:r>
              <a:rPr lang="es-ES" dirty="0" smtClean="0">
                <a:solidFill>
                  <a:srgbClr val="4B4B4B"/>
                </a:solidFill>
                <a:ea typeface="ヒラギノ角ゴ ProN W3"/>
                <a:cs typeface="ヒラギノ角ゴ ProN W3"/>
              </a:rPr>
              <a:t> en edificios e infraestructuras municipales nuevos o existentes; incluida la climatización de piscinas. </a:t>
            </a:r>
            <a:r>
              <a:rPr lang="es-ES" dirty="0" smtClean="0">
                <a:solidFill>
                  <a:srgbClr val="FF0000"/>
                </a:solidFill>
                <a:ea typeface="ヒラギノ角ゴ ProN W3"/>
                <a:cs typeface="ヒラギノ角ゴ ProN W3"/>
              </a:rPr>
              <a:t>Nuevas instalaciones cumplirán el RITE (demanda energética cubierta en función de zona climática).</a:t>
            </a:r>
            <a:endParaRPr lang="es-ES" sz="800" dirty="0">
              <a:solidFill>
                <a:srgbClr val="4B4B4B"/>
              </a:solidFill>
              <a:ea typeface="ヒラギノ角ゴ ProN W3"/>
              <a:cs typeface="ヒラギノ角ゴ ProN W3"/>
            </a:endParaRPr>
          </a:p>
          <a:p>
            <a:pPr marL="285750" indent="-285750" algn="just">
              <a:spcBef>
                <a:spcPts val="600"/>
              </a:spcBef>
              <a:buFont typeface="Arial" pitchFamily="34" charset="0"/>
              <a:buChar char="•"/>
            </a:pPr>
            <a:r>
              <a:rPr lang="es-ES" sz="1600" b="1" dirty="0" smtClean="0">
                <a:solidFill>
                  <a:srgbClr val="00B050"/>
                </a:solidFill>
                <a:ea typeface="ヒラギノ角ゴ ProN W3"/>
                <a:cs typeface="ヒラギノ角ゴ ProN W3"/>
              </a:rPr>
              <a:t>MEDIDA 10</a:t>
            </a:r>
            <a:r>
              <a:rPr lang="es-ES" sz="1600" b="1" dirty="0" smtClean="0">
                <a:solidFill>
                  <a:srgbClr val="4B4B4B"/>
                </a:solidFill>
                <a:ea typeface="ヒラギノ角ゴ ProN W3"/>
                <a:cs typeface="ヒラギノ角ゴ ProN W3"/>
              </a:rPr>
              <a:t>:</a:t>
            </a:r>
            <a:r>
              <a:rPr lang="es-ES" dirty="0" smtClean="0">
                <a:solidFill>
                  <a:srgbClr val="4B4B4B"/>
                </a:solidFill>
                <a:ea typeface="ヒラギノ角ゴ ProN W3"/>
                <a:cs typeface="ヒラギノ角ゴ ProN W3"/>
              </a:rPr>
              <a:t> Instalaciones </a:t>
            </a:r>
            <a:r>
              <a:rPr lang="es-ES" dirty="0">
                <a:solidFill>
                  <a:srgbClr val="4B4B4B"/>
                </a:solidFill>
                <a:ea typeface="ヒラギノ角ゴ ProN W3"/>
                <a:cs typeface="ヒラギノ角ゴ ProN W3"/>
              </a:rPr>
              <a:t>de aprovechamiento de la </a:t>
            </a:r>
            <a:r>
              <a:rPr lang="es-ES" b="1" dirty="0">
                <a:solidFill>
                  <a:srgbClr val="4B4B4B"/>
                </a:solidFill>
                <a:ea typeface="ヒラギノ角ゴ ProN W3"/>
                <a:cs typeface="ヒラギノ角ゴ ProN W3"/>
              </a:rPr>
              <a:t>energía geotérmica para aplicaciones </a:t>
            </a:r>
            <a:r>
              <a:rPr lang="es-ES" b="1" dirty="0" smtClean="0">
                <a:solidFill>
                  <a:srgbClr val="4B4B4B"/>
                </a:solidFill>
                <a:ea typeface="ヒラギノ角ゴ ProN W3"/>
                <a:cs typeface="ヒラギノ角ゴ ProN W3"/>
              </a:rPr>
              <a:t>térmicas </a:t>
            </a:r>
            <a:r>
              <a:rPr lang="es-ES" dirty="0" smtClean="0">
                <a:solidFill>
                  <a:srgbClr val="4B4B4B"/>
                </a:solidFill>
                <a:ea typeface="ヒラギノ角ゴ ProN W3"/>
                <a:cs typeface="ヒラギノ角ゴ ProN W3"/>
              </a:rPr>
              <a:t>en edificios e infraestructuras municipales nuevos o existentes (uso directo o mediante bombas de calor). </a:t>
            </a:r>
            <a:r>
              <a:rPr lang="es-ES" dirty="0" smtClean="0">
                <a:solidFill>
                  <a:srgbClr val="FF0000"/>
                </a:solidFill>
                <a:ea typeface="ヒラギノ角ゴ ProN W3"/>
                <a:cs typeface="ヒラギノ角ゴ ProN W3"/>
              </a:rPr>
              <a:t>Instalaciones P&gt;15kW. Cumplimiento del </a:t>
            </a:r>
            <a:r>
              <a:rPr lang="es-ES" dirty="0">
                <a:solidFill>
                  <a:srgbClr val="FF0000"/>
                </a:solidFill>
                <a:ea typeface="ヒラギノ角ゴ ProN W3"/>
                <a:cs typeface="ヒラギノ角ゴ ProN W3"/>
              </a:rPr>
              <a:t>RITE. (En edificios, mejora de 1 letra en calificación energética)</a:t>
            </a:r>
            <a:endParaRPr lang="es-ES" dirty="0">
              <a:solidFill>
                <a:srgbClr val="4B4B4B"/>
              </a:solidFill>
              <a:ea typeface="ヒラギノ角ゴ ProN W3"/>
              <a:cs typeface="ヒラギノ角ゴ ProN W3"/>
            </a:endParaRPr>
          </a:p>
          <a:p>
            <a:pPr marL="285750" lvl="0" indent="-285750" algn="just">
              <a:buFont typeface="Arial" pitchFamily="34" charset="0"/>
              <a:buChar char="•"/>
            </a:pPr>
            <a:endParaRPr lang="es-ES" sz="800" dirty="0" smtClean="0">
              <a:solidFill>
                <a:srgbClr val="4B4B4B"/>
              </a:solidFill>
              <a:ea typeface="ヒラギノ角ゴ ProN W3"/>
              <a:cs typeface="ヒラギノ角ゴ ProN W3"/>
            </a:endParaRPr>
          </a:p>
          <a:p>
            <a:pPr marL="285750" indent="-285750" algn="just">
              <a:buFont typeface="Arial" pitchFamily="34" charset="0"/>
              <a:buChar char="•"/>
            </a:pPr>
            <a:r>
              <a:rPr lang="es-ES" sz="1600" b="1" dirty="0" smtClean="0">
                <a:solidFill>
                  <a:srgbClr val="00B050"/>
                </a:solidFill>
                <a:ea typeface="ヒラギノ角ゴ ProN W3"/>
                <a:cs typeface="ヒラギノ角ゴ ProN W3"/>
              </a:rPr>
              <a:t>MEDIDA 11</a:t>
            </a:r>
            <a:r>
              <a:rPr lang="es-ES" sz="1600" b="1" dirty="0" smtClean="0">
                <a:solidFill>
                  <a:srgbClr val="4B4B4B"/>
                </a:solidFill>
                <a:ea typeface="ヒラギノ角ゴ ProN W3"/>
                <a:cs typeface="ヒラギノ角ゴ ProN W3"/>
              </a:rPr>
              <a:t>: </a:t>
            </a:r>
            <a:r>
              <a:rPr lang="es-ES" dirty="0" smtClean="0">
                <a:solidFill>
                  <a:srgbClr val="4B4B4B"/>
                </a:solidFill>
                <a:ea typeface="ヒラギノ角ゴ ProN W3"/>
                <a:cs typeface="ヒラギノ角ゴ ProN W3"/>
              </a:rPr>
              <a:t>Instalaciones </a:t>
            </a:r>
            <a:r>
              <a:rPr lang="es-ES" dirty="0">
                <a:solidFill>
                  <a:srgbClr val="4B4B4B"/>
                </a:solidFill>
                <a:ea typeface="ヒラギノ角ゴ ProN W3"/>
                <a:cs typeface="ヒラギノ角ゴ ProN W3"/>
              </a:rPr>
              <a:t>para el </a:t>
            </a:r>
            <a:r>
              <a:rPr lang="es-ES" b="1" dirty="0">
                <a:solidFill>
                  <a:srgbClr val="4B4B4B"/>
                </a:solidFill>
                <a:ea typeface="ヒラギノ角ゴ ProN W3"/>
                <a:cs typeface="ヒラギノ角ゴ ProN W3"/>
              </a:rPr>
              <a:t>uso térmico de la </a:t>
            </a:r>
            <a:r>
              <a:rPr lang="es-ES" b="1" dirty="0" smtClean="0">
                <a:solidFill>
                  <a:srgbClr val="4B4B4B"/>
                </a:solidFill>
                <a:ea typeface="ヒラギノ角ゴ ProN W3"/>
                <a:cs typeface="ヒラギノ角ゴ ProN W3"/>
              </a:rPr>
              <a:t>biomasa </a:t>
            </a:r>
            <a:r>
              <a:rPr lang="es-ES" dirty="0" smtClean="0">
                <a:solidFill>
                  <a:srgbClr val="4B4B4B"/>
                </a:solidFill>
                <a:ea typeface="ヒラギノ角ゴ ProN W3"/>
                <a:cs typeface="ヒラギノ角ゴ ProN W3"/>
              </a:rPr>
              <a:t>en edificios e infraestructuras municipales nuevos o existentes. </a:t>
            </a:r>
            <a:r>
              <a:rPr lang="es-ES" dirty="0">
                <a:solidFill>
                  <a:srgbClr val="FF0000"/>
                </a:solidFill>
                <a:ea typeface="ヒラギノ角ゴ ProN W3"/>
                <a:cs typeface="ヒラギノ角ゴ ProN W3"/>
              </a:rPr>
              <a:t>Instalaciones </a:t>
            </a:r>
            <a:r>
              <a:rPr lang="es-ES" dirty="0" smtClean="0">
                <a:solidFill>
                  <a:srgbClr val="FF0000"/>
                </a:solidFill>
                <a:ea typeface="ヒラギノ角ゴ ProN W3"/>
                <a:cs typeface="ヒラギノ角ゴ ProN W3"/>
              </a:rPr>
              <a:t>P&gt;40kW</a:t>
            </a:r>
            <a:r>
              <a:rPr lang="es-ES" dirty="0">
                <a:solidFill>
                  <a:srgbClr val="FF0000"/>
                </a:solidFill>
                <a:ea typeface="ヒラギノ角ゴ ProN W3"/>
                <a:cs typeface="ヒラギノ角ゴ ProN W3"/>
              </a:rPr>
              <a:t>. Cumplimiento del RITE</a:t>
            </a:r>
            <a:r>
              <a:rPr lang="es-ES" dirty="0" smtClean="0">
                <a:solidFill>
                  <a:srgbClr val="FF0000"/>
                </a:solidFill>
                <a:ea typeface="ヒラギノ角ゴ ProN W3"/>
                <a:cs typeface="ヒラギノ角ゴ ProN W3"/>
              </a:rPr>
              <a:t>. (En edificios, mejora de 1 letra en calificación energética)</a:t>
            </a:r>
            <a:endParaRPr lang="es-ES" dirty="0">
              <a:solidFill>
                <a:srgbClr val="4B4B4B"/>
              </a:solidFill>
              <a:ea typeface="ヒラギノ角ゴ ProN W3"/>
              <a:cs typeface="ヒラギノ角ゴ ProN W3"/>
            </a:endParaRPr>
          </a:p>
          <a:p>
            <a:pPr algn="just"/>
            <a:endParaRPr lang="es-ES" sz="800" dirty="0" smtClean="0">
              <a:solidFill>
                <a:srgbClr val="4B4B4B"/>
              </a:solidFill>
              <a:ea typeface="ヒラギノ角ゴ ProN W3"/>
              <a:cs typeface="ヒラギノ角ゴ ProN W3"/>
            </a:endParaRPr>
          </a:p>
          <a:p>
            <a:pPr algn="just"/>
            <a:r>
              <a:rPr lang="es-ES" sz="1200" dirty="0" smtClean="0">
                <a:solidFill>
                  <a:srgbClr val="4B4B4B"/>
                </a:solidFill>
                <a:ea typeface="ヒラギノ角ゴ ProN W3"/>
                <a:cs typeface="ヒラギノ角ゴ ProN W3"/>
              </a:rPr>
              <a:t>Ver costes elegibles máximos </a:t>
            </a:r>
            <a:r>
              <a:rPr lang="es-ES" sz="1200" dirty="0">
                <a:solidFill>
                  <a:srgbClr val="4B4B4B"/>
                </a:solidFill>
                <a:ea typeface="ヒラギノ角ゴ ProN W3"/>
                <a:cs typeface="ヒラギノ角ゴ ProN W3"/>
              </a:rPr>
              <a:t>según tipo de </a:t>
            </a:r>
            <a:r>
              <a:rPr lang="es-ES" sz="1200" dirty="0" smtClean="0">
                <a:solidFill>
                  <a:srgbClr val="4B4B4B"/>
                </a:solidFill>
                <a:ea typeface="ヒラギノ角ゴ ProN W3"/>
                <a:cs typeface="ヒラギノ角ゴ ProN W3"/>
              </a:rPr>
              <a:t>instalación (potencia térmica nominal, redes y límites de emisiones en instalaciones de combustión de biomasa). </a:t>
            </a:r>
            <a:endParaRPr lang="es-ES" sz="1200" dirty="0">
              <a:solidFill>
                <a:srgbClr val="4B4B4B"/>
              </a:solidFill>
              <a:ea typeface="ヒラギノ角ゴ ProN W3"/>
              <a:cs typeface="ヒラギノ角ゴ ProN W3"/>
            </a:endParaRPr>
          </a:p>
        </p:txBody>
      </p:sp>
      <p:sp>
        <p:nvSpPr>
          <p:cNvPr id="6" name="5 Rectángulo"/>
          <p:cNvSpPr/>
          <p:nvPr/>
        </p:nvSpPr>
        <p:spPr>
          <a:xfrm>
            <a:off x="2400768" y="1435349"/>
            <a:ext cx="453650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a:solidFill>
                  <a:srgbClr val="000000"/>
                </a:solidFill>
                <a:cs typeface="Arial" charset="0"/>
                <a:sym typeface="Gill Sans"/>
              </a:rPr>
              <a:t>TIPOLOGÍA DE ACTUACIONES</a:t>
            </a:r>
            <a:endParaRPr lang="es-ES" b="1" kern="0" dirty="0">
              <a:solidFill>
                <a:srgbClr val="000000"/>
              </a:solidFill>
              <a:cs typeface="Arial" charset="0"/>
              <a:sym typeface="Gill Sans"/>
            </a:endParaRPr>
          </a:p>
        </p:txBody>
      </p:sp>
    </p:spTree>
    <p:extLst>
      <p:ext uri="{BB962C8B-B14F-4D97-AF65-F5344CB8AC3E}">
        <p14:creationId xmlns:p14="http://schemas.microsoft.com/office/powerpoint/2010/main" val="714436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02766" y="2564904"/>
            <a:ext cx="8538468" cy="3908762"/>
          </a:xfrm>
          <a:prstGeom prst="rect">
            <a:avLst/>
          </a:prstGeom>
          <a:ln w="28575">
            <a:solidFill>
              <a:srgbClr val="00B050"/>
            </a:solidFill>
          </a:ln>
        </p:spPr>
        <p:txBody>
          <a:bodyPr wrap="square">
            <a:spAutoFit/>
          </a:bodyPr>
          <a:lstStyle/>
          <a:p>
            <a:pPr marL="285750" indent="-285750" algn="just">
              <a:buFont typeface="Arial" pitchFamily="34" charset="0"/>
              <a:buChar char="•"/>
            </a:pPr>
            <a:r>
              <a:rPr lang="es-ES" sz="1600" b="1" dirty="0" smtClean="0">
                <a:solidFill>
                  <a:srgbClr val="00B050"/>
                </a:solidFill>
                <a:ea typeface="ヒラギノ角ゴ ProN W3"/>
                <a:cs typeface="ヒラギノ角ゴ ProN W3"/>
              </a:rPr>
              <a:t>MEDIDA 12</a:t>
            </a:r>
            <a:r>
              <a:rPr lang="es-ES" sz="1600" b="1" dirty="0" smtClean="0">
                <a:solidFill>
                  <a:srgbClr val="4B4B4B"/>
                </a:solidFill>
                <a:ea typeface="ヒラギノ角ゴ ProN W3"/>
                <a:cs typeface="ヒラギノ角ゴ ProN W3"/>
              </a:rPr>
              <a:t>:</a:t>
            </a:r>
            <a:r>
              <a:rPr lang="es-ES" b="1" dirty="0" smtClean="0">
                <a:solidFill>
                  <a:srgbClr val="4B4B4B"/>
                </a:solidFill>
                <a:ea typeface="ヒラギノ角ゴ ProN W3"/>
                <a:cs typeface="ヒラギノ角ゴ ProN W3"/>
              </a:rPr>
              <a:t> Redes de distribución de fluidos térmicos, instalaciones de producción de frío y equipos de depuración de gases </a:t>
            </a:r>
            <a:r>
              <a:rPr lang="es-ES" dirty="0" smtClean="0">
                <a:solidFill>
                  <a:srgbClr val="4B4B4B"/>
                </a:solidFill>
                <a:ea typeface="ヒラギノ角ゴ ProN W3"/>
                <a:cs typeface="ヒラギノ角ゴ ProN W3"/>
              </a:rPr>
              <a:t>asociados al uso térmico de la biomasa, biogás o CSR/CDR (</a:t>
            </a:r>
            <a:r>
              <a:rPr lang="es-ES" b="1" dirty="0" smtClean="0">
                <a:solidFill>
                  <a:srgbClr val="FF0000"/>
                </a:solidFill>
                <a:ea typeface="ヒラギノ角ゴ ProN W3"/>
                <a:cs typeface="ヒラギノ角ゴ ProN W3"/>
              </a:rPr>
              <a:t>100% renovable</a:t>
            </a:r>
            <a:r>
              <a:rPr lang="es-ES" dirty="0" smtClean="0">
                <a:solidFill>
                  <a:srgbClr val="4B4B4B"/>
                </a:solidFill>
                <a:ea typeface="ヒラギノ角ゴ ProN W3"/>
                <a:cs typeface="ヒラギノ角ゴ ProN W3"/>
              </a:rPr>
              <a:t>: podas, maderas de recuperación, lodos EDAR y combustibles procesados a partir de la fracción orgánica de la fracción resto). </a:t>
            </a:r>
            <a:r>
              <a:rPr lang="es-ES" dirty="0">
                <a:solidFill>
                  <a:srgbClr val="FF0000"/>
                </a:solidFill>
                <a:ea typeface="ヒラギノ角ゴ ProN W3"/>
                <a:cs typeface="ヒラギノ角ゴ ProN W3"/>
              </a:rPr>
              <a:t>Cumplimiento del RITE. </a:t>
            </a:r>
            <a:r>
              <a:rPr lang="es-ES" dirty="0" smtClean="0">
                <a:solidFill>
                  <a:srgbClr val="FF0000"/>
                </a:solidFill>
                <a:ea typeface="ヒラギノ角ゴ ProN W3"/>
                <a:cs typeface="ヒラギノ角ゴ ProN W3"/>
              </a:rPr>
              <a:t>40kW&lt;P&lt;30MW</a:t>
            </a:r>
          </a:p>
          <a:p>
            <a:pPr marL="285750" indent="-285750" algn="just">
              <a:buFont typeface="Arial" pitchFamily="34" charset="0"/>
              <a:buChar char="•"/>
            </a:pPr>
            <a:endParaRPr lang="es-ES" sz="700" dirty="0" smtClean="0">
              <a:solidFill>
                <a:srgbClr val="4B4B4B"/>
              </a:solidFill>
              <a:ea typeface="ヒラギノ角ゴ ProN W3"/>
              <a:cs typeface="ヒラギノ角ゴ ProN W3"/>
            </a:endParaRPr>
          </a:p>
          <a:p>
            <a:pPr marL="285750" indent="-285750" algn="just">
              <a:buFont typeface="Arial" pitchFamily="34" charset="0"/>
              <a:buChar char="•"/>
            </a:pPr>
            <a:r>
              <a:rPr lang="es-ES" sz="1600" b="1" dirty="0" smtClean="0">
                <a:solidFill>
                  <a:srgbClr val="00B050"/>
                </a:solidFill>
                <a:ea typeface="ヒラギノ角ゴ ProN W3"/>
                <a:cs typeface="ヒラギノ角ゴ ProN W3"/>
              </a:rPr>
              <a:t>MEDIDA 13</a:t>
            </a:r>
            <a:r>
              <a:rPr lang="es-ES" sz="1600" b="1" dirty="0" smtClean="0">
                <a:solidFill>
                  <a:srgbClr val="4B4B4B"/>
                </a:solidFill>
                <a:ea typeface="ヒラギノ角ゴ ProN W3"/>
                <a:cs typeface="ヒラギノ角ゴ ProN W3"/>
              </a:rPr>
              <a:t>:</a:t>
            </a:r>
            <a:r>
              <a:rPr lang="es-ES" dirty="0" smtClean="0">
                <a:solidFill>
                  <a:srgbClr val="4B4B4B"/>
                </a:solidFill>
                <a:ea typeface="ヒラギノ角ゴ ProN W3"/>
                <a:cs typeface="ヒラギノ角ゴ ProN W3"/>
              </a:rPr>
              <a:t> Instalaciones para la transformación y/o uso térmico o autoconsumo del </a:t>
            </a:r>
            <a:r>
              <a:rPr lang="es-ES" b="1" dirty="0" smtClean="0">
                <a:solidFill>
                  <a:srgbClr val="4B4B4B"/>
                </a:solidFill>
                <a:ea typeface="ヒラギノ角ゴ ProN W3"/>
                <a:cs typeface="ヒラギノ角ゴ ProN W3"/>
              </a:rPr>
              <a:t>biogás</a:t>
            </a:r>
            <a:r>
              <a:rPr lang="es-ES" dirty="0" smtClean="0">
                <a:solidFill>
                  <a:srgbClr val="4B4B4B"/>
                </a:solidFill>
                <a:ea typeface="ヒラギノ角ゴ ProN W3"/>
                <a:cs typeface="ヒラギノ角ゴ ProN W3"/>
              </a:rPr>
              <a:t>. (equipos de digestión anaerobia, aplicaciones térmicas, autoconsumo eléctrico, enriquecimiento biogás, adaptación vehículos transporte público colectivo, …). </a:t>
            </a:r>
            <a:r>
              <a:rPr lang="es-ES" dirty="0" smtClean="0">
                <a:solidFill>
                  <a:srgbClr val="FF0000"/>
                </a:solidFill>
                <a:ea typeface="ヒラギノ角ゴ ProN W3"/>
                <a:cs typeface="ヒラギノ角ゴ ProN W3"/>
              </a:rPr>
              <a:t>P&gt; 40kW</a:t>
            </a:r>
          </a:p>
          <a:p>
            <a:pPr marL="285750" lvl="0" indent="-285750" algn="just">
              <a:buFont typeface="Arial" pitchFamily="34" charset="0"/>
              <a:buChar char="•"/>
            </a:pPr>
            <a:endParaRPr lang="es-ES" sz="700" dirty="0" smtClean="0">
              <a:solidFill>
                <a:srgbClr val="4B4B4B"/>
              </a:solidFill>
              <a:ea typeface="ヒラギノ角ゴ ProN W3"/>
              <a:cs typeface="ヒラギノ角ゴ ProN W3"/>
            </a:endParaRPr>
          </a:p>
          <a:p>
            <a:pPr marL="285750" indent="-285750" algn="just">
              <a:buFont typeface="Arial" pitchFamily="34" charset="0"/>
              <a:buChar char="•"/>
            </a:pPr>
            <a:r>
              <a:rPr lang="es-ES" sz="1600" b="1" dirty="0" smtClean="0">
                <a:solidFill>
                  <a:srgbClr val="00B050"/>
                </a:solidFill>
                <a:ea typeface="ヒラギノ角ゴ ProN W3"/>
                <a:cs typeface="ヒラギノ角ゴ ProN W3"/>
              </a:rPr>
              <a:t>MEDIDA 14</a:t>
            </a:r>
            <a:r>
              <a:rPr lang="es-ES" sz="1600" b="1" dirty="0" smtClean="0">
                <a:solidFill>
                  <a:srgbClr val="4B4B4B"/>
                </a:solidFill>
                <a:ea typeface="ヒラギノ角ゴ ProN W3"/>
                <a:cs typeface="ヒラギノ角ゴ ProN W3"/>
              </a:rPr>
              <a:t>:</a:t>
            </a:r>
            <a:r>
              <a:rPr lang="es-ES" dirty="0" smtClean="0">
                <a:solidFill>
                  <a:srgbClr val="4B4B4B"/>
                </a:solidFill>
                <a:ea typeface="ヒラギノ角ゴ ProN W3"/>
                <a:cs typeface="ヒラギノ角ゴ ProN W3"/>
              </a:rPr>
              <a:t> Instalaciones </a:t>
            </a:r>
            <a:r>
              <a:rPr lang="es-ES" dirty="0">
                <a:solidFill>
                  <a:srgbClr val="4B4B4B"/>
                </a:solidFill>
                <a:ea typeface="ヒラギノ角ゴ ProN W3"/>
                <a:cs typeface="ヒラギノ角ゴ ProN W3"/>
              </a:rPr>
              <a:t>para el </a:t>
            </a:r>
            <a:r>
              <a:rPr lang="es-ES" b="1" dirty="0">
                <a:solidFill>
                  <a:srgbClr val="4B4B4B"/>
                </a:solidFill>
                <a:ea typeface="ヒラギノ角ゴ ProN W3"/>
                <a:cs typeface="ヒラギノ角ゴ ProN W3"/>
              </a:rPr>
              <a:t>uso térmico de </a:t>
            </a:r>
            <a:r>
              <a:rPr lang="es-ES" b="1" dirty="0" smtClean="0">
                <a:solidFill>
                  <a:srgbClr val="4B4B4B"/>
                </a:solidFill>
                <a:ea typeface="ヒラギノ角ゴ ProN W3"/>
                <a:cs typeface="ヒラギノ角ゴ ProN W3"/>
              </a:rPr>
              <a:t>CDR y CSR</a:t>
            </a:r>
            <a:r>
              <a:rPr lang="es-ES" dirty="0">
                <a:solidFill>
                  <a:srgbClr val="4B4B4B"/>
                </a:solidFill>
                <a:ea typeface="ヒラギノ角ゴ ProN W3"/>
                <a:cs typeface="ヒラギノ角ゴ ProN W3"/>
              </a:rPr>
              <a:t> </a:t>
            </a:r>
            <a:r>
              <a:rPr lang="es-ES" dirty="0" smtClean="0">
                <a:solidFill>
                  <a:srgbClr val="4B4B4B"/>
                </a:solidFill>
                <a:ea typeface="ヒラギノ角ゴ ProN W3"/>
                <a:cs typeface="ヒラギノ角ゴ ProN W3"/>
              </a:rPr>
              <a:t>(</a:t>
            </a:r>
            <a:r>
              <a:rPr lang="es-ES" b="1" dirty="0" smtClean="0">
                <a:solidFill>
                  <a:srgbClr val="FF0000"/>
                </a:solidFill>
                <a:ea typeface="ヒラギノ角ゴ ProN W3"/>
                <a:cs typeface="ヒラギノ角ゴ ProN W3"/>
              </a:rPr>
              <a:t>100% renovable</a:t>
            </a:r>
            <a:r>
              <a:rPr lang="es-ES" dirty="0" smtClean="0">
                <a:solidFill>
                  <a:srgbClr val="4B4B4B"/>
                </a:solidFill>
                <a:ea typeface="ヒラギノ角ゴ ProN W3"/>
                <a:cs typeface="ヒラギノ角ゴ ProN W3"/>
              </a:rPr>
              <a:t>). Valoración energética, distribución de calor (redes) adaptación de salas de calderas e instalaciones. No son elegibles las instalaciones de </a:t>
            </a:r>
            <a:r>
              <a:rPr lang="es-ES" dirty="0" err="1" smtClean="0">
                <a:solidFill>
                  <a:srgbClr val="4B4B4B"/>
                </a:solidFill>
                <a:ea typeface="ヒラギノ角ゴ ProN W3"/>
                <a:cs typeface="ヒラギノ角ゴ ProN W3"/>
              </a:rPr>
              <a:t>coincineración</a:t>
            </a:r>
            <a:r>
              <a:rPr lang="es-ES" dirty="0" smtClean="0">
                <a:solidFill>
                  <a:srgbClr val="4B4B4B"/>
                </a:solidFill>
                <a:ea typeface="ヒラギノ角ゴ ProN W3"/>
                <a:cs typeface="ヒラギノ角ゴ ProN W3"/>
              </a:rPr>
              <a:t>. </a:t>
            </a:r>
            <a:r>
              <a:rPr lang="es-ES" dirty="0">
                <a:solidFill>
                  <a:srgbClr val="FF0000"/>
                </a:solidFill>
                <a:ea typeface="ヒラギノ角ゴ ProN W3"/>
                <a:cs typeface="ヒラギノ角ゴ ProN W3"/>
              </a:rPr>
              <a:t>Cumplimiento </a:t>
            </a:r>
            <a:r>
              <a:rPr lang="es-ES" dirty="0" smtClean="0">
                <a:solidFill>
                  <a:srgbClr val="FF0000"/>
                </a:solidFill>
                <a:ea typeface="ヒラギノ角ゴ ProN W3"/>
                <a:cs typeface="ヒラギノ角ゴ ProN W3"/>
              </a:rPr>
              <a:t>normativa ambiental. 40kW&lt;P&lt;30MW</a:t>
            </a:r>
            <a:endParaRPr lang="es-ES" sz="1600" dirty="0" smtClean="0">
              <a:solidFill>
                <a:srgbClr val="4B4B4B"/>
              </a:solidFill>
              <a:ea typeface="ヒラギノ角ゴ ProN W3"/>
              <a:cs typeface="ヒラギノ角ゴ ProN W3"/>
            </a:endParaRPr>
          </a:p>
        </p:txBody>
      </p:sp>
      <p:sp>
        <p:nvSpPr>
          <p:cNvPr id="5" name="4 Rectángulo"/>
          <p:cNvSpPr/>
          <p:nvPr/>
        </p:nvSpPr>
        <p:spPr>
          <a:xfrm>
            <a:off x="2400768" y="1196752"/>
            <a:ext cx="453650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a:solidFill>
                  <a:srgbClr val="000000"/>
                </a:solidFill>
                <a:cs typeface="Arial" charset="0"/>
                <a:sym typeface="Gill Sans"/>
              </a:rPr>
              <a:t>TIPOLOGÍA DE ACTUACIONES</a:t>
            </a:r>
            <a:endParaRPr lang="es-ES" b="1" kern="0" dirty="0">
              <a:solidFill>
                <a:srgbClr val="000000"/>
              </a:solidFill>
              <a:cs typeface="Arial" charset="0"/>
              <a:sym typeface="Gill Sans"/>
            </a:endParaRPr>
          </a:p>
        </p:txBody>
      </p:sp>
      <p:sp>
        <p:nvSpPr>
          <p:cNvPr id="6" name="5 Rectángulo"/>
          <p:cNvSpPr/>
          <p:nvPr/>
        </p:nvSpPr>
        <p:spPr>
          <a:xfrm>
            <a:off x="0" y="1659651"/>
            <a:ext cx="9144000" cy="830997"/>
          </a:xfrm>
          <a:prstGeom prst="rect">
            <a:avLst/>
          </a:prstGeom>
          <a:solidFill>
            <a:srgbClr val="92D050"/>
          </a:solidFill>
          <a:ln w="25400">
            <a:solidFill>
              <a:srgbClr val="00B050"/>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kern="0" dirty="0">
                <a:solidFill>
                  <a:srgbClr val="000000"/>
                </a:solidFill>
                <a:cs typeface="Arial" panose="020B0604020202020204" pitchFamily="34" charset="0"/>
                <a:sym typeface="Gill Sans"/>
              </a:rPr>
              <a:t>OE 4.3.2. </a:t>
            </a:r>
            <a:r>
              <a:rPr lang="es-ES" sz="1600" kern="0" dirty="0">
                <a:solidFill>
                  <a:srgbClr val="000000"/>
                </a:solidFill>
                <a:cs typeface="Arial" panose="020B0604020202020204" pitchFamily="34" charset="0"/>
              </a:rPr>
              <a:t>Aumentar el uso de las energías renovables para producción de electricidad y usos térmicos en edificación y en infraestructuras públicas, en particular favoreciendo la generación a pequeña escala en puntos cercanos al consumo</a:t>
            </a:r>
            <a:endParaRPr lang="es-ES" sz="1600" kern="0" dirty="0">
              <a:solidFill>
                <a:srgbClr val="000000"/>
              </a:solidFill>
              <a:cs typeface="Arial" panose="020B0604020202020204" pitchFamily="34" charset="0"/>
              <a:sym typeface="Gill Sans"/>
            </a:endParaRPr>
          </a:p>
        </p:txBody>
      </p:sp>
    </p:spTree>
    <p:extLst>
      <p:ext uri="{BB962C8B-B14F-4D97-AF65-F5344CB8AC3E}">
        <p14:creationId xmlns:p14="http://schemas.microsoft.com/office/powerpoint/2010/main" val="1438711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2766" y="2575351"/>
            <a:ext cx="8538468" cy="3600986"/>
          </a:xfrm>
          <a:prstGeom prst="rect">
            <a:avLst/>
          </a:prstGeom>
          <a:ln w="28575">
            <a:solidFill>
              <a:srgbClr val="00B050"/>
            </a:solidFill>
          </a:ln>
        </p:spPr>
        <p:txBody>
          <a:bodyPr wrap="square">
            <a:spAutoFit/>
          </a:bodyPr>
          <a:lstStyle/>
          <a:p>
            <a:pPr marL="285750" indent="-285750" algn="just">
              <a:buFont typeface="Arial" pitchFamily="34" charset="0"/>
              <a:buChar char="•"/>
            </a:pPr>
            <a:r>
              <a:rPr lang="es-ES" sz="1400" b="1" dirty="0" smtClean="0">
                <a:solidFill>
                  <a:srgbClr val="00B050"/>
                </a:solidFill>
                <a:ea typeface="ヒラギノ角ゴ ProN W3"/>
                <a:cs typeface="ヒラギノ角ゴ ProN W3"/>
              </a:rPr>
              <a:t>MEDIDA 15</a:t>
            </a:r>
            <a:r>
              <a:rPr lang="es-ES" sz="1400" b="1" dirty="0" smtClean="0">
                <a:solidFill>
                  <a:srgbClr val="4B4B4B"/>
                </a:solidFill>
                <a:ea typeface="ヒラギノ角ゴ ProN W3"/>
                <a:cs typeface="ヒラギノ角ゴ ProN W3"/>
              </a:rPr>
              <a:t>:</a:t>
            </a:r>
            <a:r>
              <a:rPr lang="es-ES" sz="1600" b="1" dirty="0" smtClean="0">
                <a:solidFill>
                  <a:srgbClr val="4B4B4B"/>
                </a:solidFill>
                <a:ea typeface="ヒラギノ角ゴ ProN W3"/>
                <a:cs typeface="ヒラギノ角ゴ ProN W3"/>
              </a:rPr>
              <a:t> Instalaciones solares fotovoltaicas destinadas a generación eléctrica para autoconsumo</a:t>
            </a:r>
            <a:r>
              <a:rPr lang="es-ES" sz="1600" dirty="0" smtClean="0">
                <a:solidFill>
                  <a:srgbClr val="4B4B4B"/>
                </a:solidFill>
                <a:ea typeface="ヒラギノ角ゴ ProN W3"/>
                <a:cs typeface="ヒラギノ角ゴ ProN W3"/>
              </a:rPr>
              <a:t> (conectadas a red y aisladas) en edificación e infraestructuras públicas. </a:t>
            </a:r>
          </a:p>
          <a:p>
            <a:pPr marL="742950" lvl="1" indent="-285750" algn="just">
              <a:buFont typeface="Courier New" panose="02070309020205020404" pitchFamily="49" charset="0"/>
              <a:buChar char="o"/>
            </a:pPr>
            <a:r>
              <a:rPr lang="es-ES" sz="1400" dirty="0" smtClean="0">
                <a:solidFill>
                  <a:srgbClr val="4B4B4B"/>
                </a:solidFill>
                <a:ea typeface="ヒラギノ角ゴ ProN W3"/>
                <a:cs typeface="ヒラギノ角ゴ ProN W3"/>
              </a:rPr>
              <a:t>Pueden incluir sistema de acumulación eléctrica y de medición y registro de potencia y datos solares.</a:t>
            </a:r>
          </a:p>
          <a:p>
            <a:pPr lvl="0" algn="just"/>
            <a:r>
              <a:rPr lang="es-ES" sz="1600" dirty="0" smtClean="0">
                <a:solidFill>
                  <a:srgbClr val="FF0000"/>
                </a:solidFill>
                <a:ea typeface="ヒラギノ角ゴ ProN W3"/>
                <a:cs typeface="ヒラギノ角ゴ ProN W3"/>
              </a:rPr>
              <a:t>	P&gt;5kW, cumplimiento REBT+ITC, cumplimiento normativa de autoconsumo (</a:t>
            </a:r>
            <a:r>
              <a:rPr lang="es-ES" sz="1600" dirty="0">
                <a:solidFill>
                  <a:srgbClr val="FF0000"/>
                </a:solidFill>
                <a:ea typeface="ヒラギノ角ゴ ProN W3"/>
                <a:cs typeface="ヒラギノ角ゴ ProN W3"/>
              </a:rPr>
              <a:t>nuevo Real </a:t>
            </a:r>
            <a:r>
              <a:rPr lang="es-ES" sz="1600" dirty="0" smtClean="0">
                <a:solidFill>
                  <a:srgbClr val="FF0000"/>
                </a:solidFill>
                <a:ea typeface="ヒラギノ角ゴ ProN W3"/>
                <a:cs typeface="ヒラギノ角ゴ ProN W3"/>
              </a:rPr>
              <a:t>	Decreto 244/2019</a:t>
            </a:r>
            <a:r>
              <a:rPr lang="es-ES" sz="1600" dirty="0">
                <a:solidFill>
                  <a:srgbClr val="FF0000"/>
                </a:solidFill>
                <a:ea typeface="ヒラギノ角ゴ ProN W3"/>
                <a:cs typeface="ヒラギノ角ゴ ProN W3"/>
              </a:rPr>
              <a:t>, de 5 de abril, por el que se regulan las </a:t>
            </a:r>
            <a:r>
              <a:rPr lang="es-ES" sz="1600" dirty="0" smtClean="0">
                <a:solidFill>
                  <a:srgbClr val="FF0000"/>
                </a:solidFill>
                <a:ea typeface="ヒラギノ角ゴ ProN W3"/>
                <a:cs typeface="ヒラギノ角ゴ ProN W3"/>
              </a:rPr>
              <a:t>condiciones administrativas</a:t>
            </a:r>
            <a:r>
              <a:rPr lang="es-ES" sz="1600" dirty="0">
                <a:solidFill>
                  <a:srgbClr val="FF0000"/>
                </a:solidFill>
                <a:ea typeface="ヒラギノ角ゴ ProN W3"/>
                <a:cs typeface="ヒラギノ角ゴ ProN W3"/>
              </a:rPr>
              <a:t>, </a:t>
            </a:r>
            <a:r>
              <a:rPr lang="es-ES" sz="1600" dirty="0" smtClean="0">
                <a:solidFill>
                  <a:srgbClr val="FF0000"/>
                </a:solidFill>
                <a:ea typeface="ヒラギノ角ゴ ProN W3"/>
                <a:cs typeface="ヒラギノ角ゴ ProN W3"/>
              </a:rPr>
              <a:t>	técnicas y económicas </a:t>
            </a:r>
            <a:r>
              <a:rPr lang="es-ES" sz="1600" dirty="0">
                <a:solidFill>
                  <a:srgbClr val="FF0000"/>
                </a:solidFill>
                <a:ea typeface="ヒラギノ角ゴ ProN W3"/>
                <a:cs typeface="ヒラギノ角ゴ ProN W3"/>
              </a:rPr>
              <a:t>del autoconsumo de energía </a:t>
            </a:r>
            <a:r>
              <a:rPr lang="es-ES" sz="1600" dirty="0" smtClean="0">
                <a:solidFill>
                  <a:srgbClr val="FF0000"/>
                </a:solidFill>
                <a:ea typeface="ヒラギノ角ゴ ProN W3"/>
                <a:cs typeface="ヒラギノ角ゴ ProN W3"/>
              </a:rPr>
              <a:t>eléctrica). </a:t>
            </a:r>
          </a:p>
          <a:p>
            <a:pPr marL="285750" indent="-285750" algn="just">
              <a:buFont typeface="Arial" pitchFamily="34" charset="0"/>
              <a:buChar char="•"/>
            </a:pPr>
            <a:endParaRPr lang="es-ES" sz="800" dirty="0" smtClean="0">
              <a:solidFill>
                <a:srgbClr val="4B4B4B"/>
              </a:solidFill>
              <a:ea typeface="ヒラギノ角ゴ ProN W3"/>
              <a:cs typeface="ヒラギノ角ゴ ProN W3"/>
            </a:endParaRPr>
          </a:p>
          <a:p>
            <a:pPr marL="285750" indent="-285750" algn="just">
              <a:buFont typeface="Arial" pitchFamily="34" charset="0"/>
              <a:buChar char="•"/>
            </a:pPr>
            <a:r>
              <a:rPr lang="es-ES" sz="1400" b="1" dirty="0" smtClean="0">
                <a:solidFill>
                  <a:srgbClr val="00B050"/>
                </a:solidFill>
                <a:ea typeface="ヒラギノ角ゴ ProN W3"/>
                <a:cs typeface="ヒラギノ角ゴ ProN W3"/>
              </a:rPr>
              <a:t>MEDIDA 16</a:t>
            </a:r>
            <a:r>
              <a:rPr lang="es-ES" sz="1400" b="1" dirty="0" smtClean="0">
                <a:solidFill>
                  <a:srgbClr val="4B4B4B"/>
                </a:solidFill>
                <a:ea typeface="ヒラギノ角ゴ ProN W3"/>
                <a:cs typeface="ヒラギノ角ゴ ProN W3"/>
              </a:rPr>
              <a:t>: </a:t>
            </a:r>
            <a:r>
              <a:rPr lang="es-ES" sz="1600" b="1" dirty="0" smtClean="0">
                <a:solidFill>
                  <a:srgbClr val="4B4B4B"/>
                </a:solidFill>
                <a:ea typeface="ヒラギノ角ゴ ProN W3"/>
                <a:cs typeface="ヒラギノ角ゴ ProN W3"/>
              </a:rPr>
              <a:t>Instalaciones eólicas de pequeña potencia dirigidas al autoconsumo eléctrico</a:t>
            </a:r>
            <a:r>
              <a:rPr lang="es-ES" sz="1600" dirty="0" smtClean="0">
                <a:solidFill>
                  <a:srgbClr val="4B4B4B"/>
                </a:solidFill>
                <a:ea typeface="ヒラギノ角ゴ ProN W3"/>
                <a:cs typeface="ヒラギノ角ゴ ProN W3"/>
              </a:rPr>
              <a:t> </a:t>
            </a:r>
            <a:r>
              <a:rPr lang="es-ES" sz="1600" dirty="0">
                <a:solidFill>
                  <a:srgbClr val="4B4B4B"/>
                </a:solidFill>
                <a:ea typeface="ヒラギノ角ゴ ProN W3"/>
                <a:cs typeface="ヒラギノ角ゴ ProN W3"/>
              </a:rPr>
              <a:t>(conectadas a red y aisladas) en edificación e infraestructuras </a:t>
            </a:r>
            <a:r>
              <a:rPr lang="es-ES" sz="1600" dirty="0" smtClean="0">
                <a:solidFill>
                  <a:srgbClr val="4B4B4B"/>
                </a:solidFill>
                <a:ea typeface="ヒラギノ角ゴ ProN W3"/>
                <a:cs typeface="ヒラギノ角ゴ ProN W3"/>
              </a:rPr>
              <a:t>públicas (sobre suelo, sobre cubierta u otros). </a:t>
            </a:r>
            <a:r>
              <a:rPr lang="es-ES" sz="1600" dirty="0" smtClean="0">
                <a:solidFill>
                  <a:srgbClr val="FF0000"/>
                </a:solidFill>
                <a:ea typeface="ヒラギノ角ゴ ProN W3"/>
                <a:cs typeface="ヒラギノ角ゴ ProN W3"/>
              </a:rPr>
              <a:t>5kW&lt;P&lt;100kW, cumplimiento </a:t>
            </a:r>
            <a:r>
              <a:rPr lang="es-ES" sz="1600" dirty="0">
                <a:solidFill>
                  <a:srgbClr val="FF0000"/>
                </a:solidFill>
                <a:ea typeface="ヒラギノ角ゴ ProN W3"/>
                <a:cs typeface="ヒラギノ角ゴ ProN W3"/>
              </a:rPr>
              <a:t>REBT+ITC, cumplimiento normativa de autoconsumo </a:t>
            </a:r>
            <a:endParaRPr lang="es-ES" sz="1600" dirty="0" smtClean="0">
              <a:solidFill>
                <a:srgbClr val="FF0000"/>
              </a:solidFill>
              <a:ea typeface="ヒラギノ角ゴ ProN W3"/>
              <a:cs typeface="ヒラギノ角ゴ ProN W3"/>
            </a:endParaRPr>
          </a:p>
          <a:p>
            <a:pPr algn="just"/>
            <a:endParaRPr lang="es-ES" sz="800" dirty="0">
              <a:solidFill>
                <a:srgbClr val="4B4B4B"/>
              </a:solidFill>
              <a:ea typeface="ヒラギノ角ゴ ProN W3"/>
              <a:cs typeface="ヒラギノ角ゴ ProN W3"/>
            </a:endParaRPr>
          </a:p>
          <a:p>
            <a:pPr marL="285750" indent="-285750" algn="just">
              <a:buFont typeface="Arial" pitchFamily="34" charset="0"/>
              <a:buChar char="•"/>
            </a:pPr>
            <a:r>
              <a:rPr lang="es-ES" sz="1400" b="1" dirty="0" smtClean="0">
                <a:solidFill>
                  <a:srgbClr val="00B050"/>
                </a:solidFill>
                <a:ea typeface="ヒラギノ角ゴ ProN W3"/>
                <a:cs typeface="ヒラギノ角ゴ ProN W3"/>
              </a:rPr>
              <a:t>MEDIDA 17</a:t>
            </a:r>
            <a:r>
              <a:rPr lang="es-ES" sz="1400" b="1" dirty="0" smtClean="0">
                <a:solidFill>
                  <a:srgbClr val="4B4B4B"/>
                </a:solidFill>
                <a:ea typeface="ヒラギノ角ゴ ProN W3"/>
                <a:cs typeface="ヒラギノ角ゴ ProN W3"/>
              </a:rPr>
              <a:t>:</a:t>
            </a:r>
            <a:r>
              <a:rPr lang="es-ES" sz="1600" dirty="0" smtClean="0">
                <a:solidFill>
                  <a:srgbClr val="4B4B4B"/>
                </a:solidFill>
                <a:ea typeface="ヒラギノ角ゴ ProN W3"/>
                <a:cs typeface="ヒラギノ角ゴ ProN W3"/>
              </a:rPr>
              <a:t> Instalaciones de aprovechamiento de la energía </a:t>
            </a:r>
            <a:r>
              <a:rPr lang="es-ES" sz="1600" dirty="0" err="1" smtClean="0">
                <a:solidFill>
                  <a:srgbClr val="4B4B4B"/>
                </a:solidFill>
                <a:ea typeface="ヒラギノ角ゴ ProN W3"/>
                <a:cs typeface="ヒラギノ角ゴ ProN W3"/>
              </a:rPr>
              <a:t>aerotérmica</a:t>
            </a:r>
            <a:r>
              <a:rPr lang="es-ES" sz="1600" dirty="0" smtClean="0">
                <a:solidFill>
                  <a:srgbClr val="4B4B4B"/>
                </a:solidFill>
                <a:ea typeface="ヒラギノ角ゴ ProN W3"/>
                <a:cs typeface="ヒラギノ角ゴ ProN W3"/>
              </a:rPr>
              <a:t> o </a:t>
            </a:r>
            <a:r>
              <a:rPr lang="es-ES" sz="1600" dirty="0" err="1" smtClean="0">
                <a:solidFill>
                  <a:srgbClr val="4B4B4B"/>
                </a:solidFill>
                <a:ea typeface="ヒラギノ角ゴ ProN W3"/>
                <a:cs typeface="ヒラギノ角ゴ ProN W3"/>
              </a:rPr>
              <a:t>hidrotérmica</a:t>
            </a:r>
            <a:r>
              <a:rPr lang="es-ES" sz="1600" dirty="0" smtClean="0">
                <a:solidFill>
                  <a:srgbClr val="4B4B4B"/>
                </a:solidFill>
                <a:ea typeface="ヒラギノ角ゴ ProN W3"/>
                <a:cs typeface="ヒラギノ角ゴ ProN W3"/>
              </a:rPr>
              <a:t> mediante </a:t>
            </a:r>
            <a:r>
              <a:rPr lang="es-ES" sz="1600" b="1" dirty="0" smtClean="0">
                <a:solidFill>
                  <a:srgbClr val="4B4B4B"/>
                </a:solidFill>
                <a:ea typeface="ヒラギノ角ゴ ProN W3"/>
                <a:cs typeface="ヒラギノ角ゴ ProN W3"/>
              </a:rPr>
              <a:t>bombas de calor </a:t>
            </a:r>
            <a:r>
              <a:rPr lang="es-ES" sz="1600" dirty="0" smtClean="0">
                <a:solidFill>
                  <a:srgbClr val="4B4B4B"/>
                </a:solidFill>
                <a:ea typeface="ヒラギノ角ゴ ProN W3"/>
                <a:cs typeface="ヒラギノ角ゴ ProN W3"/>
              </a:rPr>
              <a:t>de clase energética A o superior (</a:t>
            </a:r>
            <a:r>
              <a:rPr lang="es-ES" sz="1600" b="1" dirty="0" err="1" smtClean="0">
                <a:solidFill>
                  <a:srgbClr val="FF0000"/>
                </a:solidFill>
                <a:ea typeface="ヒラギノ角ゴ ProN W3"/>
                <a:cs typeface="ヒラギノ角ゴ ProN W3"/>
              </a:rPr>
              <a:t>SCOPnet</a:t>
            </a:r>
            <a:r>
              <a:rPr lang="es-ES" sz="1600" b="1" dirty="0" smtClean="0">
                <a:solidFill>
                  <a:srgbClr val="FF0000"/>
                </a:solidFill>
                <a:ea typeface="ヒラギノ角ゴ ProN W3"/>
                <a:cs typeface="ヒラギノ角ゴ ProN W3"/>
              </a:rPr>
              <a:t> &gt; 2,5 </a:t>
            </a:r>
            <a:r>
              <a:rPr lang="es-ES" sz="1600" dirty="0" smtClean="0">
                <a:solidFill>
                  <a:srgbClr val="FF0000"/>
                </a:solidFill>
                <a:ea typeface="ヒラギノ角ゴ ProN W3"/>
                <a:cs typeface="ヒラギノ角ゴ ProN W3"/>
              </a:rPr>
              <a:t>o </a:t>
            </a:r>
            <a:r>
              <a:rPr lang="es-ES" sz="1600" dirty="0" err="1" smtClean="0">
                <a:solidFill>
                  <a:srgbClr val="FF0000"/>
                </a:solidFill>
                <a:ea typeface="ヒラギノ角ゴ ProN W3"/>
                <a:cs typeface="ヒラギノ角ゴ ProN W3"/>
              </a:rPr>
              <a:t>SPERnet</a:t>
            </a:r>
            <a:r>
              <a:rPr lang="es-ES" sz="1600" dirty="0" smtClean="0">
                <a:solidFill>
                  <a:srgbClr val="FF0000"/>
                </a:solidFill>
                <a:ea typeface="ヒラギノ角ゴ ProN W3"/>
                <a:cs typeface="ヒラギノ角ゴ ProN W3"/>
              </a:rPr>
              <a:t> &gt; 1,5 ; Cumplimiento del RITE, P&lt;30kW</a:t>
            </a:r>
            <a:r>
              <a:rPr lang="es-ES" sz="1600" dirty="0" smtClean="0">
                <a:solidFill>
                  <a:srgbClr val="4B4B4B"/>
                </a:solidFill>
                <a:ea typeface="ヒラギノ角ゴ ProN W3"/>
                <a:cs typeface="ヒラギノ角ゴ ProN W3"/>
              </a:rPr>
              <a:t>).</a:t>
            </a:r>
            <a:endParaRPr lang="es-ES" sz="1400" dirty="0">
              <a:solidFill>
                <a:srgbClr val="4B4B4B"/>
              </a:solidFill>
              <a:latin typeface="Arial" charset="0"/>
              <a:ea typeface="ヒラギノ角ゴ ProN W3"/>
              <a:cs typeface="ヒラギノ角ゴ ProN W3"/>
            </a:endParaRPr>
          </a:p>
        </p:txBody>
      </p:sp>
      <p:sp>
        <p:nvSpPr>
          <p:cNvPr id="6" name="5 Rectángulo"/>
          <p:cNvSpPr/>
          <p:nvPr/>
        </p:nvSpPr>
        <p:spPr>
          <a:xfrm>
            <a:off x="2400768" y="1196752"/>
            <a:ext cx="4536504" cy="369332"/>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b="1" kern="0" dirty="0">
                <a:solidFill>
                  <a:srgbClr val="000000"/>
                </a:solidFill>
                <a:cs typeface="Arial" charset="0"/>
                <a:sym typeface="Gill Sans"/>
              </a:rPr>
              <a:t>TIPOLOGÍA DE ACTUACIONES</a:t>
            </a:r>
            <a:endParaRPr lang="es-ES" b="1" kern="0" dirty="0">
              <a:solidFill>
                <a:srgbClr val="000000"/>
              </a:solidFill>
              <a:cs typeface="Arial" charset="0"/>
              <a:sym typeface="Gill Sans"/>
            </a:endParaRPr>
          </a:p>
        </p:txBody>
      </p:sp>
      <p:sp>
        <p:nvSpPr>
          <p:cNvPr id="7" name="6 Rectángulo"/>
          <p:cNvSpPr/>
          <p:nvPr/>
        </p:nvSpPr>
        <p:spPr>
          <a:xfrm>
            <a:off x="0" y="1659651"/>
            <a:ext cx="9144000" cy="830997"/>
          </a:xfrm>
          <a:prstGeom prst="rect">
            <a:avLst/>
          </a:prstGeom>
          <a:solidFill>
            <a:srgbClr val="92D050"/>
          </a:solidFill>
          <a:ln w="25400">
            <a:solidFill>
              <a:srgbClr val="00B050"/>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kern="0" dirty="0">
                <a:solidFill>
                  <a:srgbClr val="000000"/>
                </a:solidFill>
                <a:cs typeface="Arial" panose="020B0604020202020204" pitchFamily="34" charset="0"/>
                <a:sym typeface="Gill Sans"/>
              </a:rPr>
              <a:t>OE 4.3.2. </a:t>
            </a:r>
            <a:r>
              <a:rPr lang="es-ES" sz="1600" kern="0" dirty="0">
                <a:solidFill>
                  <a:srgbClr val="000000"/>
                </a:solidFill>
                <a:cs typeface="Arial" panose="020B0604020202020204" pitchFamily="34" charset="0"/>
              </a:rPr>
              <a:t>Aumentar el uso de las energías renovables para producción de electricidad y usos térmicos en edificación y en infraestructuras públicas, en particular favoreciendo la generación a pequeña escala en puntos cercanos al consumo</a:t>
            </a:r>
            <a:endParaRPr lang="es-ES" sz="1600" kern="0" dirty="0">
              <a:solidFill>
                <a:srgbClr val="000000"/>
              </a:solidFill>
              <a:cs typeface="Arial" panose="020B0604020202020204" pitchFamily="34" charset="0"/>
              <a:sym typeface="Gill Sans"/>
            </a:endParaRPr>
          </a:p>
        </p:txBody>
      </p:sp>
    </p:spTree>
    <p:extLst>
      <p:ext uri="{BB962C8B-B14F-4D97-AF65-F5344CB8AC3E}">
        <p14:creationId xmlns:p14="http://schemas.microsoft.com/office/powerpoint/2010/main" val="652478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Título"/>
          <p:cNvSpPr txBox="1">
            <a:spLocks/>
          </p:cNvSpPr>
          <p:nvPr/>
        </p:nvSpPr>
        <p:spPr>
          <a:xfrm>
            <a:off x="27431" y="1216545"/>
            <a:ext cx="781092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0363" indent="-350838" algn="l"/>
            <a:r>
              <a:rPr lang="es-ES" sz="2400" b="1" dirty="0" smtClean="0">
                <a:solidFill>
                  <a:schemeClr val="accent3">
                    <a:lumMod val="50000"/>
                  </a:schemeClr>
                </a:solidFill>
              </a:rPr>
              <a:t>4.- DUS (IDAE) ANDALUCÍA y CONCLUSIONES</a:t>
            </a:r>
            <a:endParaRPr lang="es-ES" sz="2400" b="1" dirty="0">
              <a:solidFill>
                <a:schemeClr val="accent3">
                  <a:lumMod val="50000"/>
                </a:schemeClr>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833144"/>
            <a:ext cx="2444068" cy="1371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27431" y="1751959"/>
            <a:ext cx="7776864" cy="369332"/>
          </a:xfrm>
          <a:prstGeom prst="rect">
            <a:avLst/>
          </a:prstGeom>
          <a:noFill/>
        </p:spPr>
        <p:txBody>
          <a:bodyPr wrap="square" rtlCol="0">
            <a:spAutoFit/>
          </a:bodyPr>
          <a:lstStyle/>
          <a:p>
            <a:r>
              <a:rPr lang="es-ES" dirty="0" smtClean="0"/>
              <a:t>Resultados provisionales (junio 2019) de la convocatoria en Andalucía: </a:t>
            </a:r>
            <a:endParaRPr lang="es-ES" dirty="0"/>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80" y="2564904"/>
            <a:ext cx="8978612" cy="3428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870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Título"/>
          <p:cNvSpPr txBox="1">
            <a:spLocks/>
          </p:cNvSpPr>
          <p:nvPr/>
        </p:nvSpPr>
        <p:spPr>
          <a:xfrm>
            <a:off x="1440" y="1196752"/>
            <a:ext cx="781092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0363" indent="-350838" algn="l"/>
            <a:r>
              <a:rPr lang="es-ES" sz="2400" b="1" dirty="0" smtClean="0">
                <a:solidFill>
                  <a:schemeClr val="accent3">
                    <a:lumMod val="50000"/>
                  </a:schemeClr>
                </a:solidFill>
              </a:rPr>
              <a:t>4.- DUS (IDAE) ANDALUCÍA y CONCLUSIONES</a:t>
            </a:r>
            <a:endParaRPr lang="es-ES" sz="2400" b="1" dirty="0">
              <a:solidFill>
                <a:schemeClr val="accent3">
                  <a:lumMod val="50000"/>
                </a:schemeClr>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833144"/>
            <a:ext cx="2444068" cy="1371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03432" y="2140545"/>
            <a:ext cx="8780772" cy="3808735"/>
          </a:xfrm>
          <a:prstGeom prst="rect">
            <a:avLst/>
          </a:prstGeom>
          <a:noFill/>
        </p:spPr>
        <p:txBody>
          <a:bodyPr wrap="square" rtlCol="0">
            <a:spAutoFit/>
          </a:bodyPr>
          <a:lstStyle/>
          <a:p>
            <a:pPr marL="285750" indent="-285750">
              <a:buFont typeface="Arial" panose="020B0604020202020204" pitchFamily="34" charset="0"/>
              <a:buChar char="•"/>
            </a:pPr>
            <a:r>
              <a:rPr lang="es-ES" sz="2400" dirty="0" smtClean="0"/>
              <a:t>Las entidades locales, municipios, diputaciones, mancomunidades, comarcas, …  pueden y deben  jugar un papel esencial en la transición energética.</a:t>
            </a:r>
          </a:p>
          <a:p>
            <a:pPr marL="285750" indent="-285750">
              <a:buFont typeface="Arial" panose="020B0604020202020204" pitchFamily="34" charset="0"/>
              <a:buChar char="•"/>
            </a:pPr>
            <a:endParaRPr lang="es-ES" sz="1050" dirty="0" smtClean="0"/>
          </a:p>
          <a:p>
            <a:pPr marL="285750" indent="-285750">
              <a:buFont typeface="Arial" panose="020B0604020202020204" pitchFamily="34" charset="0"/>
              <a:buChar char="•"/>
            </a:pPr>
            <a:r>
              <a:rPr lang="es-ES" sz="2400" dirty="0" smtClean="0"/>
              <a:t>El Programa de ayudas a proyectos singulares de entidades locales que favorezcan el paso a una economía baja en carbono dispone de cerca de </a:t>
            </a:r>
            <a:r>
              <a:rPr lang="es-ES" sz="2800" b="1" dirty="0" smtClean="0">
                <a:solidFill>
                  <a:srgbClr val="006600"/>
                </a:solidFill>
              </a:rPr>
              <a:t>286 M€</a:t>
            </a:r>
            <a:r>
              <a:rPr lang="es-ES" sz="2800" b="1" dirty="0" smtClean="0">
                <a:solidFill>
                  <a:srgbClr val="00B050"/>
                </a:solidFill>
              </a:rPr>
              <a:t> </a:t>
            </a:r>
            <a:r>
              <a:rPr lang="es-ES" sz="2400" dirty="0" smtClean="0"/>
              <a:t>para financiar proyectos en </a:t>
            </a:r>
            <a:r>
              <a:rPr lang="es-ES" sz="2800" b="1" dirty="0" smtClean="0">
                <a:solidFill>
                  <a:srgbClr val="006600"/>
                </a:solidFill>
              </a:rPr>
              <a:t>Andalucía</a:t>
            </a:r>
            <a:r>
              <a:rPr lang="es-ES" sz="2800" dirty="0" smtClean="0">
                <a:solidFill>
                  <a:srgbClr val="006600"/>
                </a:solidFill>
              </a:rPr>
              <a:t> </a:t>
            </a:r>
            <a:r>
              <a:rPr lang="es-ES" sz="2400" dirty="0" smtClean="0"/>
              <a:t>(especialmente en los objetivos de ahorro y eficiencia 267 M€, renovables 66M€ y en menor medida movilidad 11M€).</a:t>
            </a:r>
          </a:p>
          <a:p>
            <a:pPr marL="285750" indent="-285750">
              <a:buFont typeface="Arial" panose="020B0604020202020204" pitchFamily="34" charset="0"/>
              <a:buChar char="•"/>
            </a:pPr>
            <a:endParaRPr lang="es-ES" sz="1050" dirty="0" smtClean="0"/>
          </a:p>
          <a:p>
            <a:pPr marL="285750" indent="-285750">
              <a:buFont typeface="Arial" panose="020B0604020202020204" pitchFamily="34" charset="0"/>
              <a:buChar char="•"/>
            </a:pPr>
            <a:r>
              <a:rPr lang="es-ES" sz="2400" b="1" dirty="0" smtClean="0"/>
              <a:t>¡Esperamos sus propuestas! </a:t>
            </a:r>
            <a:endParaRPr lang="es-ES" dirty="0" smtClean="0"/>
          </a:p>
        </p:txBody>
      </p:sp>
      <p:pic>
        <p:nvPicPr>
          <p:cNvPr id="7" name="6 Imagen" descr="Resultado de imagen de icono document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274" y="5373216"/>
            <a:ext cx="896829" cy="908720"/>
          </a:xfrm>
          <a:prstGeom prst="rect">
            <a:avLst/>
          </a:prstGeom>
          <a:noFill/>
          <a:ln>
            <a:noFill/>
          </a:ln>
        </p:spPr>
      </p:pic>
    </p:spTree>
    <p:extLst>
      <p:ext uri="{BB962C8B-B14F-4D97-AF65-F5344CB8AC3E}">
        <p14:creationId xmlns:p14="http://schemas.microsoft.com/office/powerpoint/2010/main" val="99137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0" y="1412776"/>
            <a:ext cx="9146879" cy="1080120"/>
          </a:xfrm>
        </p:spPr>
        <p:txBody>
          <a:bodyPr>
            <a:noAutofit/>
          </a:bodyPr>
          <a:lstStyle/>
          <a:p>
            <a:pPr lvl="0"/>
            <a:r>
              <a:rPr lang="es-ES" altLang="es-ES" sz="3000" b="1" i="1" dirty="0">
                <a:solidFill>
                  <a:srgbClr val="1F497D"/>
                </a:solidFill>
                <a:ea typeface="+mn-ea"/>
                <a:cs typeface="+mn-cs"/>
              </a:rPr>
              <a:t>Programa de ayudas FEDER – IDAE a Entidades Locales </a:t>
            </a:r>
            <a:r>
              <a:rPr lang="es-ES" altLang="es-ES" sz="3000" b="1" i="1" dirty="0" smtClean="0">
                <a:solidFill>
                  <a:srgbClr val="1F497D"/>
                </a:solidFill>
                <a:ea typeface="+mn-ea"/>
                <a:cs typeface="+mn-cs"/>
              </a:rPr>
              <a:t/>
            </a:r>
            <a:br>
              <a:rPr lang="es-ES" altLang="es-ES" sz="3000" b="1" i="1" dirty="0" smtClean="0">
                <a:solidFill>
                  <a:srgbClr val="1F497D"/>
                </a:solidFill>
                <a:ea typeface="+mn-ea"/>
                <a:cs typeface="+mn-cs"/>
              </a:rPr>
            </a:br>
            <a:r>
              <a:rPr lang="es-ES" altLang="es-ES" sz="3000" b="1" i="1" dirty="0" smtClean="0">
                <a:solidFill>
                  <a:srgbClr val="1F497D"/>
                </a:solidFill>
                <a:ea typeface="+mn-ea"/>
                <a:cs typeface="+mn-cs"/>
              </a:rPr>
              <a:t>(</a:t>
            </a:r>
            <a:r>
              <a:rPr lang="es-ES" altLang="es-ES" sz="3000" b="1" i="1" dirty="0">
                <a:solidFill>
                  <a:srgbClr val="1F497D"/>
                </a:solidFill>
                <a:ea typeface="+mn-ea"/>
                <a:cs typeface="+mn-cs"/>
              </a:rPr>
              <a:t>POPE 2014-2020</a:t>
            </a:r>
            <a:r>
              <a:rPr lang="es-ES" altLang="es-ES" sz="3000" b="1" i="1" dirty="0" smtClean="0">
                <a:solidFill>
                  <a:srgbClr val="1F497D"/>
                </a:solidFill>
                <a:ea typeface="+mn-ea"/>
                <a:cs typeface="+mn-cs"/>
              </a:rPr>
              <a:t>)</a:t>
            </a:r>
            <a:r>
              <a:rPr lang="es-ES" altLang="es-ES" sz="900" dirty="0"/>
              <a:t/>
            </a:r>
            <a:br>
              <a:rPr lang="es-ES" altLang="es-ES" sz="900" dirty="0"/>
            </a:br>
            <a:r>
              <a:rPr lang="es-ES" altLang="es-ES" sz="900" dirty="0"/>
              <a:t/>
            </a:r>
            <a:br>
              <a:rPr lang="es-ES" altLang="es-ES" sz="900" dirty="0"/>
            </a:br>
            <a:r>
              <a:rPr lang="es-ES" altLang="es-ES" sz="800" b="1" i="1" dirty="0" smtClean="0">
                <a:solidFill>
                  <a:srgbClr val="1F497D"/>
                </a:solidFill>
                <a:ea typeface="+mn-ea"/>
                <a:cs typeface="+mn-cs"/>
              </a:rPr>
              <a:t/>
            </a:r>
            <a:br>
              <a:rPr lang="es-ES" altLang="es-ES" sz="800" b="1" i="1" dirty="0" smtClean="0">
                <a:solidFill>
                  <a:srgbClr val="1F497D"/>
                </a:solidFill>
                <a:ea typeface="+mn-ea"/>
                <a:cs typeface="+mn-cs"/>
              </a:rPr>
            </a:br>
            <a:r>
              <a:rPr lang="es-ES" altLang="es-ES" sz="2500" b="1" i="1" dirty="0" smtClean="0">
                <a:solidFill>
                  <a:srgbClr val="003300"/>
                </a:solidFill>
                <a:ea typeface="+mn-ea"/>
                <a:cs typeface="+mn-cs"/>
              </a:rPr>
              <a:t>OT4 : ayudas FEDER a proyectos singulares de entidades locales</a:t>
            </a:r>
            <a:endParaRPr lang="es-ES" altLang="es-ES" sz="2500" b="1" i="1" dirty="0">
              <a:solidFill>
                <a:srgbClr val="003300"/>
              </a:solidFill>
              <a:ea typeface="+mn-ea"/>
              <a:cs typeface="+mn-cs"/>
            </a:endParaRPr>
          </a:p>
        </p:txBody>
      </p:sp>
      <p:sp>
        <p:nvSpPr>
          <p:cNvPr id="7" name="6 Subtítulo"/>
          <p:cNvSpPr>
            <a:spLocks noGrp="1"/>
          </p:cNvSpPr>
          <p:nvPr>
            <p:ph type="subTitle" idx="1"/>
          </p:nvPr>
        </p:nvSpPr>
        <p:spPr>
          <a:xfrm>
            <a:off x="910803" y="2924944"/>
            <a:ext cx="7344816" cy="2808312"/>
          </a:xfrm>
        </p:spPr>
        <p:txBody>
          <a:bodyPr>
            <a:normAutofit lnSpcReduction="10000"/>
          </a:bodyPr>
          <a:lstStyle/>
          <a:p>
            <a:pPr marL="514350" indent="-514350" algn="just">
              <a:spcAft>
                <a:spcPts val="600"/>
              </a:spcAft>
              <a:buAutoNum type="arabicPeriod"/>
            </a:pPr>
            <a:r>
              <a:rPr lang="es-ES" sz="2600" b="1" dirty="0" smtClean="0">
                <a:solidFill>
                  <a:schemeClr val="accent3">
                    <a:lumMod val="50000"/>
                  </a:schemeClr>
                </a:solidFill>
              </a:rPr>
              <a:t>OT4: IDAE como organismo intermedio</a:t>
            </a:r>
          </a:p>
          <a:p>
            <a:pPr marL="514350" indent="-514350" algn="just">
              <a:spcAft>
                <a:spcPts val="600"/>
              </a:spcAft>
              <a:buAutoNum type="arabicPeriod"/>
            </a:pPr>
            <a:r>
              <a:rPr lang="es-ES" sz="2600" b="1" dirty="0" smtClean="0">
                <a:solidFill>
                  <a:schemeClr val="accent3">
                    <a:lumMod val="50000"/>
                  </a:schemeClr>
                </a:solidFill>
              </a:rPr>
              <a:t>OT4: </a:t>
            </a:r>
            <a:r>
              <a:rPr lang="es-ES" sz="2600" b="1" dirty="0" smtClean="0">
                <a:solidFill>
                  <a:schemeClr val="accent3">
                    <a:lumMod val="50000"/>
                  </a:schemeClr>
                </a:solidFill>
              </a:rPr>
              <a:t>Programas </a:t>
            </a:r>
            <a:r>
              <a:rPr lang="es-ES" sz="2600" b="1" dirty="0" smtClean="0">
                <a:solidFill>
                  <a:schemeClr val="accent3">
                    <a:lumMod val="50000"/>
                  </a:schemeClr>
                </a:solidFill>
              </a:rPr>
              <a:t>de ayudas FEDER a </a:t>
            </a:r>
            <a:r>
              <a:rPr lang="es-ES" sz="2600" b="1" u="sng" dirty="0" smtClean="0">
                <a:solidFill>
                  <a:schemeClr val="accent3">
                    <a:lumMod val="50000"/>
                  </a:schemeClr>
                </a:solidFill>
              </a:rPr>
              <a:t>entidades </a:t>
            </a:r>
            <a:r>
              <a:rPr lang="es-ES" sz="2600" b="1" u="sng" dirty="0" smtClean="0">
                <a:solidFill>
                  <a:schemeClr val="accent3">
                    <a:lumMod val="50000"/>
                  </a:schemeClr>
                </a:solidFill>
              </a:rPr>
              <a:t>locales</a:t>
            </a:r>
            <a:r>
              <a:rPr lang="es-ES" sz="2600" b="1" dirty="0" smtClean="0">
                <a:solidFill>
                  <a:schemeClr val="accent3">
                    <a:lumMod val="50000"/>
                  </a:schemeClr>
                </a:solidFill>
              </a:rPr>
              <a:t>: </a:t>
            </a:r>
            <a:r>
              <a:rPr lang="es-ES" sz="2600" b="1" dirty="0" smtClean="0">
                <a:solidFill>
                  <a:schemeClr val="accent3">
                    <a:lumMod val="50000"/>
                  </a:schemeClr>
                </a:solidFill>
              </a:rPr>
              <a:t>EDUSI + DUS (IDAE)</a:t>
            </a:r>
            <a:endParaRPr lang="es-ES" sz="2600" b="1" dirty="0" smtClean="0">
              <a:solidFill>
                <a:schemeClr val="accent3">
                  <a:lumMod val="50000"/>
                </a:schemeClr>
              </a:solidFill>
            </a:endParaRPr>
          </a:p>
          <a:p>
            <a:pPr marL="514350" indent="-514350" algn="just">
              <a:spcAft>
                <a:spcPts val="600"/>
              </a:spcAft>
              <a:buAutoNum type="arabicPeriod"/>
            </a:pPr>
            <a:r>
              <a:rPr lang="es-ES" sz="2600" b="1" dirty="0" smtClean="0">
                <a:solidFill>
                  <a:schemeClr val="accent3">
                    <a:lumMod val="50000"/>
                  </a:schemeClr>
                </a:solidFill>
              </a:rPr>
              <a:t>DUS (IDAE) Características </a:t>
            </a:r>
            <a:r>
              <a:rPr lang="es-ES" sz="2600" b="1" dirty="0" smtClean="0">
                <a:solidFill>
                  <a:schemeClr val="accent3">
                    <a:lumMod val="50000"/>
                  </a:schemeClr>
                </a:solidFill>
              </a:rPr>
              <a:t>del programa y requisitos de los proyectos singulares</a:t>
            </a:r>
          </a:p>
          <a:p>
            <a:pPr marL="514350" indent="-514350" algn="just">
              <a:spcAft>
                <a:spcPts val="600"/>
              </a:spcAft>
              <a:buAutoNum type="arabicPeriod"/>
            </a:pPr>
            <a:r>
              <a:rPr lang="es-ES" sz="2600" b="1" dirty="0" smtClean="0">
                <a:solidFill>
                  <a:schemeClr val="accent3">
                    <a:lumMod val="50000"/>
                  </a:schemeClr>
                </a:solidFill>
              </a:rPr>
              <a:t>DUS (IDAE) Andalucía y Conclusiones</a:t>
            </a:r>
            <a:endParaRPr lang="es-ES" sz="2000" dirty="0">
              <a:solidFill>
                <a:schemeClr val="accent3">
                  <a:lumMod val="50000"/>
                </a:schemeClr>
              </a:solidFill>
            </a:endParaRPr>
          </a:p>
        </p:txBody>
      </p:sp>
      <p:pic>
        <p:nvPicPr>
          <p:cNvPr id="4" name="Picture 9" descr="C:\Users\KG000141\Desktop\mapas y logo nuevo periodo\ESPAÑA 2014-2020RelieveSinFondoNiLeyen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4509120"/>
            <a:ext cx="2592288" cy="2011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61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63888" y="4149080"/>
            <a:ext cx="4824536" cy="1200329"/>
          </a:xfrm>
          <a:prstGeom prst="rect">
            <a:avLst/>
          </a:prstGeom>
          <a:noFill/>
        </p:spPr>
        <p:txBody>
          <a:bodyPr wrap="square" rtlCol="0">
            <a:spAutoFit/>
          </a:bodyPr>
          <a:lstStyle/>
          <a:p>
            <a:r>
              <a:rPr lang="es-ES" sz="2800" b="1" i="1" dirty="0" smtClean="0">
                <a:hlinkClick r:id="rId3"/>
              </a:rPr>
              <a:t>planentidadeslocales@idae.es</a:t>
            </a:r>
            <a:endParaRPr lang="es-ES" sz="2800" b="1" i="1" dirty="0" smtClean="0"/>
          </a:p>
          <a:p>
            <a:endParaRPr lang="es-ES" sz="1600" b="1" i="1" dirty="0" smtClean="0"/>
          </a:p>
          <a:p>
            <a:pPr algn="ctr"/>
            <a:r>
              <a:rPr lang="es-ES" sz="2800" b="1" i="1" dirty="0" smtClean="0">
                <a:hlinkClick r:id="rId4"/>
              </a:rPr>
              <a:t>www.idae.es</a:t>
            </a:r>
            <a:endParaRPr lang="es-ES" dirty="0"/>
          </a:p>
        </p:txBody>
      </p:sp>
      <p:pic>
        <p:nvPicPr>
          <p:cNvPr id="5" name="Picture 2" descr="Resultado de imagen de logo información"/>
          <p:cNvPicPr>
            <a:picLocks noChangeAspect="1" noChangeArrowheads="1"/>
          </p:cNvPicPr>
          <p:nvPr/>
        </p:nvPicPr>
        <p:blipFill rotWithShape="1">
          <a:blip r:embed="rId5">
            <a:extLst>
              <a:ext uri="{28A0092B-C50C-407E-A947-70E740481C1C}">
                <a14:useLocalDpi xmlns:a14="http://schemas.microsoft.com/office/drawing/2010/main" val="0"/>
              </a:ext>
            </a:extLst>
          </a:blip>
          <a:srcRect l="6546" t="6235" r="7290" b="6063"/>
          <a:stretch/>
        </p:blipFill>
        <p:spPr bwMode="auto">
          <a:xfrm>
            <a:off x="755576" y="3772120"/>
            <a:ext cx="1879600" cy="187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144" t="12765" r="1430" b="14389"/>
          <a:stretch/>
        </p:blipFill>
        <p:spPr bwMode="auto">
          <a:xfrm>
            <a:off x="262508" y="1875077"/>
            <a:ext cx="8763000" cy="104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055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268760"/>
            <a:ext cx="8856984" cy="5040560"/>
          </a:xfrm>
        </p:spPr>
        <p:txBody>
          <a:bodyPr>
            <a:normAutofit/>
          </a:bodyPr>
          <a:lstStyle/>
          <a:p>
            <a:pPr marL="0" indent="0">
              <a:buNone/>
            </a:pPr>
            <a:r>
              <a:rPr lang="es-ES" sz="2400" b="1" dirty="0" smtClean="0">
                <a:solidFill>
                  <a:schemeClr val="accent3">
                    <a:lumMod val="50000"/>
                  </a:schemeClr>
                </a:solidFill>
              </a:rPr>
              <a:t>1.- OT4: IDAE como organismo intermedio</a:t>
            </a:r>
            <a:endParaRPr lang="es-ES" b="1" dirty="0" smtClean="0">
              <a:solidFill>
                <a:schemeClr val="accent3">
                  <a:lumMod val="50000"/>
                </a:schemeClr>
              </a:solidFill>
            </a:endParaRPr>
          </a:p>
          <a:p>
            <a:pPr marL="0" indent="0">
              <a:buNone/>
            </a:pPr>
            <a:endParaRPr lang="es-ES" sz="1200" dirty="0" smtClean="0"/>
          </a:p>
          <a:p>
            <a:pPr algn="just">
              <a:buFont typeface="Wingdings" panose="05000000000000000000" pitchFamily="2" charset="2"/>
              <a:buChar char="q"/>
            </a:pPr>
            <a:r>
              <a:rPr lang="es-ES" sz="2000" dirty="0" smtClean="0"/>
              <a:t>IDAE (Ministerio para la Transición Ecológica) participa en el POPE (POCS) como organismo intermedio para la gestión de aprox. 2.000 M€ de fondos FEDER en el OT4: favorecer el paso a una economía baja en carbono en todos los sectores.</a:t>
            </a:r>
          </a:p>
          <a:p>
            <a:pPr algn="just">
              <a:buFont typeface="Wingdings" panose="05000000000000000000" pitchFamily="2" charset="2"/>
              <a:buChar char="q"/>
            </a:pPr>
            <a:endParaRPr lang="es-ES" sz="1000" dirty="0" smtClean="0"/>
          </a:p>
          <a:p>
            <a:pPr algn="just">
              <a:buFont typeface="Wingdings" panose="05000000000000000000" pitchFamily="2" charset="2"/>
              <a:buChar char="q"/>
            </a:pPr>
            <a:r>
              <a:rPr lang="es-ES" sz="2000" dirty="0" smtClean="0"/>
              <a:t>Paquete </a:t>
            </a:r>
            <a:r>
              <a:rPr lang="es-ES" sz="2000" dirty="0"/>
              <a:t>de Energía Limpia (Directivas sobre EERR y EE) </a:t>
            </a:r>
          </a:p>
          <a:p>
            <a:pPr lvl="1" algn="just">
              <a:buFont typeface="Wingdings" panose="05000000000000000000" pitchFamily="2" charset="2"/>
              <a:buChar char="q"/>
            </a:pPr>
            <a:r>
              <a:rPr lang="es-ES" sz="2000" b="1" dirty="0"/>
              <a:t>Objetivos UE 2020</a:t>
            </a:r>
            <a:r>
              <a:rPr lang="es-ES" sz="2000" dirty="0"/>
              <a:t> (20%CO2-20%EERR-20%EE)</a:t>
            </a:r>
            <a:endParaRPr lang="es-ES" sz="2000" b="1" dirty="0"/>
          </a:p>
          <a:p>
            <a:pPr lvl="1" algn="just">
              <a:buFont typeface="Wingdings" panose="05000000000000000000" pitchFamily="2" charset="2"/>
              <a:buChar char="q"/>
            </a:pPr>
            <a:r>
              <a:rPr lang="es-ES" sz="2000" b="1" dirty="0"/>
              <a:t>Objetivos UE 2030 </a:t>
            </a:r>
            <a:r>
              <a:rPr lang="es-ES" sz="2000" dirty="0"/>
              <a:t>(40%CO2-27%EERR-32,5%EE)</a:t>
            </a:r>
          </a:p>
          <a:p>
            <a:pPr lvl="1" algn="just">
              <a:buFont typeface="Wingdings" panose="05000000000000000000" pitchFamily="2" charset="2"/>
              <a:buChar char="q"/>
            </a:pPr>
            <a:r>
              <a:rPr lang="es-ES" sz="2000" b="1" dirty="0"/>
              <a:t>Objetivos UE 2050 </a:t>
            </a:r>
            <a:r>
              <a:rPr lang="es-ES" sz="2000" dirty="0"/>
              <a:t>(Europa climáticamente </a:t>
            </a:r>
            <a:r>
              <a:rPr lang="es-ES" sz="2000" b="1" dirty="0"/>
              <a:t>NEUTRA en emisiones GEI</a:t>
            </a:r>
            <a:r>
              <a:rPr lang="es-ES" sz="2000" dirty="0" smtClean="0"/>
              <a:t>)</a:t>
            </a:r>
          </a:p>
          <a:p>
            <a:pPr lvl="1" algn="just">
              <a:buFont typeface="Wingdings" panose="05000000000000000000" pitchFamily="2" charset="2"/>
              <a:buChar char="q"/>
            </a:pPr>
            <a:endParaRPr lang="es-ES" sz="2000" dirty="0"/>
          </a:p>
          <a:p>
            <a:pPr algn="just">
              <a:buFont typeface="Wingdings" panose="05000000000000000000" pitchFamily="2" charset="2"/>
              <a:buChar char="q"/>
            </a:pPr>
            <a:r>
              <a:rPr lang="es-ES" sz="2400" dirty="0" smtClean="0"/>
              <a:t>Son necesarias actuaciones encaminadas a cumplir estos objetivos, y las ciudades y entornos urbanos son actores claves en esta transición energética: </a:t>
            </a:r>
            <a:r>
              <a:rPr lang="es-ES" sz="2400" b="1" dirty="0" smtClean="0"/>
              <a:t>Desarrollo Urbano Sostenible</a:t>
            </a:r>
            <a:r>
              <a:rPr lang="es-ES" sz="2400" dirty="0" smtClean="0"/>
              <a:t>.</a:t>
            </a:r>
            <a:endParaRPr lang="es-ES"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836712"/>
            <a:ext cx="1054100"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352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contenido"/>
          <p:cNvSpPr>
            <a:spLocks noGrp="1"/>
          </p:cNvSpPr>
          <p:nvPr>
            <p:ph idx="1"/>
          </p:nvPr>
        </p:nvSpPr>
        <p:spPr>
          <a:xfrm>
            <a:off x="107504" y="1391321"/>
            <a:ext cx="8784976" cy="4929411"/>
          </a:xfrm>
        </p:spPr>
        <p:txBody>
          <a:bodyPr>
            <a:normAutofit/>
          </a:bodyPr>
          <a:lstStyle/>
          <a:p>
            <a:pPr marL="0" indent="0">
              <a:buNone/>
            </a:pPr>
            <a:r>
              <a:rPr lang="es-ES" sz="2400" b="1" dirty="0" smtClean="0">
                <a:solidFill>
                  <a:schemeClr val="accent3">
                    <a:lumMod val="50000"/>
                  </a:schemeClr>
                </a:solidFill>
              </a:rPr>
              <a:t>2.- </a:t>
            </a:r>
            <a:r>
              <a:rPr lang="es-ES" sz="2400" b="1" dirty="0">
                <a:solidFill>
                  <a:schemeClr val="accent3">
                    <a:lumMod val="50000"/>
                  </a:schemeClr>
                </a:solidFill>
              </a:rPr>
              <a:t>OT4: </a:t>
            </a:r>
            <a:r>
              <a:rPr lang="es-ES" sz="2400" b="1" dirty="0" smtClean="0">
                <a:solidFill>
                  <a:schemeClr val="accent3">
                    <a:lumMod val="50000"/>
                  </a:schemeClr>
                </a:solidFill>
              </a:rPr>
              <a:t>Programas </a:t>
            </a:r>
            <a:r>
              <a:rPr lang="es-ES" sz="2400" b="1" dirty="0">
                <a:solidFill>
                  <a:schemeClr val="accent3">
                    <a:lumMod val="50000"/>
                  </a:schemeClr>
                </a:solidFill>
              </a:rPr>
              <a:t>de ayudas FEDER a </a:t>
            </a:r>
            <a:r>
              <a:rPr lang="es-ES" sz="2400" b="1" u="sng" dirty="0" smtClean="0">
                <a:solidFill>
                  <a:schemeClr val="accent3">
                    <a:lumMod val="50000"/>
                  </a:schemeClr>
                </a:solidFill>
              </a:rPr>
              <a:t>entidades </a:t>
            </a:r>
            <a:r>
              <a:rPr lang="es-ES" sz="2400" b="1" u="sng" dirty="0">
                <a:solidFill>
                  <a:schemeClr val="accent3">
                    <a:lumMod val="50000"/>
                  </a:schemeClr>
                </a:solidFill>
              </a:rPr>
              <a:t>locales</a:t>
            </a:r>
            <a:r>
              <a:rPr lang="es-ES" sz="2400" b="1" dirty="0">
                <a:solidFill>
                  <a:schemeClr val="accent3">
                    <a:lumMod val="50000"/>
                  </a:schemeClr>
                </a:solidFill>
              </a:rPr>
              <a:t>: </a:t>
            </a:r>
            <a:endParaRPr lang="es-ES" sz="2400" b="1" dirty="0" smtClean="0">
              <a:solidFill>
                <a:schemeClr val="accent3">
                  <a:lumMod val="50000"/>
                </a:schemeClr>
              </a:solidFill>
            </a:endParaRPr>
          </a:p>
          <a:p>
            <a:pPr marL="0" indent="0">
              <a:buNone/>
            </a:pPr>
            <a:r>
              <a:rPr lang="es-ES" sz="2400" b="1" dirty="0" smtClean="0">
                <a:solidFill>
                  <a:schemeClr val="accent3">
                    <a:lumMod val="50000"/>
                  </a:schemeClr>
                </a:solidFill>
              </a:rPr>
              <a:t>			     EDUSI + DUS (IDAE)</a:t>
            </a:r>
            <a:endParaRPr lang="es-ES" sz="2400" b="1" dirty="0">
              <a:solidFill>
                <a:schemeClr val="accent3">
                  <a:lumMod val="50000"/>
                </a:schemeClr>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1124744"/>
            <a:ext cx="1020211" cy="792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395536" y="2348880"/>
            <a:ext cx="3312368" cy="158417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lumMod val="75000"/>
                  </a:schemeClr>
                </a:solidFill>
              </a:rPr>
              <a:t>2015 y siguientes:</a:t>
            </a:r>
          </a:p>
          <a:p>
            <a:pPr algn="ctr"/>
            <a:r>
              <a:rPr lang="es-ES" dirty="0">
                <a:solidFill>
                  <a:schemeClr val="tx2">
                    <a:lumMod val="75000"/>
                  </a:schemeClr>
                </a:solidFill>
              </a:rPr>
              <a:t> </a:t>
            </a:r>
            <a:r>
              <a:rPr lang="es-ES" dirty="0" smtClean="0">
                <a:solidFill>
                  <a:schemeClr val="tx2">
                    <a:lumMod val="75000"/>
                  </a:schemeClr>
                </a:solidFill>
              </a:rPr>
              <a:t>3 convocatorias órdenes HAP para seleccionar </a:t>
            </a:r>
            <a:r>
              <a:rPr lang="es-ES" sz="2400" b="1" dirty="0" smtClean="0">
                <a:solidFill>
                  <a:schemeClr val="tx2">
                    <a:lumMod val="75000"/>
                  </a:schemeClr>
                </a:solidFill>
              </a:rPr>
              <a:t>EDUSI</a:t>
            </a:r>
            <a:r>
              <a:rPr lang="es-ES" dirty="0" smtClean="0">
                <a:solidFill>
                  <a:schemeClr val="tx2">
                    <a:lumMod val="75000"/>
                  </a:schemeClr>
                </a:solidFill>
              </a:rPr>
              <a:t>:</a:t>
            </a:r>
          </a:p>
          <a:p>
            <a:pPr algn="ctr"/>
            <a:r>
              <a:rPr lang="es-ES" dirty="0" smtClean="0">
                <a:solidFill>
                  <a:schemeClr val="tx2">
                    <a:lumMod val="75000"/>
                  </a:schemeClr>
                </a:solidFill>
              </a:rPr>
              <a:t>Ot2, </a:t>
            </a:r>
            <a:r>
              <a:rPr lang="es-ES" sz="2400" b="1" dirty="0" smtClean="0">
                <a:solidFill>
                  <a:schemeClr val="tx2">
                    <a:lumMod val="75000"/>
                  </a:schemeClr>
                </a:solidFill>
              </a:rPr>
              <a:t>OT4</a:t>
            </a:r>
            <a:r>
              <a:rPr lang="es-ES" dirty="0" smtClean="0">
                <a:solidFill>
                  <a:schemeClr val="tx2">
                    <a:lumMod val="75000"/>
                  </a:schemeClr>
                </a:solidFill>
              </a:rPr>
              <a:t>, OT6 y OT9</a:t>
            </a:r>
          </a:p>
          <a:p>
            <a:pPr algn="ctr"/>
            <a:r>
              <a:rPr lang="es-ES" dirty="0" smtClean="0">
                <a:solidFill>
                  <a:srgbClr val="FF0000"/>
                </a:solidFill>
              </a:rPr>
              <a:t>MUNICIPIOS </a:t>
            </a:r>
            <a:r>
              <a:rPr lang="es-ES" b="1" dirty="0" smtClean="0">
                <a:solidFill>
                  <a:srgbClr val="FF0000"/>
                </a:solidFill>
              </a:rPr>
              <a:t>&gt; </a:t>
            </a:r>
            <a:r>
              <a:rPr lang="es-ES" dirty="0" smtClean="0">
                <a:solidFill>
                  <a:srgbClr val="FF0000"/>
                </a:solidFill>
              </a:rPr>
              <a:t>20.000 habitantes</a:t>
            </a:r>
            <a:endParaRPr lang="es-ES" dirty="0">
              <a:solidFill>
                <a:srgbClr val="FF0000"/>
              </a:solidFill>
            </a:endParaRPr>
          </a:p>
        </p:txBody>
      </p:sp>
      <p:sp>
        <p:nvSpPr>
          <p:cNvPr id="8" name="7 Rectángulo"/>
          <p:cNvSpPr/>
          <p:nvPr/>
        </p:nvSpPr>
        <p:spPr>
          <a:xfrm>
            <a:off x="4644008" y="2343859"/>
            <a:ext cx="3672408" cy="158417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lumMod val="75000"/>
                  </a:schemeClr>
                </a:solidFill>
              </a:rPr>
              <a:t>2017: Convocatoria </a:t>
            </a:r>
            <a:r>
              <a:rPr lang="es-ES" sz="2400" b="1" dirty="0" smtClean="0">
                <a:solidFill>
                  <a:schemeClr val="tx2">
                    <a:lumMod val="75000"/>
                  </a:schemeClr>
                </a:solidFill>
              </a:rPr>
              <a:t>proyectos singulares OT4</a:t>
            </a:r>
            <a:r>
              <a:rPr lang="es-ES" dirty="0" smtClean="0">
                <a:solidFill>
                  <a:schemeClr val="tx2">
                    <a:lumMod val="75000"/>
                  </a:schemeClr>
                </a:solidFill>
              </a:rPr>
              <a:t>: RD 616/2017</a:t>
            </a:r>
          </a:p>
          <a:p>
            <a:pPr algn="ctr"/>
            <a:endParaRPr lang="es-ES" dirty="0" smtClean="0">
              <a:solidFill>
                <a:schemeClr val="tx2">
                  <a:lumMod val="75000"/>
                </a:schemeClr>
              </a:solidFill>
            </a:endParaRPr>
          </a:p>
          <a:p>
            <a:pPr algn="ctr"/>
            <a:r>
              <a:rPr lang="es-ES" dirty="0" smtClean="0">
                <a:solidFill>
                  <a:srgbClr val="FF0000"/>
                </a:solidFill>
              </a:rPr>
              <a:t>MUNICIPIOS </a:t>
            </a:r>
            <a:r>
              <a:rPr lang="es-ES" b="1" dirty="0" smtClean="0">
                <a:solidFill>
                  <a:srgbClr val="FF0000"/>
                </a:solidFill>
              </a:rPr>
              <a:t>&lt;</a:t>
            </a:r>
            <a:r>
              <a:rPr lang="es-ES" dirty="0" smtClean="0">
                <a:solidFill>
                  <a:srgbClr val="FF0000"/>
                </a:solidFill>
              </a:rPr>
              <a:t> </a:t>
            </a:r>
            <a:r>
              <a:rPr lang="es-ES" dirty="0">
                <a:solidFill>
                  <a:srgbClr val="FF0000"/>
                </a:solidFill>
              </a:rPr>
              <a:t>20.000 habitantes</a:t>
            </a:r>
          </a:p>
          <a:p>
            <a:pPr algn="ctr"/>
            <a:endParaRPr lang="es-ES" dirty="0">
              <a:solidFill>
                <a:schemeClr val="tx2">
                  <a:lumMod val="75000"/>
                </a:schemeClr>
              </a:solidFill>
            </a:endParaRPr>
          </a:p>
        </p:txBody>
      </p:sp>
      <p:sp>
        <p:nvSpPr>
          <p:cNvPr id="7" name="6 CuadroTexto"/>
          <p:cNvSpPr txBox="1"/>
          <p:nvPr/>
        </p:nvSpPr>
        <p:spPr>
          <a:xfrm>
            <a:off x="8976587" y="4365104"/>
            <a:ext cx="184731" cy="369332"/>
          </a:xfrm>
          <a:prstGeom prst="rect">
            <a:avLst/>
          </a:prstGeom>
          <a:noFill/>
        </p:spPr>
        <p:txBody>
          <a:bodyPr wrap="none" rtlCol="0">
            <a:spAutoFit/>
          </a:bodyPr>
          <a:lstStyle/>
          <a:p>
            <a:endParaRPr lang="es-ES" dirty="0"/>
          </a:p>
        </p:txBody>
      </p:sp>
      <p:sp>
        <p:nvSpPr>
          <p:cNvPr id="10" name="9 CuadroTexto"/>
          <p:cNvSpPr txBox="1"/>
          <p:nvPr/>
        </p:nvSpPr>
        <p:spPr>
          <a:xfrm>
            <a:off x="1043608" y="4549770"/>
            <a:ext cx="6912768" cy="172819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ES"/>
            </a:defPPr>
            <a:lvl1pPr algn="ctr">
              <a:defRPr>
                <a:solidFill>
                  <a:schemeClr val="tx2">
                    <a:lumMod val="75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ES" sz="2400" b="1" dirty="0" smtClean="0"/>
              <a:t>MODIFICACIÓN </a:t>
            </a:r>
            <a:r>
              <a:rPr lang="es-ES" sz="2400" b="1" dirty="0"/>
              <a:t>CONVOCATORIA PROYECTOS SINGULARES OT4</a:t>
            </a:r>
            <a:r>
              <a:rPr lang="es-ES" dirty="0"/>
              <a:t> (RD 316/2019 de 26 de abril)</a:t>
            </a:r>
          </a:p>
          <a:p>
            <a:endParaRPr lang="es-ES" sz="1000" dirty="0"/>
          </a:p>
          <a:p>
            <a:r>
              <a:rPr lang="es-ES" sz="2800" b="1" u="sng" dirty="0">
                <a:uFill>
                  <a:solidFill>
                    <a:srgbClr val="FF0000"/>
                  </a:solidFill>
                </a:uFill>
              </a:rPr>
              <a:t>TODOS LOS MUNICIPIOS</a:t>
            </a:r>
          </a:p>
        </p:txBody>
      </p:sp>
      <p:sp>
        <p:nvSpPr>
          <p:cNvPr id="11" name="10 Flecha curvada hacia la derecha"/>
          <p:cNvSpPr/>
          <p:nvPr/>
        </p:nvSpPr>
        <p:spPr>
          <a:xfrm>
            <a:off x="2642714" y="3935649"/>
            <a:ext cx="1065190" cy="806401"/>
          </a:xfrm>
          <a:prstGeom prst="curvedRightArrow">
            <a:avLst>
              <a:gd name="adj1" fmla="val 32747"/>
              <a:gd name="adj2" fmla="val 45431"/>
              <a:gd name="adj3" fmla="val 47983"/>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2" name="11 Flecha curvada hacia la izquierda"/>
          <p:cNvSpPr/>
          <p:nvPr/>
        </p:nvSpPr>
        <p:spPr>
          <a:xfrm>
            <a:off x="4644008" y="3935650"/>
            <a:ext cx="1065600" cy="806400"/>
          </a:xfrm>
          <a:prstGeom prst="curvedLeftArrow">
            <a:avLst>
              <a:gd name="adj1" fmla="val 36329"/>
              <a:gd name="adj2" fmla="val 50000"/>
              <a:gd name="adj3" fmla="val 2500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4" name="13 Rectángulo"/>
          <p:cNvSpPr/>
          <p:nvPr/>
        </p:nvSpPr>
        <p:spPr>
          <a:xfrm>
            <a:off x="3789381" y="4366809"/>
            <a:ext cx="792088" cy="395587"/>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2019</a:t>
            </a:r>
            <a:endParaRPr lang="es-ES" dirty="0"/>
          </a:p>
        </p:txBody>
      </p:sp>
    </p:spTree>
    <p:extLst>
      <p:ext uri="{BB962C8B-B14F-4D97-AF65-F5344CB8AC3E}">
        <p14:creationId xmlns:p14="http://schemas.microsoft.com/office/powerpoint/2010/main" val="399957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7504" y="2132856"/>
            <a:ext cx="8822928" cy="2585323"/>
          </a:xfrm>
          <a:prstGeom prst="rect">
            <a:avLst/>
          </a:prstGeom>
        </p:spPr>
        <p:txBody>
          <a:bodyPr wrap="square">
            <a:spAutoFit/>
          </a:bodyPr>
          <a:lstStyle/>
          <a:p>
            <a:pPr marL="342900" indent="-342900" algn="just">
              <a:buFont typeface="Wingdings" panose="05000000000000000000" pitchFamily="2" charset="2"/>
              <a:buChar char="q"/>
            </a:pPr>
            <a:r>
              <a:rPr lang="es-ES" b="1" dirty="0"/>
              <a:t>Real Decreto 616/2017</a:t>
            </a:r>
            <a:r>
              <a:rPr lang="es-ES" dirty="0"/>
              <a:t>, de 16 de junio, por el que se regula la concesión directa de subvenciones a proyectos singulares de entidades locales que favorezcan el paso a una economía baja en carbono en el marco del Programa operativo FEDER de crecimiento sostenible 2014-2020. (B.O.E.  núm. 144 de 17 junio</a:t>
            </a:r>
            <a:r>
              <a:rPr lang="es-ES" dirty="0" smtClean="0"/>
              <a:t>), modificado por Real Decreto 1516/2018 </a:t>
            </a:r>
            <a:r>
              <a:rPr lang="es-ES" dirty="0"/>
              <a:t>y </a:t>
            </a:r>
            <a:r>
              <a:rPr lang="es-ES" b="1" dirty="0"/>
              <a:t>Real Decreto </a:t>
            </a:r>
            <a:r>
              <a:rPr lang="es-ES" b="1" dirty="0" smtClean="0"/>
              <a:t>316/2019, de 26 de abril, (BOE 30 de abril) </a:t>
            </a:r>
            <a:r>
              <a:rPr lang="es-ES" dirty="0" smtClean="0"/>
              <a:t>ampliando, beneficiarios,  presupuesto, vigencia y modificando límites de subvención de proyectos.</a:t>
            </a:r>
          </a:p>
          <a:p>
            <a:pPr marL="342900" indent="-342900" algn="just">
              <a:buFont typeface="Wingdings" panose="05000000000000000000" pitchFamily="2" charset="2"/>
              <a:buChar char="q"/>
            </a:pPr>
            <a:endParaRPr lang="es-ES" dirty="0" smtClean="0"/>
          </a:p>
          <a:p>
            <a:pPr marL="342900" indent="-342900" algn="just">
              <a:buFont typeface="Wingdings" panose="05000000000000000000" pitchFamily="2" charset="2"/>
              <a:buChar char="q"/>
            </a:pPr>
            <a:endParaRPr lang="es-ES" b="1" dirty="0" smtClean="0">
              <a:latin typeface="Arial" panose="020B0604020202020204" pitchFamily="34" charset="0"/>
            </a:endParaRPr>
          </a:p>
          <a:p>
            <a:pPr marL="342900" indent="-342900" algn="just">
              <a:buFont typeface="Wingdings" panose="05000000000000000000" pitchFamily="2" charset="2"/>
              <a:buChar char="q"/>
            </a:pPr>
            <a:endParaRPr lang="es-ES" b="1" dirty="0">
              <a:latin typeface="Arial" panose="020B0604020202020204" pitchFamily="34" charset="0"/>
            </a:endParaRPr>
          </a:p>
        </p:txBody>
      </p:sp>
      <p:sp>
        <p:nvSpPr>
          <p:cNvPr id="4" name="5 Título"/>
          <p:cNvSpPr txBox="1">
            <a:spLocks/>
          </p:cNvSpPr>
          <p:nvPr/>
        </p:nvSpPr>
        <p:spPr>
          <a:xfrm>
            <a:off x="1440" y="1196752"/>
            <a:ext cx="781092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0363" indent="-350838" algn="l"/>
            <a:r>
              <a:rPr lang="es-ES" sz="2400" b="1" dirty="0">
                <a:solidFill>
                  <a:schemeClr val="accent3">
                    <a:lumMod val="50000"/>
                  </a:schemeClr>
                </a:solidFill>
              </a:rPr>
              <a:t>3.- Características del programa y requisitos de </a:t>
            </a:r>
            <a:r>
              <a:rPr lang="es-ES" sz="2400" b="1" dirty="0" smtClean="0">
                <a:solidFill>
                  <a:schemeClr val="accent3">
                    <a:lumMod val="50000"/>
                  </a:schemeClr>
                </a:solidFill>
              </a:rPr>
              <a:t>los proyectos singulares</a:t>
            </a:r>
            <a:endParaRPr lang="es-ES" altLang="es-ES" sz="1800" dirty="0">
              <a:solidFill>
                <a:schemeClr val="accent3">
                  <a:lumMod val="50000"/>
                </a:schemeClr>
              </a:solidFill>
            </a:endParaRPr>
          </a:p>
          <a:p>
            <a:pPr marL="360363" indent="-350838"/>
            <a:endParaRPr lang="es-ES" sz="2400" b="1" dirty="0">
              <a:solidFill>
                <a:schemeClr val="accent3">
                  <a:lumMod val="50000"/>
                </a:schemeClr>
              </a:solidFill>
            </a:endParaRPr>
          </a:p>
        </p:txBody>
      </p:sp>
      <p:sp>
        <p:nvSpPr>
          <p:cNvPr id="5" name="4 Rectángulo"/>
          <p:cNvSpPr/>
          <p:nvPr/>
        </p:nvSpPr>
        <p:spPr>
          <a:xfrm>
            <a:off x="7092280" y="4149080"/>
            <a:ext cx="1800678" cy="307777"/>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400" b="1" kern="0" dirty="0" smtClean="0">
                <a:solidFill>
                  <a:srgbClr val="000000"/>
                </a:solidFill>
                <a:latin typeface="Arial" panose="020B0604020202020204" pitchFamily="34" charset="0"/>
                <a:cs typeface="Arial" charset="0"/>
                <a:sym typeface="Gill Sans"/>
              </a:rPr>
              <a:t>BENEFICIARIOS </a:t>
            </a:r>
            <a:endParaRPr lang="es-ES" sz="1400" b="1" kern="0" dirty="0">
              <a:solidFill>
                <a:srgbClr val="000000"/>
              </a:solidFill>
              <a:latin typeface="Arial" panose="020B0604020202020204" pitchFamily="34" charset="0"/>
              <a:cs typeface="Arial" charset="0"/>
              <a:sym typeface="Gill Sans"/>
            </a:endParaRPr>
          </a:p>
        </p:txBody>
      </p:sp>
      <p:sp>
        <p:nvSpPr>
          <p:cNvPr id="7" name="6 Rectángulo"/>
          <p:cNvSpPr/>
          <p:nvPr/>
        </p:nvSpPr>
        <p:spPr>
          <a:xfrm>
            <a:off x="107504" y="4471952"/>
            <a:ext cx="8928992" cy="1754326"/>
          </a:xfrm>
          <a:prstGeom prst="rect">
            <a:avLst/>
          </a:prstGeom>
        </p:spPr>
        <p:txBody>
          <a:bodyPr wrap="square">
            <a:spAutoFit/>
          </a:bodyPr>
          <a:lstStyle/>
          <a:p>
            <a:pPr algn="just"/>
            <a:r>
              <a:rPr lang="es-ES_tradnl" b="1" dirty="0" smtClean="0"/>
              <a:t>ENTIDADES LOCALES o SUPRALOCALES</a:t>
            </a:r>
            <a:r>
              <a:rPr lang="es-ES_tradnl" dirty="0" smtClean="0"/>
              <a:t>, sin límite de población, </a:t>
            </a:r>
            <a:r>
              <a:rPr lang="es-ES_tradnl" sz="1600" dirty="0" smtClean="0"/>
              <a:t>de acuerdo al art.3 de la LRBRL</a:t>
            </a:r>
          </a:p>
          <a:p>
            <a:pPr marL="342900" indent="-342900" algn="just">
              <a:buFont typeface="Wingdings" panose="05000000000000000000" pitchFamily="2" charset="2"/>
              <a:buChar char="q"/>
            </a:pPr>
            <a:r>
              <a:rPr lang="es-ES_tradnl" dirty="0" smtClean="0"/>
              <a:t>Ayuntamientos de municipios</a:t>
            </a:r>
          </a:p>
          <a:p>
            <a:pPr marL="342900" indent="-342900" algn="just">
              <a:buFont typeface="Wingdings" panose="05000000000000000000" pitchFamily="2" charset="2"/>
              <a:buChar char="q"/>
            </a:pPr>
            <a:r>
              <a:rPr lang="es-ES_tradnl" dirty="0" smtClean="0"/>
              <a:t>Las </a:t>
            </a:r>
            <a:r>
              <a:rPr lang="es-ES_tradnl" dirty="0"/>
              <a:t>D</a:t>
            </a:r>
            <a:r>
              <a:rPr lang="es-ES_tradnl" dirty="0" smtClean="0"/>
              <a:t>iputaciones Provinciales o CCAA </a:t>
            </a:r>
            <a:r>
              <a:rPr lang="es-ES_tradnl" dirty="0" err="1" smtClean="0"/>
              <a:t>uniprovinciales</a:t>
            </a:r>
            <a:r>
              <a:rPr lang="es-ES_tradnl" dirty="0" smtClean="0"/>
              <a:t>, en </a:t>
            </a:r>
            <a:r>
              <a:rPr lang="es-ES_tradnl" dirty="0"/>
              <a:t>el ejercicio de </a:t>
            </a:r>
            <a:r>
              <a:rPr lang="es-ES_tradnl" dirty="0" smtClean="0"/>
              <a:t>sus competencias, </a:t>
            </a:r>
            <a:r>
              <a:rPr lang="es-ES_tradnl" dirty="0"/>
              <a:t>cuando </a:t>
            </a:r>
            <a:r>
              <a:rPr lang="es-ES_tradnl" dirty="0" smtClean="0"/>
              <a:t>actúen como promotores o </a:t>
            </a:r>
            <a:r>
              <a:rPr lang="es-ES_tradnl" dirty="0"/>
              <a:t>en representación </a:t>
            </a:r>
            <a:r>
              <a:rPr lang="es-ES_tradnl" dirty="0" smtClean="0"/>
              <a:t>(de una agrupación) de municipios. </a:t>
            </a:r>
          </a:p>
          <a:p>
            <a:pPr marL="342900" indent="-342900" algn="just">
              <a:buFont typeface="Wingdings" panose="05000000000000000000" pitchFamily="2" charset="2"/>
              <a:buChar char="q"/>
            </a:pPr>
            <a:r>
              <a:rPr lang="es-ES_tradnl" dirty="0" smtClean="0"/>
              <a:t>Cabildos, Consejos insulares. Mancomunidades. Áreas metropolitanas</a:t>
            </a:r>
          </a:p>
          <a:p>
            <a:pPr marL="342900" indent="-342900" algn="just">
              <a:buFont typeface="Wingdings" panose="05000000000000000000" pitchFamily="2" charset="2"/>
              <a:buChar char="q"/>
            </a:pPr>
            <a:r>
              <a:rPr lang="es-ES_tradnl" dirty="0" smtClean="0"/>
              <a:t>Las </a:t>
            </a:r>
            <a:r>
              <a:rPr lang="es-ES_tradnl" dirty="0"/>
              <a:t>Comarcas u </a:t>
            </a:r>
            <a:r>
              <a:rPr lang="es-ES_tradnl" b="1" dirty="0"/>
              <a:t>otras entidades </a:t>
            </a:r>
            <a:r>
              <a:rPr lang="es-ES_tradnl" b="1" dirty="0" smtClean="0"/>
              <a:t>(instituidas por las CCAA) </a:t>
            </a:r>
            <a:r>
              <a:rPr lang="es-ES_tradnl" dirty="0" smtClean="0"/>
              <a:t>que </a:t>
            </a:r>
            <a:r>
              <a:rPr lang="es-ES_tradnl" dirty="0"/>
              <a:t>agrupen varios </a:t>
            </a:r>
            <a:r>
              <a:rPr lang="es-ES_tradnl" dirty="0" smtClean="0"/>
              <a:t>municipios.</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8582" y="908720"/>
            <a:ext cx="1023937"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Rectángulo"/>
          <p:cNvSpPr/>
          <p:nvPr/>
        </p:nvSpPr>
        <p:spPr>
          <a:xfrm>
            <a:off x="6156176" y="1825079"/>
            <a:ext cx="2736304" cy="307777"/>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400" b="1" kern="0" dirty="0" smtClean="0">
                <a:solidFill>
                  <a:srgbClr val="000000"/>
                </a:solidFill>
                <a:latin typeface="Arial" panose="020B0604020202020204" pitchFamily="34" charset="0"/>
                <a:cs typeface="Arial" charset="0"/>
                <a:sym typeface="Gill Sans"/>
              </a:rPr>
              <a:t>BASES Y CONVOCATORIA</a:t>
            </a:r>
            <a:endParaRPr lang="es-ES" sz="1400" b="1" kern="0" dirty="0">
              <a:solidFill>
                <a:srgbClr val="000000"/>
              </a:solidFill>
              <a:latin typeface="Arial" panose="020B0604020202020204" pitchFamily="34" charset="0"/>
              <a:cs typeface="Arial" charset="0"/>
              <a:sym typeface="Gill Sans"/>
            </a:endParaRPr>
          </a:p>
        </p:txBody>
      </p:sp>
    </p:spTree>
    <p:extLst>
      <p:ext uri="{BB962C8B-B14F-4D97-AF65-F5344CB8AC3E}">
        <p14:creationId xmlns:p14="http://schemas.microsoft.com/office/powerpoint/2010/main" val="3337970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p:cNvSpPr>
          <p:nvPr/>
        </p:nvSpPr>
        <p:spPr bwMode="auto">
          <a:xfrm>
            <a:off x="11430000" y="8610601"/>
            <a:ext cx="13081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pPr>
            <a:fld id="{0437550D-8BA8-4C3C-A6FF-D8F81BC20922}" type="slidenum">
              <a:rPr lang="en-US" altLang="es-ES" sz="1700">
                <a:solidFill>
                  <a:srgbClr val="4B4B4B"/>
                </a:solidFill>
                <a:latin typeface="DIN Next LT Pro Medium" pitchFamily="34" charset="0"/>
                <a:ea typeface="DIN Next LT Pro Medium" pitchFamily="34" charset="0"/>
                <a:cs typeface="DIN Next LT Pro Medium" pitchFamily="34" charset="0"/>
                <a:sym typeface="DIN Next LT Pro Medium" pitchFamily="34" charset="0"/>
              </a:rPr>
              <a:pPr algn="r" eaLnBrk="1" hangingPunct="1">
                <a:spcBef>
                  <a:spcPct val="0"/>
                </a:spcBef>
                <a:buFontTx/>
                <a:buNone/>
              </a:pPr>
              <a:t>6</a:t>
            </a:fld>
            <a:endParaRPr lang="en-US" altLang="es-ES" sz="1700">
              <a:solidFill>
                <a:srgbClr val="4B4B4B"/>
              </a:solidFill>
              <a:latin typeface="DIN Next LT Pro Medium" pitchFamily="34" charset="0"/>
              <a:ea typeface="DIN Next LT Pro Medium" pitchFamily="34" charset="0"/>
              <a:cs typeface="DIN Next LT Pro Medium" pitchFamily="34" charset="0"/>
              <a:sym typeface="DIN Next LT Pro Medium" pitchFamily="34" charset="0"/>
            </a:endParaRPr>
          </a:p>
        </p:txBody>
      </p:sp>
      <p:sp>
        <p:nvSpPr>
          <p:cNvPr id="12" name="1 Título"/>
          <p:cNvSpPr txBox="1">
            <a:spLocks/>
          </p:cNvSpPr>
          <p:nvPr/>
        </p:nvSpPr>
        <p:spPr bwMode="auto">
          <a:xfrm>
            <a:off x="7132298" y="2123451"/>
            <a:ext cx="1832190" cy="142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0655" tIns="40655" rIns="40655" bIns="40655"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defRPr/>
            </a:pPr>
            <a:r>
              <a:rPr lang="es-ES" sz="2000" b="1" dirty="0" smtClean="0">
                <a:solidFill>
                  <a:schemeClr val="accent3">
                    <a:lumMod val="50000"/>
                  </a:schemeClr>
                </a:solidFill>
                <a:effectLst>
                  <a:outerShdw blurRad="38100" dist="38100" dir="2700000" algn="tl">
                    <a:srgbClr val="000000">
                      <a:alpha val="43137"/>
                    </a:srgbClr>
                  </a:outerShdw>
                </a:effectLst>
              </a:rPr>
              <a:t>RD 616/2017  </a:t>
            </a:r>
          </a:p>
          <a:p>
            <a:pPr algn="l" eaLnBrk="1" hangingPunct="1">
              <a:defRPr/>
            </a:pPr>
            <a:r>
              <a:rPr lang="es-ES" sz="2000" b="1" dirty="0" smtClean="0">
                <a:solidFill>
                  <a:schemeClr val="accent3">
                    <a:lumMod val="50000"/>
                  </a:schemeClr>
                </a:solidFill>
                <a:effectLst>
                  <a:outerShdw blurRad="38100" dist="38100" dir="2700000" algn="tl">
                    <a:srgbClr val="000000">
                      <a:alpha val="43137"/>
                    </a:srgbClr>
                  </a:outerShdw>
                </a:effectLst>
              </a:rPr>
              <a:t>RD 1516/2018  </a:t>
            </a:r>
          </a:p>
          <a:p>
            <a:pPr algn="l" eaLnBrk="1" hangingPunct="1">
              <a:defRPr/>
            </a:pPr>
            <a:r>
              <a:rPr lang="es-ES" sz="2000" b="1" dirty="0" smtClean="0">
                <a:solidFill>
                  <a:schemeClr val="accent3">
                    <a:lumMod val="50000"/>
                  </a:schemeClr>
                </a:solidFill>
                <a:effectLst>
                  <a:outerShdw blurRad="38100" dist="38100" dir="2700000" algn="tl">
                    <a:srgbClr val="000000">
                      <a:alpha val="43137"/>
                    </a:srgbClr>
                  </a:outerShdw>
                </a:effectLst>
              </a:rPr>
              <a:t>RD 316/2019</a:t>
            </a:r>
            <a:endParaRPr lang="es-ES" altLang="es-ES" sz="2000" b="1" dirty="0">
              <a:solidFill>
                <a:schemeClr val="accent3">
                  <a:lumMod val="50000"/>
                </a:schemeClr>
              </a:solidFill>
              <a:ea typeface="+mn-ea"/>
              <a:cs typeface="+mn-cs"/>
            </a:endParaRPr>
          </a:p>
        </p:txBody>
      </p:sp>
      <p:pic>
        <p:nvPicPr>
          <p:cNvPr id="9" name="Picture 9" descr="C:\Users\KG000141\Desktop\mapas y logo nuevo periodo\ESPAÑA 2014-2020RelieveSinFondoNiLeyenda.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39" t="5586"/>
          <a:stretch/>
        </p:blipFill>
        <p:spPr bwMode="auto">
          <a:xfrm>
            <a:off x="6945932" y="3544801"/>
            <a:ext cx="2090564" cy="15862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7 Tabla"/>
          <p:cNvGraphicFramePr>
            <a:graphicFrameLocks noGrp="1"/>
          </p:cNvGraphicFramePr>
          <p:nvPr>
            <p:extLst>
              <p:ext uri="{D42A27DB-BD31-4B8C-83A1-F6EECF244321}">
                <p14:modId xmlns:p14="http://schemas.microsoft.com/office/powerpoint/2010/main" val="2482266417"/>
              </p:ext>
            </p:extLst>
          </p:nvPr>
        </p:nvGraphicFramePr>
        <p:xfrm>
          <a:off x="107504" y="1196752"/>
          <a:ext cx="6192688" cy="5656796"/>
        </p:xfrm>
        <a:graphic>
          <a:graphicData uri="http://schemas.openxmlformats.org/drawingml/2006/table">
            <a:tbl>
              <a:tblPr firstRow="1" firstCol="1" bandRow="1"/>
              <a:tblGrid>
                <a:gridCol w="1728192"/>
                <a:gridCol w="1512168"/>
                <a:gridCol w="1728192"/>
                <a:gridCol w="1224136"/>
              </a:tblGrid>
              <a:tr h="360040">
                <a:tc>
                  <a:txBody>
                    <a:bodyPr/>
                    <a:lstStyle/>
                    <a:p>
                      <a:pPr algn="ctr">
                        <a:lnSpc>
                          <a:spcPct val="115000"/>
                        </a:lnSpc>
                        <a:spcAft>
                          <a:spcPts val="0"/>
                        </a:spcAft>
                      </a:pPr>
                      <a:r>
                        <a:rPr lang="es-ES" sz="1050" b="1" dirty="0">
                          <a:effectLst/>
                          <a:latin typeface="Calibri"/>
                          <a:ea typeface="Calibri"/>
                          <a:cs typeface="Arial"/>
                        </a:rPr>
                        <a:t> </a:t>
                      </a:r>
                      <a:r>
                        <a:rPr lang="es-ES" sz="1050" b="1" dirty="0" smtClean="0">
                          <a:effectLst/>
                          <a:latin typeface="Calibri"/>
                          <a:ea typeface="Calibri"/>
                          <a:cs typeface="Arial"/>
                        </a:rPr>
                        <a:t>TIPOLOGÍA</a:t>
                      </a:r>
                      <a:endParaRPr lang="es-ES" sz="1000" b="1" dirty="0">
                        <a:effectLst/>
                        <a:latin typeface="Calibri"/>
                        <a:ea typeface="Calibri"/>
                        <a:cs typeface="Times New Roman"/>
                      </a:endParaRPr>
                    </a:p>
                    <a:p>
                      <a:pPr algn="ctr">
                        <a:lnSpc>
                          <a:spcPct val="115000"/>
                        </a:lnSpc>
                        <a:spcAft>
                          <a:spcPts val="0"/>
                        </a:spcAft>
                      </a:pPr>
                      <a:r>
                        <a:rPr lang="es-ES" sz="1050" b="1" dirty="0">
                          <a:effectLst/>
                          <a:latin typeface="Calibri"/>
                          <a:ea typeface="Calibri"/>
                          <a:cs typeface="Arial"/>
                        </a:rPr>
                        <a:t>DE </a:t>
                      </a:r>
                      <a:r>
                        <a:rPr lang="es-ES" sz="1050" b="1" dirty="0" smtClean="0">
                          <a:effectLst/>
                          <a:latin typeface="Calibri"/>
                          <a:ea typeface="Calibri"/>
                          <a:cs typeface="Arial"/>
                        </a:rPr>
                        <a:t>REGIÓN FEDER</a:t>
                      </a:r>
                      <a:endParaRPr lang="es-ES" sz="10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dirty="0">
                          <a:effectLst/>
                          <a:latin typeface="Calibri"/>
                          <a:ea typeface="Calibri"/>
                          <a:cs typeface="Arial"/>
                        </a:rPr>
                        <a:t> </a:t>
                      </a:r>
                      <a:r>
                        <a:rPr lang="es-ES" sz="1050" b="1" dirty="0" smtClean="0">
                          <a:effectLst/>
                          <a:latin typeface="Calibri"/>
                          <a:ea typeface="Calibri"/>
                          <a:cs typeface="Arial"/>
                        </a:rPr>
                        <a:t>COMUNIDAD</a:t>
                      </a:r>
                      <a:r>
                        <a:rPr lang="es-ES" sz="1050" b="1" dirty="0">
                          <a:effectLst/>
                          <a:latin typeface="Calibri"/>
                          <a:ea typeface="Calibri"/>
                          <a:cs typeface="Arial"/>
                        </a:rPr>
                        <a:t>/</a:t>
                      </a:r>
                      <a:endParaRPr lang="es-ES" sz="1000" b="1" dirty="0">
                        <a:effectLst/>
                        <a:latin typeface="Calibri"/>
                        <a:ea typeface="Calibri"/>
                        <a:cs typeface="Times New Roman"/>
                      </a:endParaRPr>
                    </a:p>
                    <a:p>
                      <a:pPr algn="ctr">
                        <a:lnSpc>
                          <a:spcPct val="115000"/>
                        </a:lnSpc>
                        <a:spcAft>
                          <a:spcPts val="0"/>
                        </a:spcAft>
                      </a:pPr>
                      <a:r>
                        <a:rPr lang="es-ES" sz="1050" b="1" dirty="0">
                          <a:effectLst/>
                          <a:latin typeface="Calibri"/>
                          <a:ea typeface="Calibri"/>
                          <a:cs typeface="Arial"/>
                        </a:rPr>
                        <a:t>CIUDAD AUTÓNOMA</a:t>
                      </a:r>
                      <a:endParaRPr lang="es-ES" sz="10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50" b="1" dirty="0">
                          <a:effectLst/>
                          <a:latin typeface="Calibri"/>
                          <a:ea typeface="Calibri"/>
                          <a:cs typeface="Arial"/>
                        </a:rPr>
                        <a:t>PRESUPUESTO </a:t>
                      </a:r>
                      <a:endParaRPr lang="es-ES" sz="1000" b="1" dirty="0">
                        <a:effectLst/>
                        <a:latin typeface="Calibri"/>
                        <a:ea typeface="Calibri"/>
                        <a:cs typeface="Times New Roman"/>
                      </a:endParaRPr>
                    </a:p>
                    <a:p>
                      <a:pPr algn="ctr">
                        <a:lnSpc>
                          <a:spcPct val="115000"/>
                        </a:lnSpc>
                        <a:spcAft>
                          <a:spcPts val="0"/>
                        </a:spcAft>
                      </a:pPr>
                      <a:r>
                        <a:rPr lang="es-ES" sz="1050" b="1" dirty="0" smtClean="0">
                          <a:effectLst/>
                          <a:latin typeface="Calibri"/>
                          <a:ea typeface="Calibri"/>
                          <a:cs typeface="Arial"/>
                        </a:rPr>
                        <a:t>COMUNIDAD/CIUDAD </a:t>
                      </a:r>
                      <a:r>
                        <a:rPr lang="es-ES" sz="1050" b="1" dirty="0">
                          <a:effectLst/>
                          <a:latin typeface="Calibri"/>
                          <a:ea typeface="Calibri"/>
                          <a:cs typeface="Arial"/>
                        </a:rPr>
                        <a:t>AUTÓNOMA</a:t>
                      </a:r>
                      <a:endParaRPr lang="es-ES" sz="10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b="1" dirty="0" smtClean="0">
                          <a:effectLst/>
                          <a:latin typeface="Calibri"/>
                          <a:ea typeface="Calibri"/>
                          <a:cs typeface="Times New Roman"/>
                        </a:rPr>
                        <a:t>TASA COFINANCIACIÓN</a:t>
                      </a:r>
                      <a:endParaRPr lang="es-ES" sz="10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449">
                <a:tc rowSpan="13">
                  <a:txBody>
                    <a:bodyPr/>
                    <a:lstStyle/>
                    <a:p>
                      <a:pPr algn="ctr">
                        <a:lnSpc>
                          <a:spcPct val="115000"/>
                        </a:lnSpc>
                        <a:spcAft>
                          <a:spcPts val="0"/>
                        </a:spcAft>
                      </a:pPr>
                      <a:r>
                        <a:rPr lang="es-ES" sz="1400" b="1" dirty="0">
                          <a:effectLst/>
                          <a:latin typeface="Calibri"/>
                          <a:ea typeface="Calibri"/>
                          <a:cs typeface="Arial"/>
                        </a:rPr>
                        <a:t>Más</a:t>
                      </a:r>
                      <a:endParaRPr lang="es-ES" sz="1400" b="1" dirty="0">
                        <a:effectLst/>
                        <a:latin typeface="Calibri"/>
                        <a:ea typeface="Calibri"/>
                        <a:cs typeface="Times New Roman"/>
                      </a:endParaRPr>
                    </a:p>
                    <a:p>
                      <a:pPr algn="ctr">
                        <a:lnSpc>
                          <a:spcPct val="115000"/>
                        </a:lnSpc>
                        <a:spcAft>
                          <a:spcPts val="0"/>
                        </a:spcAft>
                      </a:pPr>
                      <a:r>
                        <a:rPr lang="es-ES" sz="1400" b="1" dirty="0">
                          <a:effectLst/>
                          <a:latin typeface="Calibri"/>
                          <a:ea typeface="Calibri"/>
                          <a:cs typeface="Arial"/>
                        </a:rPr>
                        <a:t>desarrollada</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lnSpc>
                          <a:spcPct val="115000"/>
                        </a:lnSpc>
                        <a:spcAft>
                          <a:spcPts val="0"/>
                        </a:spcAft>
                      </a:pPr>
                      <a:r>
                        <a:rPr lang="es-ES" sz="1400" b="1" dirty="0">
                          <a:effectLst/>
                          <a:latin typeface="Calibri"/>
                          <a:ea typeface="Calibri"/>
                          <a:cs typeface="Arial"/>
                        </a:rPr>
                        <a:t>País Vasco</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4.553.547 €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Cataluña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23.312.931 €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Galicia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154.508.117 €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solidFill>
                            <a:schemeClr val="bg1"/>
                          </a:solidFill>
                          <a:effectLst/>
                          <a:latin typeface="Calibri"/>
                          <a:ea typeface="Calibri"/>
                          <a:cs typeface="Times New Roman"/>
                        </a:rPr>
                        <a:t>80%</a:t>
                      </a:r>
                      <a:endParaRPr lang="es-ES" sz="1400" b="1" dirty="0">
                        <a:solidFill>
                          <a:schemeClr val="bg1"/>
                        </a:solidFill>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Asturias</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12.406.476 €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solidFill>
                            <a:schemeClr val="bg1"/>
                          </a:solidFill>
                          <a:effectLst/>
                          <a:latin typeface="Calibri"/>
                          <a:ea typeface="Calibri"/>
                          <a:cs typeface="Times New Roman"/>
                        </a:rPr>
                        <a:t>80%</a:t>
                      </a:r>
                      <a:endParaRPr lang="es-ES" sz="1400" b="1" dirty="0">
                        <a:solidFill>
                          <a:schemeClr val="bg1"/>
                        </a:solidFill>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Cantabria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1.907.655 €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La Rioja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961.727 €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Valencia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120.503.322 €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Aragón</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4.356.925 €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Navarra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1.305.556 €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Illes Balears</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6.230.849 €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Madrid</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16.614.327 €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Castilla y León</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18.882.741 €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effectLst/>
                          <a:latin typeface="Calibri"/>
                          <a:ea typeface="Calibri"/>
                          <a:cs typeface="Times New Roman"/>
                        </a:rPr>
                        <a:t>50%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Ceuta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a:effectLst/>
                          <a:latin typeface="Calibri"/>
                          <a:ea typeface="Calibri"/>
                          <a:cs typeface="Arial"/>
                        </a:rPr>
                        <a:t>1.501.070 €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115000"/>
                        </a:lnSpc>
                        <a:spcAft>
                          <a:spcPts val="0"/>
                        </a:spcAft>
                      </a:pPr>
                      <a:r>
                        <a:rPr lang="es-ES" sz="1400" b="1" dirty="0" smtClean="0">
                          <a:solidFill>
                            <a:schemeClr val="bg1"/>
                          </a:solidFill>
                          <a:effectLst/>
                          <a:latin typeface="Calibri"/>
                          <a:ea typeface="Calibri"/>
                          <a:cs typeface="Times New Roman"/>
                        </a:rPr>
                        <a:t>80%</a:t>
                      </a:r>
                      <a:endParaRPr lang="es-ES" sz="1400" b="1" dirty="0">
                        <a:solidFill>
                          <a:schemeClr val="bg1"/>
                        </a:solidFill>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78587">
                <a:tc>
                  <a:txBody>
                    <a:bodyPr/>
                    <a:lstStyle/>
                    <a:p>
                      <a:pPr algn="ctr">
                        <a:lnSpc>
                          <a:spcPct val="115000"/>
                        </a:lnSpc>
                        <a:spcAft>
                          <a:spcPts val="0"/>
                        </a:spcAft>
                      </a:pPr>
                      <a:r>
                        <a:rPr lang="es-ES" sz="1400" b="1" dirty="0">
                          <a:effectLst/>
                          <a:latin typeface="Calibri"/>
                          <a:ea typeface="Calibri"/>
                          <a:cs typeface="Arial"/>
                        </a:rPr>
                        <a:t>Menos desarrollada</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a:lnSpc>
                          <a:spcPct val="115000"/>
                        </a:lnSpc>
                        <a:spcAft>
                          <a:spcPts val="0"/>
                        </a:spcAft>
                      </a:pPr>
                      <a:r>
                        <a:rPr lang="es-ES" sz="1400" b="1" dirty="0">
                          <a:effectLst/>
                          <a:latin typeface="Calibri"/>
                          <a:ea typeface="Calibri"/>
                          <a:cs typeface="Arial"/>
                        </a:rPr>
                        <a:t>Extremadura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a:lnSpc>
                          <a:spcPct val="115000"/>
                        </a:lnSpc>
                        <a:spcAft>
                          <a:spcPts val="0"/>
                        </a:spcAft>
                      </a:pPr>
                      <a:r>
                        <a:rPr lang="es-ES" sz="1400" b="1" dirty="0">
                          <a:effectLst/>
                          <a:latin typeface="Calibri"/>
                          <a:ea typeface="Calibri"/>
                          <a:cs typeface="Arial"/>
                        </a:rPr>
                        <a:t>39.302.758 €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r">
                        <a:lnSpc>
                          <a:spcPct val="115000"/>
                        </a:lnSpc>
                        <a:spcAft>
                          <a:spcPts val="0"/>
                        </a:spcAft>
                      </a:pPr>
                      <a:r>
                        <a:rPr lang="es-ES" sz="1400" b="1" dirty="0" smtClean="0">
                          <a:effectLst/>
                          <a:latin typeface="Calibri"/>
                          <a:ea typeface="Calibri"/>
                          <a:cs typeface="Times New Roman"/>
                        </a:rPr>
                        <a:t>80%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72449">
                <a:tc rowSpan="5">
                  <a:txBody>
                    <a:bodyPr/>
                    <a:lstStyle/>
                    <a:p>
                      <a:pPr algn="ctr">
                        <a:lnSpc>
                          <a:spcPct val="115000"/>
                        </a:lnSpc>
                        <a:spcAft>
                          <a:spcPts val="0"/>
                        </a:spcAft>
                      </a:pPr>
                      <a:r>
                        <a:rPr lang="es-ES" sz="1800" b="1" dirty="0">
                          <a:effectLst/>
                          <a:latin typeface="Calibri"/>
                          <a:ea typeface="Calibri"/>
                          <a:cs typeface="Arial"/>
                        </a:rPr>
                        <a:t>En Transición</a:t>
                      </a:r>
                      <a:endParaRPr lang="es-ES" sz="18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l">
                        <a:lnSpc>
                          <a:spcPct val="115000"/>
                        </a:lnSpc>
                        <a:spcAft>
                          <a:spcPts val="0"/>
                        </a:spcAft>
                      </a:pPr>
                      <a:r>
                        <a:rPr lang="es-ES" sz="1800" b="1" dirty="0">
                          <a:effectLst/>
                          <a:latin typeface="Calibri"/>
                          <a:ea typeface="Calibri"/>
                          <a:cs typeface="Arial"/>
                        </a:rPr>
                        <a:t>Andalucía</a:t>
                      </a:r>
                      <a:endParaRPr lang="es-ES" sz="16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800" b="1" dirty="0">
                          <a:effectLst/>
                          <a:latin typeface="Calibri"/>
                          <a:ea typeface="Calibri"/>
                          <a:cs typeface="Arial"/>
                        </a:rPr>
                        <a:t>417.813.609 €</a:t>
                      </a:r>
                      <a:endParaRPr lang="es-ES" sz="16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800" b="1" dirty="0" smtClean="0">
                          <a:effectLst/>
                          <a:latin typeface="Calibri"/>
                          <a:ea typeface="Calibri"/>
                          <a:cs typeface="Times New Roman"/>
                        </a:rPr>
                        <a:t>80%</a:t>
                      </a:r>
                      <a:endParaRPr lang="es-ES" sz="18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r>
              <a:tr h="172449">
                <a:tc vMerge="1">
                  <a:txBody>
                    <a:bodyPr/>
                    <a:lstStyle/>
                    <a:p>
                      <a:endParaRPr lang="es-ES"/>
                    </a:p>
                  </a:txBody>
                  <a:tcPr/>
                </a:tc>
                <a:tc>
                  <a:txBody>
                    <a:bodyPr/>
                    <a:lstStyle/>
                    <a:p>
                      <a:pPr algn="l">
                        <a:lnSpc>
                          <a:spcPct val="115000"/>
                        </a:lnSpc>
                        <a:spcAft>
                          <a:spcPts val="0"/>
                        </a:spcAft>
                      </a:pPr>
                      <a:r>
                        <a:rPr lang="es-ES" sz="1400" b="1">
                          <a:effectLst/>
                          <a:latin typeface="Calibri"/>
                          <a:ea typeface="Calibri"/>
                          <a:cs typeface="Arial"/>
                        </a:rPr>
                        <a:t>Murcia</a:t>
                      </a:r>
                      <a:endParaRPr lang="es-ES" sz="120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a:effectLst/>
                          <a:latin typeface="Calibri"/>
                          <a:ea typeface="Calibri"/>
                          <a:cs typeface="Arial"/>
                        </a:rPr>
                        <a:t>29.702.103 €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smtClean="0">
                          <a:effectLst/>
                          <a:latin typeface="Calibri"/>
                          <a:ea typeface="Calibri"/>
                          <a:cs typeface="Times New Roman"/>
                        </a:rPr>
                        <a:t>80%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r>
              <a:tr h="172449">
                <a:tc vMerge="1">
                  <a:txBody>
                    <a:bodyPr/>
                    <a:lstStyle/>
                    <a:p>
                      <a:endParaRPr lang="es-ES"/>
                    </a:p>
                  </a:txBody>
                  <a:tcPr/>
                </a:tc>
                <a:tc>
                  <a:txBody>
                    <a:bodyPr/>
                    <a:lstStyle/>
                    <a:p>
                      <a:pPr algn="l">
                        <a:lnSpc>
                          <a:spcPct val="115000"/>
                        </a:lnSpc>
                        <a:spcAft>
                          <a:spcPts val="0"/>
                        </a:spcAft>
                      </a:pPr>
                      <a:r>
                        <a:rPr lang="es-ES" sz="1400" b="1">
                          <a:effectLst/>
                          <a:latin typeface="Calibri"/>
                          <a:ea typeface="Calibri"/>
                          <a:cs typeface="Arial"/>
                        </a:rPr>
                        <a:t>Castilla- La Mancha</a:t>
                      </a:r>
                      <a:endParaRPr lang="es-ES" sz="120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a:effectLst/>
                          <a:latin typeface="Calibri"/>
                          <a:ea typeface="Calibri"/>
                          <a:cs typeface="Arial"/>
                        </a:rPr>
                        <a:t>95.976.171 €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smtClean="0">
                          <a:effectLst/>
                          <a:latin typeface="Calibri"/>
                          <a:ea typeface="Calibri"/>
                          <a:cs typeface="Times New Roman"/>
                        </a:rPr>
                        <a:t>80%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r>
              <a:tr h="172449">
                <a:tc vMerge="1">
                  <a:txBody>
                    <a:bodyPr/>
                    <a:lstStyle/>
                    <a:p>
                      <a:endParaRPr lang="es-ES"/>
                    </a:p>
                  </a:txBody>
                  <a:tcPr/>
                </a:tc>
                <a:tc>
                  <a:txBody>
                    <a:bodyPr/>
                    <a:lstStyle/>
                    <a:p>
                      <a:pPr algn="l">
                        <a:lnSpc>
                          <a:spcPct val="115000"/>
                        </a:lnSpc>
                        <a:spcAft>
                          <a:spcPts val="0"/>
                        </a:spcAft>
                      </a:pPr>
                      <a:r>
                        <a:rPr lang="es-ES" sz="1400" b="1">
                          <a:effectLst/>
                          <a:latin typeface="Calibri"/>
                          <a:ea typeface="Calibri"/>
                          <a:cs typeface="Arial"/>
                        </a:rPr>
                        <a:t>Canarias</a:t>
                      </a:r>
                      <a:endParaRPr lang="es-ES" sz="120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a:effectLst/>
                          <a:latin typeface="Calibri"/>
                          <a:ea typeface="Calibri"/>
                          <a:cs typeface="Arial"/>
                        </a:rPr>
                        <a:t>35.141.178 €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smtClean="0">
                          <a:solidFill>
                            <a:schemeClr val="bg1"/>
                          </a:solidFill>
                          <a:effectLst/>
                          <a:latin typeface="Calibri"/>
                          <a:ea typeface="Calibri"/>
                          <a:cs typeface="Times New Roman"/>
                        </a:rPr>
                        <a:t>85%</a:t>
                      </a:r>
                      <a:endParaRPr lang="es-ES" sz="1400" b="1" dirty="0">
                        <a:solidFill>
                          <a:schemeClr val="bg1"/>
                        </a:solidFill>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r>
              <a:tr h="172449">
                <a:tc vMerge="1">
                  <a:txBody>
                    <a:bodyPr/>
                    <a:lstStyle/>
                    <a:p>
                      <a:endParaRPr lang="es-ES"/>
                    </a:p>
                  </a:txBody>
                  <a:tcPr/>
                </a:tc>
                <a:tc>
                  <a:txBody>
                    <a:bodyPr/>
                    <a:lstStyle/>
                    <a:p>
                      <a:pPr algn="l">
                        <a:lnSpc>
                          <a:spcPct val="115000"/>
                        </a:lnSpc>
                        <a:spcAft>
                          <a:spcPts val="0"/>
                        </a:spcAft>
                      </a:pPr>
                      <a:r>
                        <a:rPr lang="es-ES" sz="1400" b="1" dirty="0">
                          <a:effectLst/>
                          <a:latin typeface="Calibri"/>
                          <a:ea typeface="Calibri"/>
                          <a:cs typeface="Arial"/>
                        </a:rPr>
                        <a:t>Melilla</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a:effectLst/>
                          <a:latin typeface="Calibri"/>
                          <a:ea typeface="Calibri"/>
                          <a:cs typeface="Arial"/>
                        </a:rPr>
                        <a:t>2.172.480 €</a:t>
                      </a:r>
                      <a:endParaRPr lang="es-ES" sz="12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algn="r">
                        <a:lnSpc>
                          <a:spcPct val="115000"/>
                        </a:lnSpc>
                        <a:spcAft>
                          <a:spcPts val="0"/>
                        </a:spcAft>
                      </a:pPr>
                      <a:r>
                        <a:rPr lang="es-ES" sz="1400" b="1" dirty="0" smtClean="0">
                          <a:effectLst/>
                          <a:latin typeface="Calibri"/>
                          <a:ea typeface="Calibri"/>
                          <a:cs typeface="Times New Roman"/>
                        </a:rPr>
                        <a:t>80%</a:t>
                      </a:r>
                      <a:endParaRPr lang="es-ES" sz="1400" b="1"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r>
              <a:tr h="339484">
                <a:tc gridSpan="3">
                  <a:txBody>
                    <a:bodyPr/>
                    <a:lstStyle/>
                    <a:p>
                      <a:pPr algn="r">
                        <a:lnSpc>
                          <a:spcPct val="115000"/>
                        </a:lnSpc>
                        <a:spcAft>
                          <a:spcPts val="0"/>
                        </a:spcAft>
                      </a:pPr>
                      <a:r>
                        <a:rPr lang="es-ES" sz="1000" b="1" dirty="0" smtClean="0">
                          <a:effectLst/>
                          <a:latin typeface="Calibri"/>
                          <a:ea typeface="Calibri"/>
                          <a:cs typeface="Arial"/>
                        </a:rPr>
                        <a:t> </a:t>
                      </a:r>
                      <a:r>
                        <a:rPr lang="es-ES" sz="1700" b="1" dirty="0" smtClean="0">
                          <a:effectLst/>
                          <a:latin typeface="Calibri"/>
                          <a:ea typeface="Calibri"/>
                          <a:cs typeface="Arial"/>
                        </a:rPr>
                        <a:t>TOTAL PRESUPUESTO</a:t>
                      </a:r>
                      <a:r>
                        <a:rPr lang="es-ES" sz="1700" b="1" baseline="0" dirty="0" smtClean="0">
                          <a:effectLst/>
                          <a:latin typeface="Calibri"/>
                          <a:ea typeface="Calibri"/>
                          <a:cs typeface="Arial"/>
                        </a:rPr>
                        <a:t> CONVOCATORIA       </a:t>
                      </a:r>
                      <a:r>
                        <a:rPr lang="es-ES" sz="1700" b="1" dirty="0" smtClean="0">
                          <a:effectLst/>
                          <a:latin typeface="Calibri"/>
                          <a:ea typeface="Calibri"/>
                          <a:cs typeface="Arial"/>
                        </a:rPr>
                        <a:t>987.153.542</a:t>
                      </a:r>
                      <a:endParaRPr lang="es-ES" sz="17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s-ES"/>
                    </a:p>
                  </a:txBody>
                  <a:tcPr/>
                </a:tc>
                <a:tc hMerge="1">
                  <a:txBody>
                    <a:bodyPr/>
                    <a:lstStyle/>
                    <a:p>
                      <a:endParaRPr lang="es-ES"/>
                    </a:p>
                  </a:txBody>
                  <a:tcPr/>
                </a:tc>
                <a:tc>
                  <a:txBody>
                    <a:bodyPr/>
                    <a:lstStyle/>
                    <a:p>
                      <a:pPr algn="r">
                        <a:lnSpc>
                          <a:spcPct val="115000"/>
                        </a:lnSpc>
                        <a:spcAft>
                          <a:spcPts val="0"/>
                        </a:spcAft>
                      </a:pPr>
                      <a:endParaRPr lang="es-ES" sz="900" dirty="0">
                        <a:effectLst/>
                        <a:latin typeface="Calibri"/>
                        <a:ea typeface="Calibri"/>
                        <a:cs typeface="Times New Roman"/>
                      </a:endParaRPr>
                    </a:p>
                  </a:txBody>
                  <a:tcPr marL="36448" marR="364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7" name="6 Rectángulo"/>
          <p:cNvSpPr/>
          <p:nvPr/>
        </p:nvSpPr>
        <p:spPr>
          <a:xfrm>
            <a:off x="6732240" y="1277531"/>
            <a:ext cx="2160718" cy="338554"/>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b="1" kern="0" dirty="0" smtClean="0">
                <a:solidFill>
                  <a:srgbClr val="000000"/>
                </a:solidFill>
                <a:cs typeface="Arial" charset="0"/>
                <a:sym typeface="Gill Sans"/>
              </a:rPr>
              <a:t>PRESUPUESTO (1/2) </a:t>
            </a:r>
            <a:endParaRPr lang="es-ES" sz="1600" b="1" kern="0" dirty="0">
              <a:solidFill>
                <a:srgbClr val="000000"/>
              </a:solidFill>
              <a:cs typeface="Arial" charset="0"/>
              <a:sym typeface="Gill Sans"/>
            </a:endParaRPr>
          </a:p>
        </p:txBody>
      </p:sp>
    </p:spTree>
    <p:extLst>
      <p:ext uri="{BB962C8B-B14F-4D97-AF65-F5344CB8AC3E}">
        <p14:creationId xmlns:p14="http://schemas.microsoft.com/office/powerpoint/2010/main" val="1131828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bwMode="auto">
          <a:xfrm>
            <a:off x="75514" y="1171707"/>
            <a:ext cx="8528933" cy="57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0655" tIns="40655" rIns="40655" bIns="40655"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defRPr/>
            </a:pPr>
            <a:r>
              <a:rPr lang="es-ES" sz="2000" b="1" dirty="0" smtClean="0">
                <a:solidFill>
                  <a:schemeClr val="accent3">
                    <a:lumMod val="50000"/>
                  </a:schemeClr>
                </a:solidFill>
                <a:effectLst>
                  <a:outerShdw blurRad="38100" dist="38100" dir="2700000" algn="tl">
                    <a:srgbClr val="000000">
                      <a:alpha val="43137"/>
                    </a:srgbClr>
                  </a:outerShdw>
                </a:effectLst>
              </a:rPr>
              <a:t>RD 616/2017 + RD 1516/2018 + RD 316/2019</a:t>
            </a:r>
            <a:endParaRPr lang="es-ES" altLang="es-ES" sz="2000" b="1" dirty="0">
              <a:solidFill>
                <a:schemeClr val="accent3">
                  <a:lumMod val="50000"/>
                </a:schemeClr>
              </a:solidFill>
              <a:ea typeface="+mn-ea"/>
              <a:cs typeface="+mn-cs"/>
            </a:endParaRPr>
          </a:p>
        </p:txBody>
      </p:sp>
      <p:graphicFrame>
        <p:nvGraphicFramePr>
          <p:cNvPr id="7" name="6 Tabla"/>
          <p:cNvGraphicFramePr>
            <a:graphicFrameLocks noGrp="1"/>
          </p:cNvGraphicFramePr>
          <p:nvPr>
            <p:extLst>
              <p:ext uri="{D42A27DB-BD31-4B8C-83A1-F6EECF244321}">
                <p14:modId xmlns:p14="http://schemas.microsoft.com/office/powerpoint/2010/main" val="1001820651"/>
              </p:ext>
            </p:extLst>
          </p:nvPr>
        </p:nvGraphicFramePr>
        <p:xfrm>
          <a:off x="213563" y="1916832"/>
          <a:ext cx="8678916" cy="2808312"/>
        </p:xfrm>
        <a:graphic>
          <a:graphicData uri="http://schemas.openxmlformats.org/drawingml/2006/table">
            <a:tbl>
              <a:tblPr/>
              <a:tblGrid>
                <a:gridCol w="1292773"/>
                <a:gridCol w="4433816"/>
                <a:gridCol w="1440160"/>
                <a:gridCol w="1512167"/>
              </a:tblGrid>
              <a:tr h="431854">
                <a:tc gridSpan="2">
                  <a:txBody>
                    <a:bodyPr/>
                    <a:lstStyle/>
                    <a:p>
                      <a:pPr algn="r" fontAlgn="ctr"/>
                      <a:endParaRPr lang="es-ES" sz="1100" b="1" i="0" u="none" strike="noStrike" dirty="0">
                        <a:solidFill>
                          <a:srgbClr val="FFFFFF"/>
                        </a:solidFill>
                        <a:effectLst/>
                        <a:latin typeface="+mj-lt"/>
                      </a:endParaRPr>
                    </a:p>
                  </a:txBody>
                  <a:tcPr marL="8296" marR="8296" marT="8296"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5">
                        <a:lumMod val="60000"/>
                        <a:lumOff val="40000"/>
                      </a:schemeClr>
                    </a:solidFill>
                  </a:tcPr>
                </a:tc>
                <a:tc hMerge="1">
                  <a:txBody>
                    <a:bodyPr/>
                    <a:lstStyle/>
                    <a:p>
                      <a:endParaRPr lang="es-ES"/>
                    </a:p>
                  </a:txBody>
                  <a:tcPr/>
                </a:tc>
                <a:tc>
                  <a:txBody>
                    <a:bodyPr/>
                    <a:lstStyle/>
                    <a:p>
                      <a:pPr algn="ctr" fontAlgn="ctr"/>
                      <a:r>
                        <a:rPr lang="es-ES" sz="1400" b="1" i="0" u="none" strike="noStrike" dirty="0" smtClean="0">
                          <a:solidFill>
                            <a:srgbClr val="FFFFFF"/>
                          </a:solidFill>
                          <a:effectLst/>
                          <a:latin typeface="Calibri"/>
                        </a:rPr>
                        <a:t>Presupuesto (€)</a:t>
                      </a:r>
                      <a:endParaRPr lang="es-ES" sz="1400" b="1" i="0" u="none" strike="noStrike" dirty="0">
                        <a:solidFill>
                          <a:srgbClr val="FFFFFF"/>
                        </a:solidFill>
                        <a:effectLst/>
                        <a:latin typeface="Calibri"/>
                      </a:endParaRPr>
                    </a:p>
                  </a:txBody>
                  <a:tcPr marL="8296" marR="8296" marT="829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fontAlgn="ctr"/>
                      <a:endParaRPr lang="es-ES" sz="1400" b="1" i="0" u="none" strike="noStrike" dirty="0">
                        <a:solidFill>
                          <a:srgbClr val="FFFFFF"/>
                        </a:solidFill>
                        <a:effectLst/>
                        <a:latin typeface="Calibri"/>
                      </a:endParaRPr>
                    </a:p>
                  </a:txBody>
                  <a:tcPr marL="8296" marR="8296" marT="829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60000"/>
                        <a:lumOff val="40000"/>
                      </a:schemeClr>
                    </a:solidFill>
                  </a:tcPr>
                </a:tc>
              </a:tr>
              <a:tr h="180804">
                <a:tc rowSpan="3">
                  <a:txBody>
                    <a:bodyPr/>
                    <a:lstStyle/>
                    <a:p>
                      <a:pPr algn="ctr" rtl="0" fontAlgn="ctr"/>
                      <a:r>
                        <a:rPr lang="es-ES" sz="1600" b="1" i="0" u="none" strike="noStrike" dirty="0">
                          <a:solidFill>
                            <a:srgbClr val="FFFFFF"/>
                          </a:solidFill>
                          <a:effectLst/>
                          <a:latin typeface="Calibri"/>
                        </a:rPr>
                        <a:t>Más desarrolladas</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E84A"/>
                    </a:solidFill>
                  </a:tcPr>
                </a:tc>
                <a:tc>
                  <a:txBody>
                    <a:bodyPr/>
                    <a:lstStyle/>
                    <a:p>
                      <a:pPr algn="l" rtl="0" fontAlgn="b">
                        <a:spcBef>
                          <a:spcPts val="600"/>
                        </a:spcBef>
                        <a:spcAft>
                          <a:spcPts val="600"/>
                        </a:spcAft>
                      </a:pPr>
                      <a:r>
                        <a:rPr lang="es-ES" sz="1200" b="1" i="0" u="none" strike="noStrike" dirty="0">
                          <a:solidFill>
                            <a:srgbClr val="000000"/>
                          </a:solidFill>
                          <a:effectLst/>
                          <a:latin typeface="Calibri"/>
                        </a:rPr>
                        <a:t>OE 431: Eficiencia energética en edificios e infraestructuras públicas</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E84A"/>
                    </a:solidFill>
                  </a:tcPr>
                </a:tc>
                <a:tc>
                  <a:txBody>
                    <a:bodyPr/>
                    <a:lstStyle/>
                    <a:p>
                      <a:pPr algn="r" rtl="0" fontAlgn="b"/>
                      <a:r>
                        <a:rPr lang="es-ES" sz="1400" b="1" i="0" u="none" strike="noStrike" dirty="0" smtClean="0">
                          <a:solidFill>
                            <a:srgbClr val="000000"/>
                          </a:solidFill>
                          <a:effectLst/>
                          <a:latin typeface="+mn-lt"/>
                        </a:rPr>
                        <a:t>263.671.891 €</a:t>
                      </a:r>
                      <a:endParaRPr lang="es-ES" sz="1400" b="1" i="0" u="none" strike="noStrike" dirty="0">
                        <a:solidFill>
                          <a:srgbClr val="000000"/>
                        </a:solidFill>
                        <a:effectLst/>
                        <a:latin typeface="Calibri"/>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E84A"/>
                    </a:solidFill>
                  </a:tcPr>
                </a:tc>
                <a:tc rowSpan="3">
                  <a:txBody>
                    <a:bodyPr/>
                    <a:lstStyle/>
                    <a:p>
                      <a:pPr algn="r" fontAlgn="b"/>
                      <a:r>
                        <a:rPr lang="es-ES" sz="1600" b="1" i="0" u="none" strike="noStrike" dirty="0" smtClean="0">
                          <a:solidFill>
                            <a:srgbClr val="000000"/>
                          </a:solidFill>
                          <a:effectLst/>
                          <a:latin typeface="+mj-lt"/>
                        </a:rPr>
                        <a:t>367.045.243 €</a:t>
                      </a:r>
                      <a:endParaRPr lang="es-ES" sz="1600" b="1" i="0" u="none" strike="noStrike" dirty="0">
                        <a:solidFill>
                          <a:srgbClr val="000000"/>
                        </a:solidFill>
                        <a:effectLst/>
                        <a:latin typeface="+mj-lt"/>
                      </a:endParaRP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E84A"/>
                    </a:solidFill>
                  </a:tcPr>
                </a:tc>
              </a:tr>
              <a:tr h="180804">
                <a:tc vMerge="1">
                  <a:txBody>
                    <a:bodyPr/>
                    <a:lstStyle/>
                    <a:p>
                      <a:endParaRPr lang="es-ES"/>
                    </a:p>
                  </a:txBody>
                  <a:tcPr/>
                </a:tc>
                <a:tc>
                  <a:txBody>
                    <a:bodyPr/>
                    <a:lstStyle/>
                    <a:p>
                      <a:pPr algn="l" rtl="0" fontAlgn="b">
                        <a:spcBef>
                          <a:spcPts val="600"/>
                        </a:spcBef>
                        <a:spcAft>
                          <a:spcPts val="600"/>
                        </a:spcAft>
                      </a:pPr>
                      <a:r>
                        <a:rPr lang="es-ES" sz="1200" b="1" i="0" u="none" strike="noStrike" dirty="0">
                          <a:solidFill>
                            <a:srgbClr val="000000"/>
                          </a:solidFill>
                          <a:effectLst/>
                          <a:latin typeface="Calibri"/>
                        </a:rPr>
                        <a:t>OE 432: Energías renovables en edificios e infraestructuras públicas</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E84A"/>
                    </a:solidFill>
                  </a:tcPr>
                </a:tc>
                <a:tc>
                  <a:txBody>
                    <a:bodyPr/>
                    <a:lstStyle/>
                    <a:p>
                      <a:pPr algn="r" rtl="0" fontAlgn="b"/>
                      <a:r>
                        <a:rPr lang="es-ES" sz="1400" b="1" i="0" u="none" strike="noStrike" dirty="0" smtClean="0">
                          <a:solidFill>
                            <a:srgbClr val="000000"/>
                          </a:solidFill>
                          <a:effectLst/>
                          <a:latin typeface="Calibri"/>
                        </a:rPr>
                        <a:t>58.334.005 €</a:t>
                      </a:r>
                      <a:endParaRPr lang="es-ES" sz="1400" b="1" i="0" u="none" strike="noStrike" dirty="0">
                        <a:solidFill>
                          <a:srgbClr val="000000"/>
                        </a:solidFill>
                        <a:effectLst/>
                        <a:latin typeface="Calibri"/>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E84A"/>
                    </a:solidFill>
                  </a:tcPr>
                </a:tc>
                <a:tc vMerge="1">
                  <a:txBody>
                    <a:bodyPr/>
                    <a:lstStyle/>
                    <a:p>
                      <a:pPr algn="r" fontAlgn="b"/>
                      <a:endParaRPr lang="es-ES" sz="1200" b="1" i="0" u="none" strike="noStrike" dirty="0">
                        <a:solidFill>
                          <a:srgbClr val="000000"/>
                        </a:solidFill>
                        <a:effectLst/>
                        <a:latin typeface="+mj-lt"/>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E84A"/>
                    </a:solidFill>
                  </a:tcPr>
                </a:tc>
              </a:tr>
              <a:tr h="180804">
                <a:tc vMerge="1">
                  <a:txBody>
                    <a:bodyPr/>
                    <a:lstStyle/>
                    <a:p>
                      <a:endParaRPr lang="es-ES"/>
                    </a:p>
                  </a:txBody>
                  <a:tcPr/>
                </a:tc>
                <a:tc>
                  <a:txBody>
                    <a:bodyPr/>
                    <a:lstStyle/>
                    <a:p>
                      <a:pPr algn="l" rtl="0" fontAlgn="b">
                        <a:spcBef>
                          <a:spcPts val="600"/>
                        </a:spcBef>
                        <a:spcAft>
                          <a:spcPts val="600"/>
                        </a:spcAft>
                      </a:pPr>
                      <a:r>
                        <a:rPr lang="es-ES" sz="1200" b="1" i="0" u="none" strike="noStrike" dirty="0">
                          <a:solidFill>
                            <a:srgbClr val="000000"/>
                          </a:solidFill>
                          <a:effectLst/>
                          <a:latin typeface="Calibri"/>
                        </a:rPr>
                        <a:t>OE 451: Movilidad urbana sostenible</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E84A"/>
                    </a:solidFill>
                  </a:tcPr>
                </a:tc>
                <a:tc>
                  <a:txBody>
                    <a:bodyPr/>
                    <a:lstStyle/>
                    <a:p>
                      <a:pPr algn="r" rtl="0" fontAlgn="b"/>
                      <a:r>
                        <a:rPr lang="es-ES" sz="1400" b="1" i="0" u="none" strike="noStrike" dirty="0" smtClean="0">
                          <a:solidFill>
                            <a:srgbClr val="000000"/>
                          </a:solidFill>
                          <a:effectLst/>
                          <a:latin typeface="+mn-lt"/>
                        </a:rPr>
                        <a:t>45.039.347 €</a:t>
                      </a:r>
                      <a:endParaRPr lang="es-ES" sz="1400" b="1" i="0" u="none" strike="noStrike" dirty="0">
                        <a:solidFill>
                          <a:srgbClr val="000000"/>
                        </a:solidFill>
                        <a:effectLst/>
                        <a:latin typeface="Calibri"/>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E84A"/>
                    </a:solidFill>
                  </a:tcPr>
                </a:tc>
                <a:tc vMerge="1">
                  <a:txBody>
                    <a:bodyPr/>
                    <a:lstStyle/>
                    <a:p>
                      <a:pPr algn="r" fontAlgn="b"/>
                      <a:endParaRPr lang="es-ES" sz="1200" b="1" i="0" u="none" strike="noStrike" dirty="0">
                        <a:solidFill>
                          <a:srgbClr val="000000"/>
                        </a:solidFill>
                        <a:effectLst/>
                        <a:latin typeface="+mj-lt"/>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5E84A"/>
                    </a:solidFill>
                  </a:tcPr>
                </a:tc>
              </a:tr>
              <a:tr h="180804">
                <a:tc rowSpan="3">
                  <a:txBody>
                    <a:bodyPr/>
                    <a:lstStyle/>
                    <a:p>
                      <a:pPr algn="ctr" rtl="0" fontAlgn="ctr"/>
                      <a:r>
                        <a:rPr lang="es-ES" sz="1600" b="1" i="0" u="none" strike="noStrike" dirty="0">
                          <a:solidFill>
                            <a:srgbClr val="FFFFFF"/>
                          </a:solidFill>
                          <a:effectLst/>
                          <a:latin typeface="Calibri"/>
                        </a:rPr>
                        <a:t>En transición</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14B17"/>
                    </a:solidFill>
                  </a:tcPr>
                </a:tc>
                <a:tc>
                  <a:txBody>
                    <a:bodyPr/>
                    <a:lstStyle/>
                    <a:p>
                      <a:pPr algn="l" rtl="0" fontAlgn="b">
                        <a:spcBef>
                          <a:spcPts val="600"/>
                        </a:spcBef>
                        <a:spcAft>
                          <a:spcPts val="600"/>
                        </a:spcAft>
                      </a:pPr>
                      <a:r>
                        <a:rPr lang="es-ES" sz="1200" b="1" i="0" u="none" strike="noStrike" dirty="0">
                          <a:solidFill>
                            <a:srgbClr val="000000"/>
                          </a:solidFill>
                          <a:effectLst/>
                          <a:latin typeface="Calibri"/>
                        </a:rPr>
                        <a:t>OE 431: Eficiencia energética en edificios e infraestructuras públicas</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4B17"/>
                    </a:solidFill>
                  </a:tcPr>
                </a:tc>
                <a:tc>
                  <a:txBody>
                    <a:bodyPr/>
                    <a:lstStyle/>
                    <a:p>
                      <a:pPr algn="r" rtl="0" fontAlgn="b"/>
                      <a:r>
                        <a:rPr lang="es-ES" sz="1400" b="1" i="0" u="none" strike="noStrike" dirty="0" smtClean="0">
                          <a:solidFill>
                            <a:srgbClr val="000000"/>
                          </a:solidFill>
                          <a:effectLst/>
                          <a:latin typeface="+mn-lt"/>
                        </a:rPr>
                        <a:t>427.688.381 €</a:t>
                      </a:r>
                      <a:endParaRPr lang="es-ES" sz="1400" b="1" i="0" u="none" strike="noStrike" dirty="0">
                        <a:solidFill>
                          <a:srgbClr val="000000"/>
                        </a:solidFill>
                        <a:effectLst/>
                        <a:latin typeface="Calibri"/>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4B17"/>
                    </a:solidFill>
                  </a:tcPr>
                </a:tc>
                <a:tc rowSpan="3">
                  <a:txBody>
                    <a:bodyPr/>
                    <a:lstStyle/>
                    <a:p>
                      <a:pPr algn="r" fontAlgn="b"/>
                      <a:r>
                        <a:rPr lang="es-ES" sz="1800" b="1" i="0" u="none" strike="noStrike" dirty="0" smtClean="0">
                          <a:solidFill>
                            <a:srgbClr val="000000"/>
                          </a:solidFill>
                          <a:effectLst/>
                          <a:latin typeface="+mj-lt"/>
                        </a:rPr>
                        <a:t>580.805.541 €</a:t>
                      </a:r>
                      <a:endParaRPr lang="es-ES" sz="1800" b="1" i="0" u="none" strike="noStrike" dirty="0">
                        <a:solidFill>
                          <a:srgbClr val="000000"/>
                        </a:solidFill>
                        <a:effectLst/>
                        <a:latin typeface="+mj-lt"/>
                      </a:endParaRP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14B17"/>
                    </a:solidFill>
                  </a:tcPr>
                </a:tc>
              </a:tr>
              <a:tr h="180804">
                <a:tc vMerge="1">
                  <a:txBody>
                    <a:bodyPr/>
                    <a:lstStyle/>
                    <a:p>
                      <a:endParaRPr lang="es-ES"/>
                    </a:p>
                  </a:txBody>
                  <a:tcPr/>
                </a:tc>
                <a:tc>
                  <a:txBody>
                    <a:bodyPr/>
                    <a:lstStyle/>
                    <a:p>
                      <a:pPr algn="l" rtl="0" fontAlgn="b">
                        <a:spcBef>
                          <a:spcPts val="600"/>
                        </a:spcBef>
                        <a:spcAft>
                          <a:spcPts val="600"/>
                        </a:spcAft>
                      </a:pPr>
                      <a:r>
                        <a:rPr lang="es-ES" sz="1200" b="1" i="0" u="none" strike="noStrike" dirty="0">
                          <a:solidFill>
                            <a:srgbClr val="000000"/>
                          </a:solidFill>
                          <a:effectLst/>
                          <a:latin typeface="Calibri"/>
                        </a:rPr>
                        <a:t>OE 432: Energías renovables en edificios e infraestructuras públicas</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4B17"/>
                    </a:solidFill>
                  </a:tcPr>
                </a:tc>
                <a:tc>
                  <a:txBody>
                    <a:bodyPr/>
                    <a:lstStyle/>
                    <a:p>
                      <a:pPr algn="r" rtl="0" fontAlgn="b"/>
                      <a:r>
                        <a:rPr lang="es-ES" sz="1400" b="1" i="0" u="none" strike="noStrike" dirty="0">
                          <a:solidFill>
                            <a:srgbClr val="000000"/>
                          </a:solidFill>
                          <a:effectLst/>
                          <a:latin typeface="Calibri"/>
                        </a:rPr>
                        <a:t>82.205.547</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4B17"/>
                    </a:solidFill>
                  </a:tcPr>
                </a:tc>
                <a:tc vMerge="1">
                  <a:txBody>
                    <a:bodyPr/>
                    <a:lstStyle/>
                    <a:p>
                      <a:pPr algn="r" fontAlgn="b"/>
                      <a:endParaRPr lang="es-ES" sz="1200" b="1" i="0" u="none" strike="noStrike" dirty="0">
                        <a:solidFill>
                          <a:srgbClr val="000000"/>
                        </a:solidFill>
                        <a:effectLst/>
                        <a:latin typeface="+mj-lt"/>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3300"/>
                    </a:solidFill>
                  </a:tcPr>
                </a:tc>
              </a:tr>
              <a:tr h="180804">
                <a:tc vMerge="1">
                  <a:txBody>
                    <a:bodyPr/>
                    <a:lstStyle/>
                    <a:p>
                      <a:endParaRPr lang="es-ES"/>
                    </a:p>
                  </a:txBody>
                  <a:tcPr/>
                </a:tc>
                <a:tc>
                  <a:txBody>
                    <a:bodyPr/>
                    <a:lstStyle/>
                    <a:p>
                      <a:pPr algn="l" rtl="0" fontAlgn="b">
                        <a:spcBef>
                          <a:spcPts val="600"/>
                        </a:spcBef>
                        <a:spcAft>
                          <a:spcPts val="600"/>
                        </a:spcAft>
                      </a:pPr>
                      <a:r>
                        <a:rPr lang="es-ES" sz="1200" b="1" i="0" u="none" strike="noStrike" dirty="0">
                          <a:solidFill>
                            <a:srgbClr val="000000"/>
                          </a:solidFill>
                          <a:effectLst/>
                          <a:latin typeface="Calibri"/>
                        </a:rPr>
                        <a:t>OE 451: Movilidad urbana sostenible</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14B17"/>
                    </a:solidFill>
                  </a:tcPr>
                </a:tc>
                <a:tc>
                  <a:txBody>
                    <a:bodyPr/>
                    <a:lstStyle/>
                    <a:p>
                      <a:pPr algn="r" rtl="0" fontAlgn="b"/>
                      <a:r>
                        <a:rPr lang="es-ES" sz="1400" b="1" i="0" u="none" strike="noStrike" dirty="0" smtClean="0">
                          <a:solidFill>
                            <a:srgbClr val="000000"/>
                          </a:solidFill>
                          <a:effectLst/>
                          <a:latin typeface="+mn-lt"/>
                        </a:rPr>
                        <a:t>70.911.613 €</a:t>
                      </a:r>
                      <a:endParaRPr lang="es-ES" sz="1400" b="1" i="0" u="none" strike="noStrike" dirty="0">
                        <a:solidFill>
                          <a:srgbClr val="000000"/>
                        </a:solidFill>
                        <a:effectLst/>
                        <a:latin typeface="Calibri"/>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14B17"/>
                    </a:solidFill>
                  </a:tcPr>
                </a:tc>
                <a:tc vMerge="1">
                  <a:txBody>
                    <a:bodyPr/>
                    <a:lstStyle/>
                    <a:p>
                      <a:pPr algn="r" fontAlgn="b"/>
                      <a:endParaRPr lang="es-ES" sz="1200" b="1" i="0" u="none" strike="noStrike" dirty="0">
                        <a:solidFill>
                          <a:srgbClr val="000000"/>
                        </a:solidFill>
                        <a:effectLst/>
                        <a:latin typeface="+mj-lt"/>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3300"/>
                    </a:solidFill>
                  </a:tcPr>
                </a:tc>
              </a:tr>
              <a:tr h="181357">
                <a:tc rowSpan="3">
                  <a:txBody>
                    <a:bodyPr/>
                    <a:lstStyle/>
                    <a:p>
                      <a:pPr algn="ctr" fontAlgn="ctr"/>
                      <a:r>
                        <a:rPr lang="es-ES" sz="1600" b="1" i="0" u="none" strike="noStrike" dirty="0">
                          <a:solidFill>
                            <a:srgbClr val="FFFFFF"/>
                          </a:solidFill>
                          <a:effectLst/>
                          <a:latin typeface="Calibri"/>
                        </a:rPr>
                        <a:t>Menos desarrolladas</a:t>
                      </a:r>
                    </a:p>
                  </a:txBody>
                  <a:tcPr marL="8296" marR="8296" marT="829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l" fontAlgn="b">
                        <a:spcBef>
                          <a:spcPts val="600"/>
                        </a:spcBef>
                        <a:spcAft>
                          <a:spcPts val="600"/>
                        </a:spcAft>
                      </a:pPr>
                      <a:r>
                        <a:rPr lang="es-ES" sz="1200" b="1" i="0" u="none" strike="noStrike" dirty="0">
                          <a:solidFill>
                            <a:srgbClr val="000000"/>
                          </a:solidFill>
                          <a:effectLst/>
                          <a:latin typeface="+mj-lt"/>
                        </a:rPr>
                        <a:t>OE 431: Eficiencia energética en edificios e infraestructuras públicas</a:t>
                      </a: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a:r>
                        <a:rPr lang="es-ES" sz="1400" b="1" kern="1200" dirty="0" smtClean="0">
                          <a:solidFill>
                            <a:schemeClr val="tx1"/>
                          </a:solidFill>
                          <a:effectLst/>
                          <a:latin typeface="+mn-lt"/>
                          <a:ea typeface="+mn-ea"/>
                          <a:cs typeface="+mn-cs"/>
                        </a:rPr>
                        <a:t>22.190.729 €</a:t>
                      </a:r>
                      <a:endParaRPr lang="es-ES" sz="1400" b="1" i="0" u="none" strike="noStrike" kern="1200" dirty="0">
                        <a:solidFill>
                          <a:schemeClr val="tx1"/>
                        </a:solidFill>
                        <a:effectLst/>
                        <a:latin typeface="+mj-lt"/>
                        <a:ea typeface="+mn-ea"/>
                        <a:cs typeface="+mn-cs"/>
                      </a:endParaRP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3">
                  <a:txBody>
                    <a:bodyPr/>
                    <a:lstStyle/>
                    <a:p>
                      <a:pPr algn="r" fontAlgn="b"/>
                      <a:r>
                        <a:rPr lang="es-ES" sz="1800" b="1" kern="1200" dirty="0" smtClean="0">
                          <a:solidFill>
                            <a:schemeClr val="tx1"/>
                          </a:solidFill>
                          <a:effectLst/>
                          <a:latin typeface="+mn-lt"/>
                          <a:ea typeface="+mn-ea"/>
                          <a:cs typeface="+mn-cs"/>
                        </a:rPr>
                        <a:t>39.302.758 €</a:t>
                      </a:r>
                      <a:endParaRPr lang="es-ES" sz="1200" b="1" i="0" u="none" strike="noStrike" dirty="0">
                        <a:solidFill>
                          <a:srgbClr val="000000"/>
                        </a:solidFill>
                        <a:effectLst/>
                        <a:latin typeface="+mj-lt"/>
                      </a:endParaRP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r>
              <a:tr h="181357">
                <a:tc vMerge="1">
                  <a:txBody>
                    <a:bodyPr/>
                    <a:lstStyle/>
                    <a:p>
                      <a:endParaRPr lang="es-ES"/>
                    </a:p>
                  </a:txBody>
                  <a:tcPr/>
                </a:tc>
                <a:tc>
                  <a:txBody>
                    <a:bodyPr/>
                    <a:lstStyle/>
                    <a:p>
                      <a:pPr algn="l" fontAlgn="b">
                        <a:spcBef>
                          <a:spcPts val="600"/>
                        </a:spcBef>
                        <a:spcAft>
                          <a:spcPts val="600"/>
                        </a:spcAft>
                      </a:pPr>
                      <a:r>
                        <a:rPr lang="es-ES" sz="1200" b="1" i="0" u="none" strike="noStrike" dirty="0">
                          <a:solidFill>
                            <a:srgbClr val="000000"/>
                          </a:solidFill>
                          <a:effectLst/>
                          <a:latin typeface="+mj-lt"/>
                        </a:rPr>
                        <a:t>OE 432: Energías renovables en edificios e infraestructuras públicas</a:t>
                      </a: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r" fontAlgn="b"/>
                      <a:r>
                        <a:rPr lang="es-ES" sz="1400" b="1" kern="1200" dirty="0" smtClean="0">
                          <a:solidFill>
                            <a:schemeClr val="tx1"/>
                          </a:solidFill>
                          <a:effectLst/>
                          <a:latin typeface="+mn-lt"/>
                          <a:ea typeface="+mn-ea"/>
                          <a:cs typeface="+mn-cs"/>
                        </a:rPr>
                        <a:t>11.433.309 €</a:t>
                      </a:r>
                      <a:endParaRPr lang="es-ES" sz="1400" b="1" i="0" u="none" strike="noStrike" dirty="0">
                        <a:solidFill>
                          <a:srgbClr val="000000"/>
                        </a:solidFill>
                        <a:effectLst/>
                        <a:latin typeface="+mj-lt"/>
                      </a:endParaRP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vMerge="1">
                  <a:txBody>
                    <a:bodyPr/>
                    <a:lstStyle/>
                    <a:p>
                      <a:pPr algn="r" fontAlgn="b"/>
                      <a:endParaRPr lang="es-ES" sz="1200" b="1" i="0" u="none" strike="noStrike" dirty="0">
                        <a:solidFill>
                          <a:srgbClr val="000000"/>
                        </a:solidFill>
                        <a:effectLst/>
                        <a:latin typeface="+mj-lt"/>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181357">
                <a:tc vMerge="1">
                  <a:txBody>
                    <a:bodyPr/>
                    <a:lstStyle/>
                    <a:p>
                      <a:endParaRPr lang="es-ES"/>
                    </a:p>
                  </a:txBody>
                  <a:tcPr/>
                </a:tc>
                <a:tc>
                  <a:txBody>
                    <a:bodyPr/>
                    <a:lstStyle/>
                    <a:p>
                      <a:pPr algn="l" fontAlgn="b">
                        <a:spcBef>
                          <a:spcPts val="600"/>
                        </a:spcBef>
                        <a:spcAft>
                          <a:spcPts val="600"/>
                        </a:spcAft>
                      </a:pPr>
                      <a:r>
                        <a:rPr lang="es-ES" sz="1200" b="1" i="0" u="none" strike="noStrike" dirty="0">
                          <a:solidFill>
                            <a:srgbClr val="000000"/>
                          </a:solidFill>
                          <a:effectLst/>
                          <a:latin typeface="+mj-lt"/>
                        </a:rPr>
                        <a:t>OE 451: Movilidad urbana sostenible</a:t>
                      </a: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a:txBody>
                    <a:bodyPr/>
                    <a:lstStyle/>
                    <a:p>
                      <a:pPr algn="r" fontAlgn="b"/>
                      <a:r>
                        <a:rPr lang="es-ES" sz="1400" b="1" kern="1200" dirty="0" smtClean="0">
                          <a:solidFill>
                            <a:schemeClr val="tx1"/>
                          </a:solidFill>
                          <a:effectLst/>
                          <a:latin typeface="+mn-lt"/>
                          <a:ea typeface="+mn-ea"/>
                          <a:cs typeface="+mn-cs"/>
                        </a:rPr>
                        <a:t>5.678.720 €</a:t>
                      </a:r>
                      <a:endParaRPr lang="es-ES" sz="1400" b="1" i="0" u="none" strike="noStrike" dirty="0">
                        <a:solidFill>
                          <a:srgbClr val="000000"/>
                        </a:solidFill>
                        <a:effectLst/>
                        <a:latin typeface="+mj-lt"/>
                      </a:endParaRP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c vMerge="1">
                  <a:txBody>
                    <a:bodyPr/>
                    <a:lstStyle/>
                    <a:p>
                      <a:pPr algn="r" fontAlgn="b"/>
                      <a:endParaRPr lang="es-ES" sz="1200" b="1" i="0" u="none" strike="noStrike" dirty="0">
                        <a:solidFill>
                          <a:srgbClr val="000000"/>
                        </a:solidFill>
                        <a:effectLst/>
                        <a:latin typeface="+mj-lt"/>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0C0"/>
                    </a:solidFill>
                  </a:tcPr>
                </a:tc>
              </a:tr>
              <a:tr h="385610">
                <a:tc gridSpan="2">
                  <a:txBody>
                    <a:bodyPr/>
                    <a:lstStyle/>
                    <a:p>
                      <a:pPr algn="l" fontAlgn="b"/>
                      <a:r>
                        <a:rPr lang="es-ES" sz="1000" b="0" i="0" u="none" strike="noStrike" dirty="0">
                          <a:solidFill>
                            <a:srgbClr val="000000"/>
                          </a:solidFill>
                          <a:effectLst/>
                          <a:latin typeface="Calibri"/>
                        </a:rPr>
                        <a:t>   </a:t>
                      </a:r>
                    </a:p>
                    <a:p>
                      <a:pPr algn="r" fontAlgn="b"/>
                      <a:r>
                        <a:rPr lang="es-ES" sz="1400" b="1" i="0" u="none" strike="noStrike" dirty="0">
                          <a:solidFill>
                            <a:srgbClr val="FFFFFF"/>
                          </a:solidFill>
                          <a:effectLst/>
                          <a:latin typeface="Calibri"/>
                        </a:rPr>
                        <a:t>TOTAL</a:t>
                      </a:r>
                    </a:p>
                  </a:txBody>
                  <a:tcPr marL="8296" marR="8296" marT="8296" marB="0" anchor="b">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chemeClr val="accent5">
                        <a:lumMod val="60000"/>
                        <a:lumOff val="40000"/>
                      </a:schemeClr>
                    </a:solidFill>
                  </a:tcPr>
                </a:tc>
                <a:tc hMerge="1">
                  <a:txBody>
                    <a:bodyPr/>
                    <a:lstStyle/>
                    <a:p>
                      <a:pPr algn="l" fontAlgn="b"/>
                      <a:endParaRPr lang="es-ES" sz="1000" b="0" i="0" u="none" strike="noStrike" dirty="0">
                        <a:solidFill>
                          <a:srgbClr val="000000"/>
                        </a:solidFill>
                        <a:effectLst/>
                        <a:latin typeface="Calibri"/>
                      </a:endParaRPr>
                    </a:p>
                  </a:txBody>
                  <a:tcPr marL="8296" marR="8296" marT="8296" marB="0" anchor="b">
                    <a:lnL>
                      <a:noFill/>
                    </a:lnL>
                    <a:lnR>
                      <a:noFill/>
                    </a:lnR>
                    <a:lnT w="19050" cap="flat" cmpd="sng" algn="ctr">
                      <a:solidFill>
                        <a:srgbClr val="FFFFFF"/>
                      </a:solidFill>
                      <a:prstDash val="solid"/>
                      <a:round/>
                      <a:headEnd type="none" w="med" len="med"/>
                      <a:tailEnd type="none" w="med" len="med"/>
                    </a:lnT>
                    <a:lnB>
                      <a:noFill/>
                    </a:lnB>
                    <a:solidFill>
                      <a:schemeClr val="accent5">
                        <a:lumMod val="60000"/>
                        <a:lumOff val="40000"/>
                      </a:schemeClr>
                    </a:solidFill>
                  </a:tcPr>
                </a:tc>
                <a:tc>
                  <a:txBody>
                    <a:bodyPr/>
                    <a:lstStyle/>
                    <a:p>
                      <a:pPr algn="r" fontAlgn="b"/>
                      <a:endParaRPr lang="es-ES" sz="1200" b="1" i="0" u="none" strike="noStrike" dirty="0">
                        <a:solidFill>
                          <a:srgbClr val="FFFFFF"/>
                        </a:solidFill>
                        <a:effectLst/>
                        <a:latin typeface="Calibri"/>
                      </a:endParaRP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r" fontAlgn="b"/>
                      <a:r>
                        <a:rPr lang="es-ES" sz="2000" b="1" kern="1200" dirty="0" smtClean="0">
                          <a:solidFill>
                            <a:schemeClr val="tx1"/>
                          </a:solidFill>
                          <a:effectLst/>
                          <a:latin typeface="+mn-lt"/>
                          <a:ea typeface="+mn-ea"/>
                          <a:cs typeface="+mn-cs"/>
                        </a:rPr>
                        <a:t>987.153.542 €</a:t>
                      </a:r>
                      <a:endParaRPr lang="es-ES" sz="1400" b="1" i="0" u="none" strike="noStrike" dirty="0">
                        <a:solidFill>
                          <a:srgbClr val="FFFFFF"/>
                        </a:solidFill>
                        <a:effectLst/>
                        <a:latin typeface="+mj-lt"/>
                      </a:endParaRPr>
                    </a:p>
                  </a:txBody>
                  <a:tcPr marL="8296" marR="8296" marT="8296"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60000"/>
                        <a:lumOff val="40000"/>
                      </a:schemeClr>
                    </a:solidFill>
                  </a:tcPr>
                </a:tc>
              </a:tr>
            </a:tbl>
          </a:graphicData>
        </a:graphic>
      </p:graphicFrame>
      <p:pic>
        <p:nvPicPr>
          <p:cNvPr id="9" name="Picture 9" descr="C:\Users\KG000141\Desktop\mapas y logo nuevo periodo\ESPAÑA 2014-2020RelieveSinFondoNiLeyenda.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39" t="5586"/>
          <a:stretch/>
        </p:blipFill>
        <p:spPr bwMode="auto">
          <a:xfrm>
            <a:off x="395536" y="1633135"/>
            <a:ext cx="834992" cy="633551"/>
          </a:xfrm>
          <a:prstGeom prst="rect">
            <a:avLst/>
          </a:prstGeom>
          <a:noFill/>
          <a:extLst>
            <a:ext uri="{909E8E84-426E-40DD-AFC4-6F175D3DCCD1}">
              <a14:hiddenFill xmlns:a14="http://schemas.microsoft.com/office/drawing/2010/main">
                <a:solidFill>
                  <a:srgbClr val="FFFFFF"/>
                </a:solidFill>
              </a14:hiddenFill>
            </a:ext>
          </a:extLst>
        </p:spPr>
      </p:pic>
      <p:sp>
        <p:nvSpPr>
          <p:cNvPr id="13" name="12 Flecha derecha"/>
          <p:cNvSpPr/>
          <p:nvPr/>
        </p:nvSpPr>
        <p:spPr>
          <a:xfrm>
            <a:off x="5578780" y="5410313"/>
            <a:ext cx="792088" cy="346844"/>
          </a:xfrm>
          <a:prstGeom prst="rightArrow">
            <a:avLst>
              <a:gd name="adj1" fmla="val 41968"/>
              <a:gd name="adj2" fmla="val 73492"/>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endParaRPr lang="es-ES" sz="1400" b="1" kern="0">
              <a:solidFill>
                <a:srgbClr val="000000"/>
              </a:solidFill>
              <a:latin typeface="Arial" panose="020B0604020202020204" pitchFamily="34" charset="0"/>
              <a:cs typeface="Arial" charset="0"/>
            </a:endParaRPr>
          </a:p>
        </p:txBody>
      </p:sp>
      <p:sp>
        <p:nvSpPr>
          <p:cNvPr id="8" name="7 CuadroTexto"/>
          <p:cNvSpPr txBox="1"/>
          <p:nvPr/>
        </p:nvSpPr>
        <p:spPr>
          <a:xfrm>
            <a:off x="3079601" y="4830223"/>
            <a:ext cx="2520758" cy="1477328"/>
          </a:xfrm>
          <a:prstGeom prst="rect">
            <a:avLst/>
          </a:prstGeom>
          <a:noFill/>
          <a:ln w="12700" cmpd="sng">
            <a:noFill/>
          </a:ln>
        </p:spPr>
        <p:txBody>
          <a:bodyPr wrap="square" rtlCol="0">
            <a:spAutoFit/>
          </a:bodyPr>
          <a:lstStyle>
            <a:defPPr>
              <a:defRPr lang="es-ES"/>
            </a:defPPr>
          </a:lstStyle>
          <a:p>
            <a:pPr algn="ctr"/>
            <a:r>
              <a:rPr lang="es-ES" dirty="0" smtClean="0"/>
              <a:t>ANDALUCÍA</a:t>
            </a:r>
          </a:p>
          <a:p>
            <a:pPr algn="ctr"/>
            <a:r>
              <a:rPr lang="es-ES" sz="2400" b="1" dirty="0" smtClean="0">
                <a:ea typeface="Calibri"/>
                <a:cs typeface="Arial"/>
              </a:rPr>
              <a:t>417.813.609 €</a:t>
            </a:r>
          </a:p>
          <a:p>
            <a:pPr algn="ctr"/>
            <a:r>
              <a:rPr lang="es-ES" sz="2400" b="1" dirty="0" smtClean="0">
                <a:ea typeface="Calibri"/>
                <a:cs typeface="Arial"/>
              </a:rPr>
              <a:t>Presupuesto TOTAL</a:t>
            </a:r>
          </a:p>
        </p:txBody>
      </p:sp>
      <p:sp>
        <p:nvSpPr>
          <p:cNvPr id="10" name="9 Rectángulo"/>
          <p:cNvSpPr/>
          <p:nvPr/>
        </p:nvSpPr>
        <p:spPr>
          <a:xfrm>
            <a:off x="6732240" y="1277531"/>
            <a:ext cx="2160718" cy="338554"/>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b="1" kern="0" dirty="0" smtClean="0">
                <a:solidFill>
                  <a:srgbClr val="000000"/>
                </a:solidFill>
                <a:cs typeface="Arial" charset="0"/>
                <a:sym typeface="Gill Sans"/>
              </a:rPr>
              <a:t>PRESUPUESTO (2/2) </a:t>
            </a:r>
            <a:endParaRPr lang="es-ES" sz="1600" b="1" kern="0" dirty="0">
              <a:solidFill>
                <a:srgbClr val="000000"/>
              </a:solidFill>
              <a:cs typeface="Arial" charset="0"/>
              <a:sym typeface="Gill Sans"/>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61050"/>
            <a:ext cx="2878732" cy="1615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101230" y="4725144"/>
            <a:ext cx="2791728" cy="1923604"/>
          </a:xfrm>
          <a:prstGeom prst="rect">
            <a:avLst/>
          </a:prstGeom>
          <a:noFill/>
          <a:ln w="12700" cmpd="sng">
            <a:noFill/>
          </a:ln>
        </p:spPr>
        <p:txBody>
          <a:bodyPr wrap="square" rtlCol="0">
            <a:spAutoFit/>
          </a:bodyPr>
          <a:lstStyle>
            <a:defPPr>
              <a:defRPr lang="es-ES"/>
            </a:defPPr>
          </a:lstStyle>
          <a:p>
            <a:pPr algn="ctr"/>
            <a:r>
              <a:rPr lang="es-ES" sz="2400" b="1" dirty="0" smtClean="0">
                <a:solidFill>
                  <a:srgbClr val="006600"/>
                </a:solidFill>
              </a:rPr>
              <a:t>ANDALUCÍA</a:t>
            </a:r>
          </a:p>
          <a:p>
            <a:pPr algn="ctr"/>
            <a:r>
              <a:rPr lang="es-ES" sz="1600" b="1" dirty="0" smtClean="0">
                <a:ea typeface="Calibri"/>
                <a:cs typeface="Arial"/>
              </a:rPr>
              <a:t>Solicitado (a 13 de junio 2019): </a:t>
            </a:r>
          </a:p>
          <a:p>
            <a:pPr algn="ctr"/>
            <a:r>
              <a:rPr lang="es-ES" sz="2000" b="1" dirty="0" smtClean="0">
                <a:ea typeface="Calibri"/>
                <a:cs typeface="Arial"/>
              </a:rPr>
              <a:t>131.428.803 €</a:t>
            </a:r>
          </a:p>
          <a:p>
            <a:pPr algn="ctr"/>
            <a:endParaRPr lang="es-ES" sz="300" b="1" dirty="0">
              <a:ea typeface="Calibri"/>
              <a:cs typeface="Arial"/>
            </a:endParaRPr>
          </a:p>
          <a:p>
            <a:pPr algn="ctr"/>
            <a:r>
              <a:rPr lang="es-ES" sz="2800" b="1" dirty="0" smtClean="0">
                <a:solidFill>
                  <a:srgbClr val="006600"/>
                </a:solidFill>
                <a:ea typeface="Calibri"/>
                <a:cs typeface="Arial"/>
              </a:rPr>
              <a:t>DISPONIBLE: </a:t>
            </a:r>
          </a:p>
          <a:p>
            <a:pPr algn="ctr"/>
            <a:r>
              <a:rPr lang="es-ES" sz="2800" b="1" dirty="0" smtClean="0">
                <a:solidFill>
                  <a:srgbClr val="006600"/>
                </a:solidFill>
                <a:ea typeface="Calibri"/>
                <a:cs typeface="Arial"/>
              </a:rPr>
              <a:t>286.384.806 €</a:t>
            </a:r>
          </a:p>
        </p:txBody>
      </p:sp>
    </p:spTree>
    <p:extLst>
      <p:ext uri="{BB962C8B-B14F-4D97-AF65-F5344CB8AC3E}">
        <p14:creationId xmlns:p14="http://schemas.microsoft.com/office/powerpoint/2010/main" val="1705706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5 Rectángulo"/>
          <p:cNvSpPr/>
          <p:nvPr/>
        </p:nvSpPr>
        <p:spPr>
          <a:xfrm>
            <a:off x="323528" y="1340768"/>
            <a:ext cx="4536504" cy="338554"/>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b="1" kern="0" dirty="0">
                <a:solidFill>
                  <a:srgbClr val="000000"/>
                </a:solidFill>
                <a:cs typeface="Arial" charset="0"/>
                <a:sym typeface="Gill Sans"/>
              </a:rPr>
              <a:t>FORMATO DE LA CONVOCATORIA</a:t>
            </a:r>
            <a:endParaRPr lang="es-ES" sz="1600" b="1" kern="0" dirty="0">
              <a:solidFill>
                <a:srgbClr val="000000"/>
              </a:solidFill>
              <a:cs typeface="Arial" charset="0"/>
              <a:sym typeface="Gill Sans"/>
            </a:endParaRPr>
          </a:p>
        </p:txBody>
      </p:sp>
      <p:sp>
        <p:nvSpPr>
          <p:cNvPr id="8" name="13 Rectángulo"/>
          <p:cNvSpPr/>
          <p:nvPr/>
        </p:nvSpPr>
        <p:spPr>
          <a:xfrm>
            <a:off x="107504" y="1826240"/>
            <a:ext cx="8928992" cy="86177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just">
              <a:buFont typeface="Wingdings" panose="05000000000000000000" pitchFamily="2" charset="2"/>
              <a:buChar char="q"/>
            </a:pPr>
            <a:r>
              <a:rPr lang="es-ES_tradnl" sz="1600" dirty="0" smtClean="0"/>
              <a:t>Selección de proyectos en </a:t>
            </a:r>
            <a:r>
              <a:rPr lang="es-ES_tradnl" b="1" dirty="0"/>
              <a:t>régimen de concurrencia simple</a:t>
            </a:r>
            <a:r>
              <a:rPr lang="es-ES_tradnl" sz="1600" dirty="0"/>
              <a:t>, otorgándose a las solicitudes que cumplan con todos y cada uno de los requisitos establecidos en </a:t>
            </a:r>
            <a:r>
              <a:rPr lang="es-ES_tradnl" sz="1600" dirty="0" smtClean="0"/>
              <a:t>las bases</a:t>
            </a:r>
            <a:r>
              <a:rPr lang="es-ES_tradnl" sz="1600" dirty="0"/>
              <a:t>, por </a:t>
            </a:r>
            <a:r>
              <a:rPr lang="es-ES_tradnl" sz="1600" b="1" dirty="0"/>
              <a:t>orden de prelación correspondiente a la fecha de </a:t>
            </a:r>
            <a:r>
              <a:rPr lang="es-ES_tradnl" sz="1600" b="1" dirty="0" smtClean="0"/>
              <a:t>presentación </a:t>
            </a:r>
            <a:r>
              <a:rPr lang="es-ES_tradnl" sz="1600" b="1" dirty="0"/>
              <a:t>de la </a:t>
            </a:r>
            <a:r>
              <a:rPr lang="es-ES_tradnl" sz="1600" b="1" dirty="0" smtClean="0"/>
              <a:t>solicitud</a:t>
            </a:r>
            <a:r>
              <a:rPr lang="es-ES_tradnl" sz="1600" dirty="0" smtClean="0"/>
              <a:t>, hasta agotar el presupuesto disponible.</a:t>
            </a:r>
          </a:p>
        </p:txBody>
      </p:sp>
      <p:sp>
        <p:nvSpPr>
          <p:cNvPr id="9" name="8 Rectángulo"/>
          <p:cNvSpPr/>
          <p:nvPr/>
        </p:nvSpPr>
        <p:spPr>
          <a:xfrm>
            <a:off x="107504" y="2708920"/>
            <a:ext cx="8928992" cy="3077766"/>
          </a:xfrm>
          <a:prstGeom prst="rect">
            <a:avLst/>
          </a:prstGeom>
        </p:spPr>
        <p:txBody>
          <a:bodyPr wrap="square">
            <a:spAutoFit/>
          </a:bodyPr>
          <a:lstStyle/>
          <a:p>
            <a:pPr marL="285750" lvl="0" indent="-285750" algn="just">
              <a:buFont typeface="Wingdings" panose="05000000000000000000" pitchFamily="2" charset="2"/>
              <a:buChar char="q"/>
            </a:pPr>
            <a:r>
              <a:rPr lang="es-ES_tradnl" sz="1600" dirty="0" smtClean="0"/>
              <a:t>La </a:t>
            </a:r>
            <a:r>
              <a:rPr lang="es-ES_tradnl" sz="1600" dirty="0"/>
              <a:t>solicitud debe efectuarse de manera telemática a través de la aplicación que está disponible en la </a:t>
            </a:r>
            <a:r>
              <a:rPr lang="es-ES_tradnl" sz="1600" b="1" dirty="0" smtClean="0"/>
              <a:t>sede electrónica del </a:t>
            </a:r>
            <a:r>
              <a:rPr lang="es-ES_tradnl" sz="1600" b="1" dirty="0"/>
              <a:t>IDAE </a:t>
            </a:r>
            <a:r>
              <a:rPr lang="es-ES_tradnl" sz="1600" dirty="0"/>
              <a:t>(</a:t>
            </a:r>
            <a:r>
              <a:rPr lang="es-ES_tradnl" sz="1600" dirty="0">
                <a:solidFill>
                  <a:srgbClr val="4B4B4B"/>
                </a:solidFill>
                <a:hlinkClick r:id="rId2"/>
              </a:rPr>
              <a:t>https://</a:t>
            </a:r>
            <a:r>
              <a:rPr lang="es-ES_tradnl" sz="1600" dirty="0" smtClean="0">
                <a:solidFill>
                  <a:srgbClr val="4B4B4B"/>
                </a:solidFill>
                <a:hlinkClick r:id="rId2"/>
              </a:rPr>
              <a:t>sede.idae.gob.es</a:t>
            </a:r>
            <a:r>
              <a:rPr lang="es-ES_tradnl" sz="1600" dirty="0" smtClean="0"/>
              <a:t>), </a:t>
            </a:r>
            <a:r>
              <a:rPr lang="es-ES_tradnl" sz="1600" dirty="0"/>
              <a:t>conforme al formulario y documentación a </a:t>
            </a:r>
            <a:r>
              <a:rPr lang="es-ES_tradnl" sz="1600" dirty="0" smtClean="0"/>
              <a:t>aportar  </a:t>
            </a:r>
            <a:r>
              <a:rPr lang="es-ES_tradnl" sz="1600" dirty="0"/>
              <a:t>que figura en la misma</a:t>
            </a:r>
            <a:r>
              <a:rPr lang="es-ES_tradnl" sz="1600" dirty="0" smtClean="0"/>
              <a:t>.</a:t>
            </a:r>
          </a:p>
          <a:p>
            <a:pPr marL="285750" lvl="0" indent="-285750" algn="just">
              <a:buFont typeface="Wingdings" panose="05000000000000000000" pitchFamily="2" charset="2"/>
              <a:buChar char="q"/>
            </a:pPr>
            <a:endParaRPr lang="es-ES_tradnl" sz="800" dirty="0" smtClean="0">
              <a:solidFill>
                <a:srgbClr val="4B4B4B"/>
              </a:solidFill>
            </a:endParaRPr>
          </a:p>
          <a:p>
            <a:pPr marL="285750" lvl="0" indent="-285750" algn="just">
              <a:buFont typeface="Wingdings" panose="05000000000000000000" pitchFamily="2" charset="2"/>
              <a:buChar char="q"/>
            </a:pPr>
            <a:r>
              <a:rPr lang="es-ES_tradnl" sz="1600" b="1" dirty="0" smtClean="0"/>
              <a:t>VIGENCIA</a:t>
            </a:r>
            <a:r>
              <a:rPr lang="es-ES_tradnl" sz="1600" dirty="0" smtClean="0"/>
              <a:t>: hasta el </a:t>
            </a:r>
            <a:r>
              <a:rPr lang="es-ES_tradnl" sz="1600" b="1" dirty="0" smtClean="0"/>
              <a:t>31/12/2020</a:t>
            </a:r>
            <a:r>
              <a:rPr lang="es-ES_tradnl" sz="1600" dirty="0" smtClean="0"/>
              <a:t>  o  hasta agotar presupuesto disponible.</a:t>
            </a:r>
          </a:p>
          <a:p>
            <a:pPr marL="285750" lvl="0" indent="-285750" algn="just">
              <a:buFont typeface="Wingdings" panose="05000000000000000000" pitchFamily="2" charset="2"/>
              <a:buChar char="q"/>
            </a:pPr>
            <a:endParaRPr lang="es-ES_tradnl" sz="800" dirty="0"/>
          </a:p>
          <a:p>
            <a:pPr marL="285750" lvl="0" indent="-285750" algn="just">
              <a:buFont typeface="Wingdings" panose="05000000000000000000" pitchFamily="2" charset="2"/>
              <a:buChar char="q"/>
            </a:pPr>
            <a:r>
              <a:rPr lang="es-ES_tradnl" sz="1600" dirty="0" smtClean="0"/>
              <a:t>No existe límite de solicitudes por entidad local ni límite de ayuda acumulada.</a:t>
            </a:r>
          </a:p>
          <a:p>
            <a:pPr marL="285750" lvl="0" indent="-285750" algn="just">
              <a:buFont typeface="Wingdings" panose="05000000000000000000" pitchFamily="2" charset="2"/>
              <a:buChar char="q"/>
            </a:pPr>
            <a:endParaRPr lang="es-ES_tradnl" sz="800" dirty="0"/>
          </a:p>
          <a:p>
            <a:pPr marL="285750" lvl="0" indent="-285750" algn="just">
              <a:buFont typeface="Wingdings" panose="05000000000000000000" pitchFamily="2" charset="2"/>
              <a:buChar char="q"/>
            </a:pPr>
            <a:r>
              <a:rPr lang="es-ES_tradnl" sz="1600" dirty="0" smtClean="0"/>
              <a:t>Proyectos singulares: encuadrados en uno o varios de los 3 objetivos específicos del programa:</a:t>
            </a:r>
          </a:p>
          <a:p>
            <a:pPr marL="285750" lvl="0" indent="-285750" algn="just">
              <a:buFont typeface="Wingdings" panose="05000000000000000000" pitchFamily="2" charset="2"/>
              <a:buChar char="q"/>
            </a:pPr>
            <a:endParaRPr lang="es-ES_tradnl" sz="800" dirty="0" smtClean="0"/>
          </a:p>
          <a:p>
            <a:pPr marL="1657350" lvl="3" indent="-285750" algn="just">
              <a:buFont typeface="Wingdings" panose="05000000000000000000" pitchFamily="2" charset="2"/>
              <a:buChar char="q"/>
            </a:pPr>
            <a:r>
              <a:rPr lang="es-ES_tradnl" sz="1600" dirty="0" smtClean="0"/>
              <a:t>OT4 – OE 4.3.1. (eficiencia energética, 7 medidas de actuación) </a:t>
            </a:r>
          </a:p>
          <a:p>
            <a:pPr marL="1657350" lvl="3" indent="-285750" algn="just">
              <a:buFont typeface="Wingdings" panose="05000000000000000000" pitchFamily="2" charset="2"/>
              <a:buChar char="q"/>
            </a:pPr>
            <a:r>
              <a:rPr lang="es-ES_tradnl" sz="1600" dirty="0" smtClean="0"/>
              <a:t>OT4 – OE 4.5.1. (movilidad sostenible, 1 medida de actuación)</a:t>
            </a:r>
          </a:p>
          <a:p>
            <a:pPr marL="1657350" lvl="3" indent="-285750" algn="just">
              <a:buFont typeface="Wingdings" panose="05000000000000000000" pitchFamily="2" charset="2"/>
              <a:buChar char="q"/>
            </a:pPr>
            <a:r>
              <a:rPr lang="es-ES_tradnl" sz="1600" dirty="0" smtClean="0"/>
              <a:t>OT4 – OE 4.3.2. (energías renovables, 9 medidas de actuación)</a:t>
            </a:r>
            <a:endParaRPr lang="es-ES_tradnl" sz="1600" dirty="0" smtClean="0">
              <a:solidFill>
                <a:srgbClr val="4B4B4B"/>
              </a:solidFill>
            </a:endParaRPr>
          </a:p>
          <a:p>
            <a:pPr marL="285750" lvl="0" indent="-285750" algn="just">
              <a:buFont typeface="Wingdings" panose="05000000000000000000" pitchFamily="2" charset="2"/>
              <a:buChar char="q"/>
            </a:pPr>
            <a:endParaRPr lang="es-ES_tradnl" sz="1400" dirty="0">
              <a:solidFill>
                <a:srgbClr val="4B4B4B"/>
              </a:solidFill>
              <a:latin typeface="Arial" panose="020B0604020202020204" pitchFamily="34" charset="0"/>
            </a:endParaRPr>
          </a:p>
        </p:txBody>
      </p:sp>
      <p:sp>
        <p:nvSpPr>
          <p:cNvPr id="10" name="9 CuadroTexto"/>
          <p:cNvSpPr txBox="1"/>
          <p:nvPr/>
        </p:nvSpPr>
        <p:spPr>
          <a:xfrm>
            <a:off x="199688" y="5517232"/>
            <a:ext cx="8784976" cy="830997"/>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defPPr>
              <a:defRPr lang="es-ES"/>
            </a:defPPr>
            <a:lvl1pPr algn="ctr">
              <a:defRPr sz="1400" b="1" kern="0">
                <a:solidFill>
                  <a:srgbClr val="000000"/>
                </a:solidFill>
                <a:latin typeface="Arial" panose="020B0604020202020204" pitchFamily="34" charset="0"/>
                <a:cs typeface="Arial" charset="0"/>
              </a:defRPr>
            </a:lvl1pPr>
          </a:lstStyle>
          <a:p>
            <a:r>
              <a:rPr lang="es-ES" sz="1600" dirty="0">
                <a:latin typeface="+mn-lt"/>
              </a:rPr>
              <a:t>Cada proyecto singular presentado (=SOLICTUD) puede contener actuaciones en una o varias medidas, siempre que el límite TOTAL de inversión del proyecto y los límites PARCIALES de cada medida estén dentro de los rangos de la convocatoria. </a:t>
            </a:r>
          </a:p>
        </p:txBody>
      </p:sp>
    </p:spTree>
    <p:extLst>
      <p:ext uri="{BB962C8B-B14F-4D97-AF65-F5344CB8AC3E}">
        <p14:creationId xmlns:p14="http://schemas.microsoft.com/office/powerpoint/2010/main" val="45841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119496" y="1844824"/>
            <a:ext cx="8856984" cy="4616648"/>
          </a:xfrm>
          <a:prstGeom prst="rect">
            <a:avLst/>
          </a:prstGeom>
        </p:spPr>
        <p:txBody>
          <a:bodyPr wrap="square">
            <a:spAutoFit/>
          </a:bodyPr>
          <a:lstStyle/>
          <a:p>
            <a:pPr marL="285750" indent="-285750" algn="just">
              <a:spcAft>
                <a:spcPts val="600"/>
              </a:spcAft>
              <a:buFont typeface="Wingdings" panose="05000000000000000000" pitchFamily="2" charset="2"/>
              <a:buChar char="q"/>
            </a:pPr>
            <a:r>
              <a:rPr lang="es-ES" sz="1700" dirty="0" smtClean="0"/>
              <a:t>FORMULARIO DE SOLICITUD: firmado electrónicamente por el representante legal (delegar)</a:t>
            </a:r>
          </a:p>
          <a:p>
            <a:pPr marL="285750" indent="-285750" algn="just">
              <a:spcAft>
                <a:spcPts val="600"/>
              </a:spcAft>
              <a:buFont typeface="Wingdings" panose="05000000000000000000" pitchFamily="2" charset="2"/>
              <a:buChar char="q"/>
            </a:pPr>
            <a:r>
              <a:rPr lang="es-ES" sz="1700" dirty="0" smtClean="0"/>
              <a:t>Certificado acreditativo de la resolución o </a:t>
            </a:r>
            <a:r>
              <a:rPr lang="es-ES" sz="1700" b="1" dirty="0" smtClean="0"/>
              <a:t>acuerdo del órgano de gobierno </a:t>
            </a:r>
            <a:r>
              <a:rPr lang="es-ES" sz="1700" dirty="0" smtClean="0"/>
              <a:t>por el que se apruebe (expresamente) la participación, las actuaciones del proyecto con su dotación presupuestaria y la Memoria descriptiva de las actuaciones.</a:t>
            </a:r>
          </a:p>
          <a:p>
            <a:pPr marL="285750" indent="-285750" algn="just">
              <a:spcAft>
                <a:spcPts val="600"/>
              </a:spcAft>
              <a:buFont typeface="Wingdings" panose="05000000000000000000" pitchFamily="2" charset="2"/>
              <a:buChar char="q"/>
            </a:pPr>
            <a:r>
              <a:rPr lang="es-ES" sz="1700" dirty="0" smtClean="0"/>
              <a:t>Certificado de disposición de </a:t>
            </a:r>
            <a:r>
              <a:rPr lang="es-ES" sz="1700" b="1" dirty="0" smtClean="0"/>
              <a:t>crédito suficiente</a:t>
            </a:r>
            <a:r>
              <a:rPr lang="es-ES" sz="1700" dirty="0" smtClean="0"/>
              <a:t> o compromiso de habilitar crédito suficiente para la ejecución TOTAL del proyecto (puede estar condicionado a la obtención de la cofinanciación FEDER</a:t>
            </a:r>
            <a:r>
              <a:rPr lang="es-ES" sz="1700" dirty="0" smtClean="0"/>
              <a:t>) .  (Anticipos FEDER disponibles hasta 40%).</a:t>
            </a:r>
            <a:endParaRPr lang="es-ES" sz="1700" dirty="0" smtClean="0"/>
          </a:p>
          <a:p>
            <a:pPr marL="285750" indent="-285750" algn="just">
              <a:spcAft>
                <a:spcPts val="600"/>
              </a:spcAft>
              <a:buFont typeface="Wingdings" panose="05000000000000000000" pitchFamily="2" charset="2"/>
              <a:buChar char="q"/>
            </a:pPr>
            <a:r>
              <a:rPr lang="es-ES" sz="1700" b="1" dirty="0"/>
              <a:t>Declaración responsable </a:t>
            </a:r>
            <a:r>
              <a:rPr lang="es-ES" sz="1700" dirty="0"/>
              <a:t>según modelo de anexo II. (BOE)</a:t>
            </a:r>
          </a:p>
          <a:p>
            <a:pPr marL="285750" indent="-285750" algn="just">
              <a:spcAft>
                <a:spcPts val="600"/>
              </a:spcAft>
              <a:buFont typeface="Wingdings" panose="05000000000000000000" pitchFamily="2" charset="2"/>
              <a:buChar char="q"/>
            </a:pPr>
            <a:r>
              <a:rPr lang="es-ES" sz="2000" b="1" dirty="0" smtClean="0"/>
              <a:t>Memoria descriptiva del proyecto </a:t>
            </a:r>
            <a:r>
              <a:rPr lang="es-ES" dirty="0" smtClean="0"/>
              <a:t>según formato y modelo disponible en la sede electrónica de IDAE: </a:t>
            </a:r>
            <a:r>
              <a:rPr lang="es-ES" dirty="0" smtClean="0">
                <a:solidFill>
                  <a:srgbClr val="4B4B4B"/>
                </a:solidFill>
                <a:hlinkClick r:id="rId2"/>
              </a:rPr>
              <a:t>www.idae.es</a:t>
            </a:r>
            <a:r>
              <a:rPr lang="es-ES" dirty="0" smtClean="0">
                <a:solidFill>
                  <a:srgbClr val="4B4B4B"/>
                </a:solidFill>
              </a:rPr>
              <a:t>.</a:t>
            </a:r>
          </a:p>
          <a:p>
            <a:pPr marL="742950" lvl="1" indent="-285750" algn="just">
              <a:spcAft>
                <a:spcPts val="600"/>
              </a:spcAft>
              <a:buFont typeface="Wingdings" panose="05000000000000000000" pitchFamily="2" charset="2"/>
              <a:buChar char="q"/>
            </a:pPr>
            <a:r>
              <a:rPr lang="es-ES" dirty="0" smtClean="0"/>
              <a:t>Esta memora debe detallar el cumplimiento de los requisitos técnicos y energéticos de cada actuación: </a:t>
            </a:r>
          </a:p>
          <a:p>
            <a:pPr marL="285750" indent="-285750" algn="just">
              <a:spcAft>
                <a:spcPts val="600"/>
              </a:spcAft>
              <a:buFont typeface="Wingdings" panose="05000000000000000000" pitchFamily="2" charset="2"/>
              <a:buChar char="q"/>
            </a:pPr>
            <a:r>
              <a:rPr lang="es-ES" dirty="0" smtClean="0"/>
              <a:t>Otra </a:t>
            </a:r>
            <a:r>
              <a:rPr lang="es-ES" b="1" dirty="0" smtClean="0"/>
              <a:t>documentación específica para cada medida</a:t>
            </a:r>
            <a:r>
              <a:rPr lang="es-ES" dirty="0" smtClean="0"/>
              <a:t>, ver apartado 5 del anexo técnico de cada medida: «Justificación documental de la actuación a realizar (ex ante)»: estudios energéticos, informes justificativos, certificados de eficiencia energética del edificio,…</a:t>
            </a:r>
            <a:endParaRPr lang="es-ES" sz="1500" dirty="0" smtClean="0"/>
          </a:p>
        </p:txBody>
      </p:sp>
      <p:sp>
        <p:nvSpPr>
          <p:cNvPr id="13" name="12 Rectángulo"/>
          <p:cNvSpPr/>
          <p:nvPr/>
        </p:nvSpPr>
        <p:spPr>
          <a:xfrm>
            <a:off x="4067944" y="1340768"/>
            <a:ext cx="4896544" cy="338554"/>
          </a:xfrm>
          <a:prstGeom prst="rect">
            <a:avLst/>
          </a:prstGeom>
          <a:solidFill>
            <a:schemeClr val="accent3">
              <a:lumMod val="75000"/>
            </a:schemeClr>
          </a:solidFill>
          <a:ln w="25400">
            <a:solidFill>
              <a:srgbClr val="357983"/>
            </a:solid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_tradnl" sz="1600" b="1" kern="0" dirty="0">
                <a:solidFill>
                  <a:srgbClr val="000000"/>
                </a:solidFill>
                <a:cs typeface="Arial" charset="0"/>
                <a:sym typeface="Gill Sans"/>
              </a:rPr>
              <a:t>FORMULACIÓN DE SOLICITUDES Y </a:t>
            </a:r>
            <a:r>
              <a:rPr lang="es-ES_tradnl" sz="1600" b="1" kern="0" dirty="0" smtClean="0">
                <a:solidFill>
                  <a:srgbClr val="000000"/>
                </a:solidFill>
                <a:cs typeface="Arial" charset="0"/>
                <a:sym typeface="Gill Sans"/>
              </a:rPr>
              <a:t>DOCUMENTACIÓN</a:t>
            </a:r>
            <a:endParaRPr lang="es-ES" sz="1600" b="1" kern="0" dirty="0">
              <a:solidFill>
                <a:srgbClr val="000000"/>
              </a:solidFill>
              <a:cs typeface="Arial" charset="0"/>
              <a:sym typeface="Gill Sans"/>
            </a:endParaRPr>
          </a:p>
        </p:txBody>
      </p:sp>
    </p:spTree>
    <p:extLst>
      <p:ext uri="{BB962C8B-B14F-4D97-AF65-F5344CB8AC3E}">
        <p14:creationId xmlns:p14="http://schemas.microsoft.com/office/powerpoint/2010/main" val="5057174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7272</TotalTime>
  <Words>2441</Words>
  <Application>Microsoft Office PowerPoint</Application>
  <PresentationFormat>Presentación en pantalla (4:3)</PresentationFormat>
  <Paragraphs>272</Paragraphs>
  <Slides>20</Slides>
  <Notes>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Tema de Office</vt:lpstr>
      <vt:lpstr>Hoja de cálculo</vt:lpstr>
      <vt:lpstr>Presentación de PowerPoint</vt:lpstr>
      <vt:lpstr>Programa de ayudas FEDER – IDAE a Entidades Locales  (POPE 2014-2020)   OT4 : ayudas FEDER a proyectos singulares de entidades locales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IDAE</dc:title>
  <dc:creator>Sofía Galbete Martinicorena</dc:creator>
  <cp:keywords>FONDOS FEDER</cp:keywords>
  <cp:lastModifiedBy>Irene Menéndez García</cp:lastModifiedBy>
  <cp:revision>423</cp:revision>
  <cp:lastPrinted>2019-03-02T15:11:42Z</cp:lastPrinted>
  <dcterms:created xsi:type="dcterms:W3CDTF">2016-05-23T10:08:21Z</dcterms:created>
  <dcterms:modified xsi:type="dcterms:W3CDTF">2019-06-13T16:00:36Z</dcterms:modified>
</cp:coreProperties>
</file>