
<file path=[Content_Types].xml><?xml version="1.0" encoding="utf-8"?>
<Types xmlns="http://schemas.openxmlformats.org/package/2006/content-types">
  <Default ContentType="application/x-fontdata" Extension="fntdata"/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Special Elite"/>
      <p:regular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4" roundtripDataSignature="AMtx7mjPuEkIxegck8lU+zR7RezYAeHU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slide" Target="slides/slide16.xml"/><Relationship Id="rId10" Type="http://schemas.openxmlformats.org/officeDocument/2006/relationships/slide" Target="slides/slide4.xml"/><Relationship Id="rId21" Type="http://schemas.openxmlformats.org/officeDocument/2006/relationships/slide" Target="slides/slide15.xml"/><Relationship Id="rId13" Type="http://schemas.openxmlformats.org/officeDocument/2006/relationships/slide" Target="slides/slide7.xml"/><Relationship Id="rId24" Type="http://customschemas.google.com/relationships/presentationmetadata" Target="metadata"/><Relationship Id="rId12" Type="http://schemas.openxmlformats.org/officeDocument/2006/relationships/slide" Target="slides/slide6.xml"/><Relationship Id="rId23" Type="http://schemas.openxmlformats.org/officeDocument/2006/relationships/font" Target="fonts/SpecialElite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p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Soy “político ocasional”... pero psicólogo de profesión, además psicólogo ambiental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Soy “político ocasional”... pero psicólogo de profesión, además psicólogo ambiental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El origen estaba mucho más atrás… PIDO LA PALABRA, año 2012 </a:t>
            </a:r>
            <a:br>
              <a:rPr lang="es"/>
            </a:br>
            <a:r>
              <a:rPr lang="es"/>
              <a:t>¿Y si usamos la molestia y la provocación para cambiar comportamientos?</a:t>
            </a:r>
            <a:br>
              <a:rPr lang="es"/>
            </a:br>
            <a:r>
              <a:rPr lang="es"/>
              <a:t>¿Y si provocamos al ciudadano para transformar la ciudad? EQUILIBRIO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8"/>
          <p:cNvSpPr txBox="1"/>
          <p:nvPr>
            <p:ph idx="1" type="subTitle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1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9"/>
          <p:cNvSpPr txBox="1"/>
          <p:nvPr>
            <p:ph idx="1" type="body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/>
          <p:nvPr>
            <p:ph type="title"/>
          </p:nvPr>
        </p:nvSpPr>
        <p:spPr>
          <a:xfrm rot="5400000">
            <a:off x="5463750" y="1371629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0"/>
          <p:cNvSpPr txBox="1"/>
          <p:nvPr>
            <p:ph idx="1" type="body"/>
          </p:nvPr>
        </p:nvSpPr>
        <p:spPr>
          <a:xfrm rot="5400000">
            <a:off x="1272750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6" name="Google Shape;86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7" name="Google Shape;8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" name="Google Shape;9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8" name="Google Shape;98;p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9" name="Google Shape;9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" name="Google Shape;10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5" name="Google Shape;105;p2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" name="Google Shape;10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9" name="Google Shape;10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3" name="Google Shape;113;p2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4" name="Google Shape;114;p2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" name="Google Shape;11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1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1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8" name="Google Shape;11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1" name="Google Shape;121;p2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" name="Google Shape;12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1" sz="3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2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3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3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3"/>
          <p:cNvSpPr txBox="1"/>
          <p:nvPr>
            <p:ph idx="1" type="body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4325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indent="-314325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indent="-314325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2" name="Google Shape;32;p33"/>
          <p:cNvSpPr txBox="1"/>
          <p:nvPr>
            <p:ph idx="2" type="body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4325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indent="-314325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indent="-314325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3" name="Google Shape;33;p3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4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9" name="Google Shape;39;p34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4325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indent="-3048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40" name="Google Shape;40;p34"/>
          <p:cNvSpPr txBox="1"/>
          <p:nvPr>
            <p:ph idx="3" type="body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1" name="Google Shape;41;p34"/>
          <p:cNvSpPr txBox="1"/>
          <p:nvPr>
            <p:ph idx="4" type="body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4325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indent="-3048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42" name="Google Shape;42;p3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ó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/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7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7" name="Google Shape;57;p37"/>
          <p:cNvSpPr txBox="1"/>
          <p:nvPr>
            <p:ph idx="2" type="body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indent="-228600" lvl="3" marL="18288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indent="-228600" lvl="4" marL="22860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indent="-228600" lvl="5" marL="27432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indent="-228600" lvl="6" marL="32004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indent="-228600" lvl="7" marL="3657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indent="-228600" lvl="8" marL="41148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58" name="Google Shape;58;p3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8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38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indent="-228600" lvl="3" marL="18288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indent="-228600" lvl="4" marL="22860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indent="-228600" lvl="5" marL="27432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indent="-228600" lvl="6" marL="32004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indent="-228600" lvl="7" marL="3657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indent="-228600" lvl="8" marL="41148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65" name="Google Shape;65;p3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vimeo.com/223035885" TargetMode="External"/><Relationship Id="rId4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Relationship Id="rId4" Type="http://schemas.openxmlformats.org/officeDocument/2006/relationships/image" Target="../media/image14.jpg"/><Relationship Id="rId10" Type="http://schemas.openxmlformats.org/officeDocument/2006/relationships/image" Target="../media/image26.jpg"/><Relationship Id="rId9" Type="http://schemas.openxmlformats.org/officeDocument/2006/relationships/image" Target="../media/image31.jpg"/><Relationship Id="rId5" Type="http://schemas.openxmlformats.org/officeDocument/2006/relationships/image" Target="../media/image20.jpg"/><Relationship Id="rId6" Type="http://schemas.openxmlformats.org/officeDocument/2006/relationships/image" Target="../media/image18.jpg"/><Relationship Id="rId7" Type="http://schemas.openxmlformats.org/officeDocument/2006/relationships/image" Target="../media/image33.jpg"/><Relationship Id="rId8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Relationship Id="rId4" Type="http://schemas.openxmlformats.org/officeDocument/2006/relationships/image" Target="../media/image27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youtube.com/watch?v=s2nRKY7W6e4" TargetMode="External"/><Relationship Id="rId4" Type="http://schemas.openxmlformats.org/officeDocument/2006/relationships/image" Target="../media/image17.jpg"/><Relationship Id="rId5" Type="http://schemas.openxmlformats.org/officeDocument/2006/relationships/image" Target="../media/image3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25.jpg"/><Relationship Id="rId5" Type="http://schemas.openxmlformats.org/officeDocument/2006/relationships/image" Target="../media/image3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g"/><Relationship Id="rId4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5.jpg"/><Relationship Id="rId5" Type="http://schemas.openxmlformats.org/officeDocument/2006/relationships/image" Target="../media/image7.png"/><Relationship Id="rId6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"/>
          <p:cNvSpPr txBox="1"/>
          <p:nvPr/>
        </p:nvSpPr>
        <p:spPr>
          <a:xfrm>
            <a:off x="4466775" y="1923400"/>
            <a:ext cx="429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MONTILLA, TERRITORIO… #INQUIETO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"/>
          <p:cNvSpPr txBox="1"/>
          <p:nvPr/>
        </p:nvSpPr>
        <p:spPr>
          <a:xfrm>
            <a:off x="4572000" y="2648607"/>
            <a:ext cx="404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Manolo Carmona Rodríguez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Tte. Alcalde de Desarrollo Local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905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95765"/>
            <a:ext cx="9144000" cy="347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0"/>
            <a:ext cx="899159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9955" y="20325"/>
            <a:ext cx="1846290" cy="245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0509" y="7300"/>
            <a:ext cx="1846291" cy="2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37963" y="25056"/>
            <a:ext cx="1846286" cy="244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87653" y="2514389"/>
            <a:ext cx="1870879" cy="262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21066" y="2514389"/>
            <a:ext cx="1840734" cy="262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24355" y="2514389"/>
            <a:ext cx="1873507" cy="262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5563" y="20325"/>
            <a:ext cx="1860134" cy="2454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6137" y="2514389"/>
            <a:ext cx="1878969" cy="2621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3"/>
          <p:cNvSpPr txBox="1"/>
          <p:nvPr>
            <p:ph idx="1" type="subTitle"/>
          </p:nvPr>
        </p:nvSpPr>
        <p:spPr>
          <a:xfrm>
            <a:off x="311700" y="1539950"/>
            <a:ext cx="8048100" cy="31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b="1" lang="es"/>
            </a:br>
            <a:r>
              <a:rPr b="1" lang="es"/>
              <a:t> </a:t>
            </a:r>
            <a:r>
              <a:rPr b="1" lang="es" strike="sngStrike"/>
              <a:t>INTELIGENTE</a:t>
            </a:r>
            <a:r>
              <a:rPr b="1" lang="es"/>
              <a:t>?</a:t>
            </a:r>
            <a:endParaRPr b="1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s"/>
              <a:t>MONTILLA, TERRITORIO</a:t>
            </a:r>
            <a:r>
              <a:rPr lang="es"/>
              <a:t>               </a:t>
            </a:r>
            <a:r>
              <a:rPr b="1" lang="es"/>
              <a:t>INQUIETO?</a:t>
            </a:r>
            <a:endParaRPr b="1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s"/>
              <a:t>INNOVADOR?</a:t>
            </a:r>
            <a:endParaRPr b="1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17" name="Google Shape;21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0150" y="1443201"/>
            <a:ext cx="2065923" cy="2064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06073" y="1443208"/>
            <a:ext cx="2065920" cy="206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71997" y="1443200"/>
            <a:ext cx="2065920" cy="206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37929" y="1443204"/>
            <a:ext cx="2065920" cy="206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"/>
              <a:t>soma</a:t>
            </a:r>
            <a:endParaRPr/>
          </a:p>
        </p:txBody>
      </p:sp>
      <p:pic>
        <p:nvPicPr>
          <p:cNvPr descr="Os damos la bienvenida a Soma Club Band, un lugar donde amamos la música y la cultura. A través de este proyecto damos voz a los músicos de Montilla que intentan forjar su carrera musical a través de la música original y en directo. El resultado final ha sido 8 vídeos de 8 artistas diferentes y localizado en 8 enclaves culturales de Montilla. Podréis descubrir nuestra variedad musical a partir de la semana que viene. Mientras tanto, os dejamos con un vídeo de adelanto." id="227" name="Google Shape;227;p14" title="BIENVENIDOS A SOMA CLUB BAND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2650" y="114988"/>
            <a:ext cx="6551350" cy="491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4"/>
          <p:cNvPicPr preferRelativeResize="0"/>
          <p:nvPr/>
        </p:nvPicPr>
        <p:blipFill rotWithShape="1">
          <a:blip r:embed="rId5">
            <a:alphaModFix/>
          </a:blip>
          <a:srcRect b="0" l="29270" r="28656" t="0"/>
          <a:stretch/>
        </p:blipFill>
        <p:spPr>
          <a:xfrm>
            <a:off x="0" y="0"/>
            <a:ext cx="2592649" cy="51435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8175" y="361275"/>
            <a:ext cx="2894350" cy="4452399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4" name="Google Shape;23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94375" y="361275"/>
            <a:ext cx="2894350" cy="4452399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5" name="Google Shape;23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" y="361275"/>
            <a:ext cx="3161036" cy="4452408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6"/>
          <p:cNvPicPr preferRelativeResize="0"/>
          <p:nvPr/>
        </p:nvPicPr>
        <p:blipFill rotWithShape="1">
          <a:blip r:embed="rId3">
            <a:alphaModFix/>
          </a:blip>
          <a:srcRect b="0" l="0" r="0" t="20489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6"/>
          <p:cNvSpPr txBox="1"/>
          <p:nvPr/>
        </p:nvSpPr>
        <p:spPr>
          <a:xfrm>
            <a:off x="-95675" y="4026825"/>
            <a:ext cx="9144000" cy="9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" sz="1800" u="none" cap="none" strike="noStrike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“No nos atrevemos a muchas cosas porque son difíciles, </a:t>
            </a:r>
            <a:endParaRPr b="1" i="0" sz="1800" u="none" cap="none" strike="noStrike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" sz="1800" u="none" cap="none" strike="noStrike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pero son difíciles porque no nos atrevemos a hacerlas”</a:t>
            </a:r>
            <a:endParaRPr b="1" i="0" sz="1800" u="none" cap="none" strike="noStrike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" sz="1800" u="none" cap="none" strike="noStrike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Séneca</a:t>
            </a:r>
            <a:endParaRPr b="1" i="0" sz="1800" u="none" cap="none" strike="noStrike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242" name="Google Shape;24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1675" y="3311475"/>
            <a:ext cx="2549290" cy="7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b="16689" l="0" r="0" t="21198"/>
          <a:stretch/>
        </p:blipFill>
        <p:spPr>
          <a:xfrm>
            <a:off x="0" y="1791600"/>
            <a:ext cx="9144000" cy="31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"/>
          <p:cNvSpPr txBox="1"/>
          <p:nvPr>
            <p:ph idx="1" type="subTitle"/>
          </p:nvPr>
        </p:nvSpPr>
        <p:spPr>
          <a:xfrm>
            <a:off x="694325" y="963100"/>
            <a:ext cx="8048100" cy="3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s" sz="3600"/>
              <a:t>MONTILLA, TERRITORIO…</a:t>
            </a:r>
            <a:endParaRPr b="1" sz="3600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"/>
              <a:t>               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trike="sngStrike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trike="sngStrike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trike="sngStrike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s" strike="sngStrike">
                <a:solidFill>
                  <a:srgbClr val="FFFFFF"/>
                </a:solidFill>
              </a:rPr>
              <a:t>INTELIGENTE</a:t>
            </a:r>
            <a:r>
              <a:rPr b="1" lang="es">
                <a:solidFill>
                  <a:srgbClr val="FFFFFF"/>
                </a:solidFill>
              </a:rPr>
              <a:t>?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s">
                <a:solidFill>
                  <a:srgbClr val="FFFFFF"/>
                </a:solidFill>
              </a:rPr>
              <a:t>INQUIETO?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s">
                <a:solidFill>
                  <a:srgbClr val="FFFFFF"/>
                </a:solidFill>
              </a:rPr>
              <a:t>INNOVADOR?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38" name="Google Shape;13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3998" cy="905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"/>
          <p:cNvSpPr txBox="1"/>
          <p:nvPr>
            <p:ph type="title"/>
          </p:nvPr>
        </p:nvSpPr>
        <p:spPr>
          <a:xfrm rot="-1126752">
            <a:off x="5054652" y="3816044"/>
            <a:ext cx="4452631" cy="84225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" sz="2200"/>
              <a:t>¿Y si </a:t>
            </a:r>
            <a:r>
              <a:rPr b="1" lang="es" sz="2200">
                <a:solidFill>
                  <a:srgbClr val="FF0000"/>
                </a:solidFill>
              </a:rPr>
              <a:t>provocamos</a:t>
            </a:r>
            <a:r>
              <a:rPr lang="es" sz="2200"/>
              <a:t> al ciudadano </a:t>
            </a:r>
            <a:endParaRPr sz="2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" sz="2200"/>
              <a:t>para transformar la ciudad?</a:t>
            </a:r>
            <a:endParaRPr sz="2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4">
            <a:alphaModFix/>
          </a:blip>
          <a:srcRect b="0" l="0" r="0" t="4651"/>
          <a:stretch/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 txBox="1"/>
          <p:nvPr>
            <p:ph idx="1" type="subTitle"/>
          </p:nvPr>
        </p:nvSpPr>
        <p:spPr>
          <a:xfrm>
            <a:off x="187400" y="864400"/>
            <a:ext cx="8048100" cy="31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800">
                <a:solidFill>
                  <a:srgbClr val="000000"/>
                </a:solidFill>
              </a:rPr>
              <a:t>LÍNEAS ESTRATÉGICAS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800">
                <a:solidFill>
                  <a:srgbClr val="000000"/>
                </a:solidFill>
              </a:rPr>
              <a:t>1 Smart People: Desarrollo del Capital Humano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800">
                <a:solidFill>
                  <a:srgbClr val="000000"/>
                </a:solidFill>
              </a:rPr>
              <a:t>2 Smart Service: Administración Inteligente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800">
                <a:solidFill>
                  <a:srgbClr val="000000"/>
                </a:solidFill>
              </a:rPr>
              <a:t>3 Digital Economy: Impulso de la Transformación Digital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800">
                <a:solidFill>
                  <a:srgbClr val="000000"/>
                </a:solidFill>
              </a:rPr>
              <a:t>4 Smart Innovation: Vertebración del sector digital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800">
                <a:solidFill>
                  <a:srgbClr val="000000"/>
                </a:solidFill>
              </a:rPr>
              <a:t>5 Digital Branding: Marca Territorio de Montilla en la red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800">
                <a:solidFill>
                  <a:srgbClr val="000000"/>
                </a:solidFill>
              </a:rPr>
              <a:t>6 Smart Governance: coordinación de la Agenda Digital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5"/>
          <p:cNvPicPr preferRelativeResize="0"/>
          <p:nvPr/>
        </p:nvPicPr>
        <p:blipFill rotWithShape="1">
          <a:blip r:embed="rId3">
            <a:alphaModFix/>
          </a:blip>
          <a:srcRect b="0" l="0" r="0" t="9321"/>
          <a:stretch/>
        </p:blipFill>
        <p:spPr>
          <a:xfrm>
            <a:off x="1058275" y="0"/>
            <a:ext cx="6936675" cy="334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475" y="3349225"/>
            <a:ext cx="2954501" cy="16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/>
          <p:cNvPicPr preferRelativeResize="0"/>
          <p:nvPr/>
        </p:nvPicPr>
        <p:blipFill rotWithShape="1">
          <a:blip r:embed="rId5">
            <a:alphaModFix/>
          </a:blip>
          <a:srcRect b="0" l="0" r="1516" t="0"/>
          <a:stretch/>
        </p:blipFill>
        <p:spPr>
          <a:xfrm>
            <a:off x="3595988" y="3283050"/>
            <a:ext cx="2954500" cy="179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48500" y="3127350"/>
            <a:ext cx="2016125" cy="201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>
            <p:ph idx="1" type="subTitle"/>
          </p:nvPr>
        </p:nvSpPr>
        <p:spPr>
          <a:xfrm>
            <a:off x="311700" y="1539950"/>
            <a:ext cx="8048100" cy="31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b="1" lang="es"/>
            </a:br>
            <a:r>
              <a:rPr b="1" lang="es"/>
              <a:t> </a:t>
            </a:r>
            <a:r>
              <a:rPr b="1" lang="es" strike="sngStrike"/>
              <a:t>INTELIGENTE</a:t>
            </a:r>
            <a:r>
              <a:rPr b="1" lang="es"/>
              <a:t>?</a:t>
            </a:r>
            <a:endParaRPr b="1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s"/>
              <a:t>MONTILLA, TERRITORIO</a:t>
            </a:r>
            <a:r>
              <a:rPr lang="es"/>
              <a:t>               </a:t>
            </a:r>
            <a:r>
              <a:rPr b="1" lang="es"/>
              <a:t>INQUIETO?</a:t>
            </a:r>
            <a:endParaRPr b="1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s"/>
              <a:t>INNOVADOR?</a:t>
            </a:r>
            <a:endParaRPr b="1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66" name="Google Shape;16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 txBox="1"/>
          <p:nvPr>
            <p:ph idx="1" type="subTitle"/>
          </p:nvPr>
        </p:nvSpPr>
        <p:spPr>
          <a:xfrm>
            <a:off x="311700" y="1539950"/>
            <a:ext cx="8048100" cy="31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b="1" lang="es"/>
            </a:br>
            <a:r>
              <a:rPr b="1" lang="es"/>
              <a:t> </a:t>
            </a:r>
            <a:r>
              <a:rPr b="1" lang="es" strike="sngStrike"/>
              <a:t>INTELIGENTE</a:t>
            </a:r>
            <a:r>
              <a:rPr b="1" lang="es"/>
              <a:t>?</a:t>
            </a:r>
            <a:endParaRPr b="1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s"/>
              <a:t>MONTILLA, TERRITORIO</a:t>
            </a:r>
            <a:r>
              <a:rPr lang="es"/>
              <a:t>               </a:t>
            </a:r>
            <a:r>
              <a:rPr b="1" lang="es"/>
              <a:t>INQUIETO?</a:t>
            </a:r>
            <a:endParaRPr b="1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s"/>
              <a:t>INNOVADOR?</a:t>
            </a:r>
            <a:endParaRPr b="1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73" name="Google Shape;17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8"/>
          <p:cNvSpPr txBox="1"/>
          <p:nvPr>
            <p:ph idx="1" type="subTitle"/>
          </p:nvPr>
        </p:nvSpPr>
        <p:spPr>
          <a:xfrm>
            <a:off x="311700" y="1539950"/>
            <a:ext cx="8048100" cy="31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b="1" lang="es"/>
            </a:br>
            <a:r>
              <a:rPr b="1" lang="es"/>
              <a:t> </a:t>
            </a:r>
            <a:r>
              <a:rPr b="1" lang="es" strike="sngStrike"/>
              <a:t>INTELIGENTE</a:t>
            </a:r>
            <a:r>
              <a:rPr b="1" lang="es"/>
              <a:t>?</a:t>
            </a:r>
            <a:endParaRPr b="1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s"/>
              <a:t>MONTILLA, TERRITORIO</a:t>
            </a:r>
            <a:r>
              <a:rPr lang="es"/>
              <a:t>               </a:t>
            </a:r>
            <a:r>
              <a:rPr b="1" lang="es"/>
              <a:t>INQUIETO?</a:t>
            </a:r>
            <a:endParaRPr b="1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s"/>
              <a:t>INNOVADOR?</a:t>
            </a:r>
            <a:endParaRPr b="1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80" name="Google Shape;18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 txBox="1"/>
          <p:nvPr>
            <p:ph idx="1" type="subTitle"/>
          </p:nvPr>
        </p:nvSpPr>
        <p:spPr>
          <a:xfrm>
            <a:off x="311700" y="1539950"/>
            <a:ext cx="8048100" cy="31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b="1" lang="es"/>
            </a:br>
            <a:r>
              <a:rPr b="1" lang="es"/>
              <a:t> </a:t>
            </a:r>
            <a:r>
              <a:rPr b="1" lang="es" strike="sngStrike"/>
              <a:t>INTELIGENTE</a:t>
            </a:r>
            <a:r>
              <a:rPr b="1" lang="es"/>
              <a:t>?</a:t>
            </a:r>
            <a:endParaRPr b="1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s"/>
              <a:t>MONTILLA, TERRITORIO</a:t>
            </a:r>
            <a:r>
              <a:rPr lang="es"/>
              <a:t>               </a:t>
            </a:r>
            <a:r>
              <a:rPr b="1" lang="es"/>
              <a:t>INQUIETO?</a:t>
            </a:r>
            <a:endParaRPr b="1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s"/>
              <a:t>INNOVADOR?</a:t>
            </a:r>
            <a:endParaRPr b="1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87" name="Google Shape;18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